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3" r:id="rId1"/>
  </p:sldMasterIdLst>
  <p:notesMasterIdLst>
    <p:notesMasterId r:id="rId61"/>
  </p:notesMasterIdLst>
  <p:handoutMasterIdLst>
    <p:handoutMasterId r:id="rId62"/>
  </p:handoutMasterIdLst>
  <p:sldIdLst>
    <p:sldId id="959" r:id="rId2"/>
    <p:sldId id="913" r:id="rId3"/>
    <p:sldId id="270" r:id="rId4"/>
    <p:sldId id="923" r:id="rId5"/>
    <p:sldId id="960" r:id="rId6"/>
    <p:sldId id="924" r:id="rId7"/>
    <p:sldId id="962" r:id="rId8"/>
    <p:sldId id="963" r:id="rId9"/>
    <p:sldId id="964" r:id="rId10"/>
    <p:sldId id="965" r:id="rId11"/>
    <p:sldId id="966" r:id="rId12"/>
    <p:sldId id="967" r:id="rId13"/>
    <p:sldId id="968" r:id="rId14"/>
    <p:sldId id="969" r:id="rId15"/>
    <p:sldId id="970" r:id="rId16"/>
    <p:sldId id="971" r:id="rId17"/>
    <p:sldId id="972" r:id="rId18"/>
    <p:sldId id="973" r:id="rId19"/>
    <p:sldId id="974" r:id="rId20"/>
    <p:sldId id="975" r:id="rId21"/>
    <p:sldId id="976" r:id="rId22"/>
    <p:sldId id="977" r:id="rId23"/>
    <p:sldId id="979" r:id="rId24"/>
    <p:sldId id="980" r:id="rId25"/>
    <p:sldId id="981" r:id="rId26"/>
    <p:sldId id="982" r:id="rId27"/>
    <p:sldId id="983" r:id="rId28"/>
    <p:sldId id="984" r:id="rId29"/>
    <p:sldId id="985" r:id="rId30"/>
    <p:sldId id="986" r:id="rId31"/>
    <p:sldId id="987" r:id="rId32"/>
    <p:sldId id="988" r:id="rId33"/>
    <p:sldId id="989" r:id="rId34"/>
    <p:sldId id="990" r:id="rId35"/>
    <p:sldId id="991" r:id="rId36"/>
    <p:sldId id="992" r:id="rId37"/>
    <p:sldId id="993" r:id="rId38"/>
    <p:sldId id="995" r:id="rId39"/>
    <p:sldId id="940" r:id="rId40"/>
    <p:sldId id="996" r:id="rId41"/>
    <p:sldId id="997" r:id="rId42"/>
    <p:sldId id="998" r:id="rId43"/>
    <p:sldId id="999" r:id="rId44"/>
    <p:sldId id="1000" r:id="rId45"/>
    <p:sldId id="1001" r:id="rId46"/>
    <p:sldId id="1002" r:id="rId47"/>
    <p:sldId id="1003" r:id="rId48"/>
    <p:sldId id="1004" r:id="rId49"/>
    <p:sldId id="1005" r:id="rId50"/>
    <p:sldId id="1006" r:id="rId51"/>
    <p:sldId id="1007" r:id="rId52"/>
    <p:sldId id="1008" r:id="rId53"/>
    <p:sldId id="1009" r:id="rId54"/>
    <p:sldId id="1010" r:id="rId55"/>
    <p:sldId id="1011" r:id="rId56"/>
    <p:sldId id="1012" r:id="rId57"/>
    <p:sldId id="1013" r:id="rId58"/>
    <p:sldId id="1014" r:id="rId59"/>
    <p:sldId id="958" r:id="rId60"/>
  </p:sldIdLst>
  <p:sldSz cx="9144000" cy="6858000" type="screen4x3"/>
  <p:notesSz cx="120396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5D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3"/>
    <p:restoredTop sz="91727" autoAdjust="0"/>
  </p:normalViewPr>
  <p:slideViewPr>
    <p:cSldViewPr>
      <p:cViewPr>
        <p:scale>
          <a:sx n="70" d="100"/>
          <a:sy n="70" d="100"/>
        </p:scale>
        <p:origin x="2624" y="5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17160" cy="350520"/>
          </a:xfrm>
          <a:prstGeom prst="rect">
            <a:avLst/>
          </a:prstGeom>
        </p:spPr>
        <p:txBody>
          <a:bodyPr vert="horz" lIns="108850" tIns="54425" rIns="108850" bIns="54425" rtlCol="0"/>
          <a:lstStyle>
            <a:lvl1pPr algn="l">
              <a:defRPr sz="1400"/>
            </a:lvl1pPr>
          </a:lstStyle>
          <a:p>
            <a:endParaRPr lang="en-US"/>
          </a:p>
        </p:txBody>
      </p:sp>
      <p:sp>
        <p:nvSpPr>
          <p:cNvPr id="3" name="Date Placeholder 2"/>
          <p:cNvSpPr>
            <a:spLocks noGrp="1"/>
          </p:cNvSpPr>
          <p:nvPr>
            <p:ph type="dt" sz="quarter" idx="1"/>
          </p:nvPr>
        </p:nvSpPr>
        <p:spPr>
          <a:xfrm>
            <a:off x="6820350" y="0"/>
            <a:ext cx="5217160" cy="350520"/>
          </a:xfrm>
          <a:prstGeom prst="rect">
            <a:avLst/>
          </a:prstGeom>
        </p:spPr>
        <p:txBody>
          <a:bodyPr vert="horz" lIns="108850" tIns="54425" rIns="108850" bIns="54425" rtlCol="0"/>
          <a:lstStyle>
            <a:lvl1pPr algn="r">
              <a:defRPr sz="1400"/>
            </a:lvl1pPr>
          </a:lstStyle>
          <a:p>
            <a:fld id="{75CE54BB-A0EF-4D83-9779-8336222CA416}" type="datetimeFigureOut">
              <a:rPr lang="en-US" smtClean="0"/>
              <a:t>4/15/20</a:t>
            </a:fld>
            <a:endParaRPr lang="en-US"/>
          </a:p>
        </p:txBody>
      </p:sp>
      <p:sp>
        <p:nvSpPr>
          <p:cNvPr id="4" name="Footer Placeholder 3"/>
          <p:cNvSpPr>
            <a:spLocks noGrp="1"/>
          </p:cNvSpPr>
          <p:nvPr>
            <p:ph type="ftr" sz="quarter" idx="2"/>
          </p:nvPr>
        </p:nvSpPr>
        <p:spPr>
          <a:xfrm>
            <a:off x="0" y="6658258"/>
            <a:ext cx="5217160" cy="350520"/>
          </a:xfrm>
          <a:prstGeom prst="rect">
            <a:avLst/>
          </a:prstGeom>
        </p:spPr>
        <p:txBody>
          <a:bodyPr vert="horz" lIns="108850" tIns="54425" rIns="108850" bIns="54425" rtlCol="0" anchor="b"/>
          <a:lstStyle>
            <a:lvl1pPr algn="l">
              <a:defRPr sz="1400"/>
            </a:lvl1pPr>
          </a:lstStyle>
          <a:p>
            <a:endParaRPr lang="en-US"/>
          </a:p>
        </p:txBody>
      </p:sp>
      <p:sp>
        <p:nvSpPr>
          <p:cNvPr id="5" name="Slide Number Placeholder 4"/>
          <p:cNvSpPr>
            <a:spLocks noGrp="1"/>
          </p:cNvSpPr>
          <p:nvPr>
            <p:ph type="sldNum" sz="quarter" idx="3"/>
          </p:nvPr>
        </p:nvSpPr>
        <p:spPr>
          <a:xfrm>
            <a:off x="6820350" y="6658258"/>
            <a:ext cx="5217160" cy="350520"/>
          </a:xfrm>
          <a:prstGeom prst="rect">
            <a:avLst/>
          </a:prstGeom>
        </p:spPr>
        <p:txBody>
          <a:bodyPr vert="horz" lIns="108850" tIns="54425" rIns="108850" bIns="54425" rtlCol="0" anchor="b"/>
          <a:lstStyle>
            <a:lvl1pPr algn="r">
              <a:defRPr sz="1400"/>
            </a:lvl1pPr>
          </a:lstStyle>
          <a:p>
            <a:fld id="{7C5E4B98-1BFF-4D0C-8216-6D90CB08507B}" type="slidenum">
              <a:rPr lang="en-US" smtClean="0"/>
              <a:t>‹#›</a:t>
            </a:fld>
            <a:endParaRPr lang="en-US"/>
          </a:p>
        </p:txBody>
      </p:sp>
    </p:spTree>
    <p:extLst>
      <p:ext uri="{BB962C8B-B14F-4D97-AF65-F5344CB8AC3E}">
        <p14:creationId xmlns:p14="http://schemas.microsoft.com/office/powerpoint/2010/main" val="1004909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17160" cy="350520"/>
          </a:xfrm>
          <a:prstGeom prst="rect">
            <a:avLst/>
          </a:prstGeom>
        </p:spPr>
        <p:txBody>
          <a:bodyPr vert="horz" lIns="108850" tIns="54425" rIns="108850" bIns="54425" rtlCol="0"/>
          <a:lstStyle>
            <a:lvl1pPr algn="l">
              <a:defRPr sz="1400"/>
            </a:lvl1pPr>
          </a:lstStyle>
          <a:p>
            <a:endParaRPr lang="en-US"/>
          </a:p>
        </p:txBody>
      </p:sp>
      <p:sp>
        <p:nvSpPr>
          <p:cNvPr id="3" name="Date Placeholder 2"/>
          <p:cNvSpPr>
            <a:spLocks noGrp="1"/>
          </p:cNvSpPr>
          <p:nvPr>
            <p:ph type="dt" idx="1"/>
          </p:nvPr>
        </p:nvSpPr>
        <p:spPr>
          <a:xfrm>
            <a:off x="6820350" y="0"/>
            <a:ext cx="5217160" cy="350520"/>
          </a:xfrm>
          <a:prstGeom prst="rect">
            <a:avLst/>
          </a:prstGeom>
        </p:spPr>
        <p:txBody>
          <a:bodyPr vert="horz" lIns="108850" tIns="54425" rIns="108850" bIns="54425" rtlCol="0"/>
          <a:lstStyle>
            <a:lvl1pPr algn="r">
              <a:defRPr sz="1400"/>
            </a:lvl1pPr>
          </a:lstStyle>
          <a:p>
            <a:fld id="{CF79B706-F804-4645-B554-25E55D27A193}" type="datetimeFigureOut">
              <a:rPr lang="en-US" smtClean="0"/>
              <a:t>4/15/20</a:t>
            </a:fld>
            <a:endParaRPr lang="en-US"/>
          </a:p>
        </p:txBody>
      </p:sp>
      <p:sp>
        <p:nvSpPr>
          <p:cNvPr id="4" name="Slide Image Placeholder 3"/>
          <p:cNvSpPr>
            <a:spLocks noGrp="1" noRot="1" noChangeAspect="1"/>
          </p:cNvSpPr>
          <p:nvPr>
            <p:ph type="sldImg" idx="2"/>
          </p:nvPr>
        </p:nvSpPr>
        <p:spPr>
          <a:xfrm>
            <a:off x="4267200" y="525463"/>
            <a:ext cx="3505200" cy="2628900"/>
          </a:xfrm>
          <a:prstGeom prst="rect">
            <a:avLst/>
          </a:prstGeom>
          <a:noFill/>
          <a:ln w="12700">
            <a:solidFill>
              <a:prstClr val="black"/>
            </a:solidFill>
          </a:ln>
        </p:spPr>
        <p:txBody>
          <a:bodyPr vert="horz" lIns="108850" tIns="54425" rIns="108850" bIns="54425" rtlCol="0" anchor="ctr"/>
          <a:lstStyle/>
          <a:p>
            <a:endParaRPr lang="en-US"/>
          </a:p>
        </p:txBody>
      </p:sp>
      <p:sp>
        <p:nvSpPr>
          <p:cNvPr id="5" name="Notes Placeholder 4"/>
          <p:cNvSpPr>
            <a:spLocks noGrp="1"/>
          </p:cNvSpPr>
          <p:nvPr>
            <p:ph type="body" sz="quarter" idx="3"/>
          </p:nvPr>
        </p:nvSpPr>
        <p:spPr>
          <a:xfrm>
            <a:off x="1203960" y="3329940"/>
            <a:ext cx="9631680" cy="3154680"/>
          </a:xfrm>
          <a:prstGeom prst="rect">
            <a:avLst/>
          </a:prstGeom>
        </p:spPr>
        <p:txBody>
          <a:bodyPr vert="horz" lIns="108850" tIns="54425" rIns="108850" bIns="54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5217160" cy="350520"/>
          </a:xfrm>
          <a:prstGeom prst="rect">
            <a:avLst/>
          </a:prstGeom>
        </p:spPr>
        <p:txBody>
          <a:bodyPr vert="horz" lIns="108850" tIns="54425" rIns="108850" bIns="54425" rtlCol="0" anchor="b"/>
          <a:lstStyle>
            <a:lvl1pPr algn="l">
              <a:defRPr sz="1400"/>
            </a:lvl1pPr>
          </a:lstStyle>
          <a:p>
            <a:endParaRPr lang="en-US"/>
          </a:p>
        </p:txBody>
      </p:sp>
      <p:sp>
        <p:nvSpPr>
          <p:cNvPr id="7" name="Slide Number Placeholder 6"/>
          <p:cNvSpPr>
            <a:spLocks noGrp="1"/>
          </p:cNvSpPr>
          <p:nvPr>
            <p:ph type="sldNum" sz="quarter" idx="5"/>
          </p:nvPr>
        </p:nvSpPr>
        <p:spPr>
          <a:xfrm>
            <a:off x="6820350" y="6658258"/>
            <a:ext cx="5217160" cy="350520"/>
          </a:xfrm>
          <a:prstGeom prst="rect">
            <a:avLst/>
          </a:prstGeom>
        </p:spPr>
        <p:txBody>
          <a:bodyPr vert="horz" lIns="108850" tIns="54425" rIns="108850" bIns="54425" rtlCol="0" anchor="b"/>
          <a:lstStyle>
            <a:lvl1pPr algn="r">
              <a:defRPr sz="1400"/>
            </a:lvl1pPr>
          </a:lstStyle>
          <a:p>
            <a:fld id="{05A46BCC-D3CA-46A4-9DFD-8DE95F7D2922}" type="slidenum">
              <a:rPr lang="en-US" smtClean="0"/>
              <a:t>‹#›</a:t>
            </a:fld>
            <a:endParaRPr lang="en-US"/>
          </a:p>
        </p:txBody>
      </p:sp>
    </p:spTree>
    <p:extLst>
      <p:ext uri="{BB962C8B-B14F-4D97-AF65-F5344CB8AC3E}">
        <p14:creationId xmlns:p14="http://schemas.microsoft.com/office/powerpoint/2010/main" val="88531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uk-UA" smtClean="0"/>
              <a:pPr/>
              <a:t>‹#›</a:t>
            </a:fld>
            <a:endParaRPr lang="uk-UA"/>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01024"/>
      </p:ext>
    </p:extLst>
  </p:cSld>
  <p:clrMapOvr>
    <a:masterClrMapping/>
  </p:clrMapOvr>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uk-UA" smtClean="0"/>
              <a:pPr/>
              <a:t>‹#›</a:t>
            </a:fld>
            <a:endParaRPr lang="uk-UA"/>
          </a:p>
        </p:txBody>
      </p:sp>
    </p:spTree>
    <p:extLst>
      <p:ext uri="{BB962C8B-B14F-4D97-AF65-F5344CB8AC3E}">
        <p14:creationId xmlns:p14="http://schemas.microsoft.com/office/powerpoint/2010/main" val="205947219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1"/>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uk-UA" smtClean="0"/>
              <a:pPr/>
              <a:t>‹#›</a:t>
            </a:fld>
            <a:endParaRPr lang="uk-UA"/>
          </a:p>
        </p:txBody>
      </p:sp>
    </p:spTree>
    <p:extLst>
      <p:ext uri="{BB962C8B-B14F-4D97-AF65-F5344CB8AC3E}">
        <p14:creationId xmlns:p14="http://schemas.microsoft.com/office/powerpoint/2010/main" val="407742212"/>
      </p:ext>
    </p:extLst>
  </p:cSld>
  <p:clrMapOvr>
    <a:masterClrMapping/>
  </p:clrMapOvr>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uk-UA" smtClean="0"/>
              <a:pPr/>
              <a:t>‹#›</a:t>
            </a:fld>
            <a:endParaRPr lang="uk-UA"/>
          </a:p>
        </p:txBody>
      </p:sp>
    </p:spTree>
    <p:extLst>
      <p:ext uri="{BB962C8B-B14F-4D97-AF65-F5344CB8AC3E}">
        <p14:creationId xmlns:p14="http://schemas.microsoft.com/office/powerpoint/2010/main" val="7164422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uk-UA" smtClean="0"/>
              <a:pPr/>
              <a:t>‹#›</a:t>
            </a:fld>
            <a:endParaRPr lang="uk-UA"/>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75266"/>
      </p:ext>
    </p:extLst>
  </p:cSld>
  <p:clrMapOvr>
    <a:masterClrMapping/>
  </p:clrMapOvr>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8"/>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uk-UA" smtClean="0"/>
              <a:pPr/>
              <a:t>‹#›</a:t>
            </a:fld>
            <a:endParaRPr lang="uk-UA"/>
          </a:p>
        </p:txBody>
      </p:sp>
    </p:spTree>
    <p:extLst>
      <p:ext uri="{BB962C8B-B14F-4D97-AF65-F5344CB8AC3E}">
        <p14:creationId xmlns:p14="http://schemas.microsoft.com/office/powerpoint/2010/main" val="1076181214"/>
      </p:ext>
    </p:extLst>
  </p:cSld>
  <p:clrMapOvr>
    <a:masterClrMapping/>
  </p:clrMapOvr>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uk-UA" smtClean="0"/>
              <a:pPr/>
              <a:t>‹#›</a:t>
            </a:fld>
            <a:endParaRPr lang="uk-UA"/>
          </a:p>
        </p:txBody>
      </p:sp>
    </p:spTree>
    <p:extLst>
      <p:ext uri="{BB962C8B-B14F-4D97-AF65-F5344CB8AC3E}">
        <p14:creationId xmlns:p14="http://schemas.microsoft.com/office/powerpoint/2010/main" val="1270388664"/>
      </p:ext>
    </p:extLst>
  </p:cSld>
  <p:clrMapOvr>
    <a:masterClrMapping/>
  </p:clrMapOvr>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uk-UA" smtClean="0"/>
              <a:pPr/>
              <a:t>‹#›</a:t>
            </a:fld>
            <a:endParaRPr lang="uk-UA"/>
          </a:p>
        </p:txBody>
      </p:sp>
    </p:spTree>
    <p:extLst>
      <p:ext uri="{BB962C8B-B14F-4D97-AF65-F5344CB8AC3E}">
        <p14:creationId xmlns:p14="http://schemas.microsoft.com/office/powerpoint/2010/main" val="113985737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4/15/20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uk-UA" smtClean="0"/>
              <a:pPr/>
              <a:t>‹#›</a:t>
            </a:fld>
            <a:endParaRPr lang="uk-UA"/>
          </a:p>
        </p:txBody>
      </p:sp>
    </p:spTree>
    <p:extLst>
      <p:ext uri="{BB962C8B-B14F-4D97-AF65-F5344CB8AC3E}">
        <p14:creationId xmlns:p14="http://schemas.microsoft.com/office/powerpoint/2010/main" val="2028753578"/>
      </p:ext>
    </p:extLst>
  </p:cSld>
  <p:clrMapOvr>
    <a:masterClrMapping/>
  </p:clrMapOvr>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8"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1D8BD707-D9CF-40AE-B4C6-C98DA3205C09}" type="datetimeFigureOut">
              <a:rPr lang="en-US" smtClean="0"/>
              <a:pPr/>
              <a:t>4/15/20</a:t>
            </a:fld>
            <a:endParaRPr lang="en-US"/>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1663522027"/>
      </p:ext>
    </p:extLst>
  </p:cSld>
  <p:clrMapOvr>
    <a:masterClrMapping/>
  </p:clrMapOvr>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uk-UA" smtClean="0"/>
              <a:pPr/>
              <a:t>‹#›</a:t>
            </a:fld>
            <a:endParaRPr lang="uk-UA"/>
          </a:p>
        </p:txBody>
      </p:sp>
    </p:spTree>
    <p:extLst>
      <p:ext uri="{BB962C8B-B14F-4D97-AF65-F5344CB8AC3E}">
        <p14:creationId xmlns:p14="http://schemas.microsoft.com/office/powerpoint/2010/main" val="7251074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7"/>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pPr/>
              <a:t>4/15/20</a:t>
            </a:fld>
            <a:endParaRPr lang="en-US"/>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uk-UA" smtClean="0"/>
              <a:pPr/>
              <a:t>‹#›</a:t>
            </a:fld>
            <a:endParaRPr lang="uk-UA"/>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234816"/>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Lst>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1F11F17B-A140-3147-B3DE-A9F1732DBB14}"/>
              </a:ext>
            </a:extLst>
          </p:cNvPr>
          <p:cNvSpPr txBox="1">
            <a:spLocks/>
          </p:cNvSpPr>
          <p:nvPr/>
        </p:nvSpPr>
        <p:spPr>
          <a:xfrm>
            <a:off x="845172" y="2133600"/>
            <a:ext cx="7543800" cy="2362200"/>
          </a:xfrm>
          <a:prstGeom prst="rect">
            <a:avLst/>
          </a:prstGeom>
        </p:spPr>
        <p:txBody>
          <a:bodyPr>
            <a:normAutofit fontScale="3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n-US" sz="14400" b="1" dirty="0">
                <a:solidFill>
                  <a:schemeClr val="accent1">
                    <a:lumMod val="75000"/>
                  </a:schemeClr>
                </a:solidFill>
                <a:latin typeface="+mn-lt"/>
              </a:rPr>
              <a:t>Webinar on</a:t>
            </a:r>
            <a:br>
              <a:rPr lang="en-US" sz="14400" b="1" dirty="0">
                <a:solidFill>
                  <a:schemeClr val="accent1">
                    <a:lumMod val="75000"/>
                  </a:schemeClr>
                </a:solidFill>
                <a:latin typeface="+mn-lt"/>
              </a:rPr>
            </a:br>
            <a:r>
              <a:rPr lang="en-US" sz="14400" b="1" dirty="0">
                <a:solidFill>
                  <a:schemeClr val="accent1">
                    <a:lumMod val="75000"/>
                  </a:schemeClr>
                </a:solidFill>
                <a:latin typeface="+mn-lt"/>
              </a:rPr>
              <a:t>Insolvency Law Committee Report 2020</a:t>
            </a:r>
          </a:p>
        </p:txBody>
      </p:sp>
      <p:sp>
        <p:nvSpPr>
          <p:cNvPr id="4" name="Title 8">
            <a:extLst>
              <a:ext uri="{FF2B5EF4-FFF2-40B4-BE49-F238E27FC236}">
                <a16:creationId xmlns:a16="http://schemas.microsoft.com/office/drawing/2014/main" id="{E63F4DF5-5DB3-5C44-88A6-944BC9C3709D}"/>
              </a:ext>
            </a:extLst>
          </p:cNvPr>
          <p:cNvSpPr txBox="1">
            <a:spLocks/>
          </p:cNvSpPr>
          <p:nvPr/>
        </p:nvSpPr>
        <p:spPr>
          <a:xfrm>
            <a:off x="800100" y="4673220"/>
            <a:ext cx="7543800" cy="1109729"/>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lnSpc>
                <a:spcPct val="120000"/>
              </a:lnSpc>
            </a:pPr>
            <a:br>
              <a:rPr lang="en-US" sz="4200" dirty="0"/>
            </a:br>
            <a:br>
              <a:rPr lang="en-US" sz="4200" dirty="0"/>
            </a:br>
            <a:r>
              <a:rPr lang="en-US" sz="9600" b="1" dirty="0">
                <a:solidFill>
                  <a:srgbClr val="335D7E"/>
                </a:solidFill>
              </a:rPr>
              <a:t>Ashish </a:t>
            </a:r>
            <a:r>
              <a:rPr lang="en-US" sz="9600" b="1" dirty="0" err="1">
                <a:solidFill>
                  <a:srgbClr val="335D7E"/>
                </a:solidFill>
              </a:rPr>
              <a:t>Makhija</a:t>
            </a:r>
            <a:r>
              <a:rPr lang="en-US" sz="9600" b="1" dirty="0">
                <a:solidFill>
                  <a:srgbClr val="335D7E"/>
                </a:solidFill>
              </a:rPr>
              <a:t>, Advocate</a:t>
            </a:r>
          </a:p>
          <a:p>
            <a:pPr algn="ctr">
              <a:lnSpc>
                <a:spcPct val="120000"/>
              </a:lnSpc>
            </a:pPr>
            <a:r>
              <a:rPr lang="en-US" sz="9600" b="1" dirty="0">
                <a:solidFill>
                  <a:srgbClr val="335D7E"/>
                </a:solidFill>
              </a:rPr>
              <a:t>Insolvency Professional</a:t>
            </a:r>
          </a:p>
          <a:p>
            <a:pPr algn="ctr">
              <a:lnSpc>
                <a:spcPct val="120000"/>
              </a:lnSpc>
            </a:pPr>
            <a:r>
              <a:rPr lang="en-US" sz="9600" b="1" dirty="0">
                <a:solidFill>
                  <a:srgbClr val="335D7E"/>
                </a:solidFill>
              </a:rPr>
              <a:t>LLM (India), LLM (USA), FCA, FCMA</a:t>
            </a:r>
            <a:endParaRPr lang="en-US" sz="7200" b="1" dirty="0">
              <a:solidFill>
                <a:srgbClr val="335D7E"/>
              </a:solidFill>
            </a:endParaRPr>
          </a:p>
        </p:txBody>
      </p:sp>
      <p:pic>
        <p:nvPicPr>
          <p:cNvPr id="6" name="Picture 5" descr="A picture containing knot&#10;&#10;Description automatically generated">
            <a:extLst>
              <a:ext uri="{FF2B5EF4-FFF2-40B4-BE49-F238E27FC236}">
                <a16:creationId xmlns:a16="http://schemas.microsoft.com/office/drawing/2014/main" id="{3D47E90D-E16F-F141-88D0-DCB684F66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172" y="562992"/>
            <a:ext cx="711200" cy="1143000"/>
          </a:xfrm>
          <a:prstGeom prst="rect">
            <a:avLst/>
          </a:prstGeom>
        </p:spPr>
      </p:pic>
      <p:sp>
        <p:nvSpPr>
          <p:cNvPr id="7" name="Rectangle 6">
            <a:extLst>
              <a:ext uri="{FF2B5EF4-FFF2-40B4-BE49-F238E27FC236}">
                <a16:creationId xmlns:a16="http://schemas.microsoft.com/office/drawing/2014/main" id="{C80D4245-5434-7A4D-8B13-7B43B7FCD62F}"/>
              </a:ext>
            </a:extLst>
          </p:cNvPr>
          <p:cNvSpPr/>
          <p:nvPr/>
        </p:nvSpPr>
        <p:spPr>
          <a:xfrm>
            <a:off x="1905000" y="751885"/>
            <a:ext cx="6202082" cy="954107"/>
          </a:xfrm>
          <a:prstGeom prst="rect">
            <a:avLst/>
          </a:prstGeom>
        </p:spPr>
        <p:txBody>
          <a:bodyPr wrap="none">
            <a:spAutoFit/>
          </a:bodyPr>
          <a:lstStyle/>
          <a:p>
            <a:r>
              <a:rPr lang="en-US" sz="2800" dirty="0"/>
              <a:t>Insolvency Professional Agency of </a:t>
            </a:r>
            <a:br>
              <a:rPr lang="en-US" sz="2800" dirty="0"/>
            </a:br>
            <a:r>
              <a:rPr lang="en-US" sz="2800" dirty="0"/>
              <a:t>The Institute of Cost Accountants of India</a:t>
            </a:r>
          </a:p>
        </p:txBody>
      </p:sp>
    </p:spTree>
    <p:extLst>
      <p:ext uri="{BB962C8B-B14F-4D97-AF65-F5344CB8AC3E}">
        <p14:creationId xmlns:p14="http://schemas.microsoft.com/office/powerpoint/2010/main" val="275351662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Third-Party Security Provider</a:t>
            </a:r>
            <a:endParaRPr sz="4000" b="1" dirty="0"/>
          </a:p>
        </p:txBody>
      </p:sp>
      <p:sp>
        <p:nvSpPr>
          <p:cNvPr id="3" name="object 3"/>
          <p:cNvSpPr txBox="1"/>
          <p:nvPr/>
        </p:nvSpPr>
        <p:spPr>
          <a:xfrm>
            <a:off x="868476" y="1800606"/>
            <a:ext cx="7517130" cy="4463401"/>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latin typeface="Calibri"/>
                <a:cs typeface="Calibri"/>
              </a:rPr>
              <a:t>ILC, however, </a:t>
            </a:r>
            <a:r>
              <a:rPr lang="en-US" sz="2800" dirty="0">
                <a:cs typeface="Calibri"/>
              </a:rPr>
              <a:t>concluded that the status of the creditor vis-à-vis the security provider (and the borrower) </a:t>
            </a:r>
            <a:r>
              <a:rPr lang="en-US" sz="2800" b="1" dirty="0">
                <a:cs typeface="Calibri"/>
              </a:rPr>
              <a:t>should be determined on the basis of the underlying debt that is secured by the security provider</a:t>
            </a:r>
            <a:r>
              <a:rPr lang="en-US" sz="2800" dirty="0">
                <a:cs typeface="Calibri"/>
              </a:rPr>
              <a:t>. </a:t>
            </a:r>
          </a:p>
          <a:p>
            <a:pPr marL="421005" marR="5080" indent="-408940">
              <a:buClr>
                <a:srgbClr val="E38312"/>
              </a:buClr>
              <a:buFont typeface="Wingdings"/>
              <a:buChar char=""/>
              <a:tabLst>
                <a:tab pos="421005" algn="l"/>
                <a:tab pos="421640" algn="l"/>
              </a:tabLst>
            </a:pPr>
            <a:r>
              <a:rPr lang="en-US" sz="2800" dirty="0">
                <a:cs typeface="Calibri"/>
              </a:rPr>
              <a:t>If underlying debt is FC, then creditor is FC for both borrower and security provider</a:t>
            </a:r>
          </a:p>
          <a:p>
            <a:pPr marL="421005" marR="5080" indent="-408940">
              <a:buClr>
                <a:srgbClr val="E38312"/>
              </a:buClr>
              <a:buFont typeface="Wingdings"/>
              <a:buChar char=""/>
              <a:tabLst>
                <a:tab pos="421005" algn="l"/>
                <a:tab pos="421640" algn="l"/>
              </a:tabLst>
            </a:pPr>
            <a:r>
              <a:rPr lang="en-US" sz="2800" dirty="0">
                <a:cs typeface="Calibri"/>
              </a:rPr>
              <a:t>If underlying debt is OC, then creditor is OC for both borrower and security provider</a:t>
            </a:r>
          </a:p>
          <a:p>
            <a:pPr marL="421005" marR="5080" indent="-408940">
              <a:buClr>
                <a:srgbClr val="E38312"/>
              </a:buClr>
              <a:buFont typeface="Wingdings"/>
              <a:buChar char=""/>
              <a:tabLst>
                <a:tab pos="421005" algn="l"/>
                <a:tab pos="421640" algn="l"/>
              </a:tabLst>
            </a:pPr>
            <a:endParaRPr lang="en-US" sz="3200" dirty="0">
              <a:cs typeface="Calibri"/>
            </a:endParaRPr>
          </a:p>
        </p:txBody>
      </p:sp>
    </p:spTree>
    <p:extLst>
      <p:ext uri="{BB962C8B-B14F-4D97-AF65-F5344CB8AC3E}">
        <p14:creationId xmlns:p14="http://schemas.microsoft.com/office/powerpoint/2010/main" val="15609799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Third-Party Security Provider</a:t>
            </a:r>
            <a:endParaRPr sz="4000" b="1" dirty="0"/>
          </a:p>
        </p:txBody>
      </p:sp>
      <p:sp>
        <p:nvSpPr>
          <p:cNvPr id="3" name="object 3"/>
          <p:cNvSpPr txBox="1"/>
          <p:nvPr/>
        </p:nvSpPr>
        <p:spPr>
          <a:xfrm>
            <a:off x="868476" y="1800606"/>
            <a:ext cx="7517130" cy="1878078"/>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latin typeface="Calibri"/>
                <a:cs typeface="Calibri"/>
              </a:rPr>
              <a:t>ILC expected that provisions of the Code should be construed accordingly</a:t>
            </a:r>
          </a:p>
          <a:p>
            <a:pPr marL="421005" marR="5080" indent="-408940">
              <a:buClr>
                <a:srgbClr val="E38312"/>
              </a:buClr>
              <a:buFont typeface="Wingdings"/>
              <a:buChar char=""/>
              <a:tabLst>
                <a:tab pos="421005" algn="l"/>
                <a:tab pos="421640" algn="l"/>
              </a:tabLst>
            </a:pPr>
            <a:r>
              <a:rPr lang="en-US" sz="2800" dirty="0">
                <a:latin typeface="Calibri"/>
                <a:cs typeface="Calibri"/>
              </a:rPr>
              <a:t>No changes in IBC were considered necessary</a:t>
            </a:r>
            <a:endParaRPr lang="en-US" sz="2800" dirty="0">
              <a:cs typeface="Calibri"/>
            </a:endParaRPr>
          </a:p>
          <a:p>
            <a:pPr marL="421005" marR="5080" indent="-408940">
              <a:buClr>
                <a:srgbClr val="E38312"/>
              </a:buClr>
              <a:buFont typeface="Wingdings"/>
              <a:buChar char=""/>
              <a:tabLst>
                <a:tab pos="421005" algn="l"/>
                <a:tab pos="421640" algn="l"/>
              </a:tabLst>
            </a:pPr>
            <a:endParaRPr lang="en-US" sz="3200" dirty="0">
              <a:cs typeface="Calibri"/>
            </a:endParaRPr>
          </a:p>
        </p:txBody>
      </p:sp>
    </p:spTree>
    <p:extLst>
      <p:ext uri="{BB962C8B-B14F-4D97-AF65-F5344CB8AC3E}">
        <p14:creationId xmlns:p14="http://schemas.microsoft.com/office/powerpoint/2010/main" val="12287651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Default Threshold</a:t>
            </a:r>
            <a:endParaRPr sz="4000" b="1" dirty="0"/>
          </a:p>
        </p:txBody>
      </p:sp>
      <p:sp>
        <p:nvSpPr>
          <p:cNvPr id="3" name="object 3"/>
          <p:cNvSpPr txBox="1"/>
          <p:nvPr/>
        </p:nvSpPr>
        <p:spPr>
          <a:xfrm>
            <a:off x="868476" y="1800606"/>
            <a:ext cx="7517130" cy="4032514"/>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latin typeface="Calibri"/>
                <a:cs typeface="Calibri"/>
              </a:rPr>
              <a:t>Present threshold of Rs. 1 lacs is low resulting in</a:t>
            </a:r>
          </a:p>
          <a:p>
            <a:pPr marL="878205" marR="5080" lvl="1" indent="-408940">
              <a:buClr>
                <a:srgbClr val="E38312"/>
              </a:buClr>
              <a:buFont typeface="Wingdings"/>
              <a:buChar char=""/>
              <a:tabLst>
                <a:tab pos="421005" algn="l"/>
                <a:tab pos="421640" algn="l"/>
              </a:tabLst>
            </a:pPr>
            <a:r>
              <a:rPr lang="en-US" sz="2800" dirty="0">
                <a:latin typeface="Calibri"/>
                <a:cs typeface="Calibri"/>
              </a:rPr>
              <a:t>Burden on judicial infrastructure</a:t>
            </a:r>
          </a:p>
          <a:p>
            <a:pPr marL="878205" marR="5080" lvl="1" indent="-408940">
              <a:buClr>
                <a:srgbClr val="E38312"/>
              </a:buClr>
              <a:buFont typeface="Wingdings"/>
              <a:buChar char=""/>
              <a:tabLst>
                <a:tab pos="421005" algn="l"/>
                <a:tab pos="421640" algn="l"/>
              </a:tabLst>
            </a:pPr>
            <a:r>
              <a:rPr lang="en-US" sz="2800" dirty="0">
                <a:latin typeface="Calibri"/>
                <a:cs typeface="Calibri"/>
              </a:rPr>
              <a:t>Causing delays – admission and CIRP</a:t>
            </a:r>
          </a:p>
          <a:p>
            <a:pPr marL="878205" marR="5080" lvl="1" indent="-408940">
              <a:buClr>
                <a:srgbClr val="E38312"/>
              </a:buClr>
              <a:buFont typeface="Wingdings"/>
              <a:buChar char=""/>
              <a:tabLst>
                <a:tab pos="421005" algn="l"/>
                <a:tab pos="421640" algn="l"/>
              </a:tabLst>
            </a:pPr>
            <a:r>
              <a:rPr lang="en-US" sz="2800" dirty="0">
                <a:cs typeface="Calibri"/>
              </a:rPr>
              <a:t>Uncertainty for investors</a:t>
            </a:r>
          </a:p>
          <a:p>
            <a:pPr marL="878205" marR="5080" lvl="1" indent="-408940">
              <a:buClr>
                <a:srgbClr val="E38312"/>
              </a:buClr>
              <a:buFont typeface="Wingdings"/>
              <a:buChar char=""/>
              <a:tabLst>
                <a:tab pos="421005" algn="l"/>
                <a:tab pos="421640" algn="l"/>
              </a:tabLst>
            </a:pPr>
            <a:r>
              <a:rPr lang="en-US" sz="2800" dirty="0">
                <a:cs typeface="Calibri"/>
              </a:rPr>
              <a:t>Hindering value maximization</a:t>
            </a:r>
          </a:p>
          <a:p>
            <a:pPr marL="878205" marR="5080" lvl="1" indent="-408940">
              <a:buClr>
                <a:srgbClr val="E38312"/>
              </a:buClr>
              <a:buFont typeface="Wingdings"/>
              <a:buChar char=""/>
              <a:tabLst>
                <a:tab pos="421005" algn="l"/>
                <a:tab pos="421640" algn="l"/>
              </a:tabLst>
            </a:pPr>
            <a:r>
              <a:rPr lang="en-US" sz="2800" dirty="0">
                <a:cs typeface="Calibri"/>
              </a:rPr>
              <a:t>Solvent debtor companies pushed into CIRP</a:t>
            </a:r>
          </a:p>
          <a:p>
            <a:pPr marL="421005" marR="5080" indent="-408940">
              <a:buClr>
                <a:srgbClr val="E38312"/>
              </a:buClr>
              <a:buFont typeface="Wingdings"/>
              <a:buChar char=""/>
              <a:tabLst>
                <a:tab pos="421005" algn="l"/>
                <a:tab pos="421640" algn="l"/>
              </a:tabLst>
            </a:pPr>
            <a:r>
              <a:rPr lang="en-US" sz="2800" dirty="0">
                <a:cs typeface="Calibri"/>
              </a:rPr>
              <a:t>Recommended </a:t>
            </a:r>
            <a:r>
              <a:rPr lang="en-US" sz="2800" b="1" dirty="0">
                <a:cs typeface="Calibri"/>
              </a:rPr>
              <a:t>higher threshold limit of Rs. 50 lakhs</a:t>
            </a:r>
            <a:endParaRPr lang="en-US" sz="3200" dirty="0">
              <a:cs typeface="Calibri"/>
            </a:endParaRPr>
          </a:p>
          <a:p>
            <a:pPr marL="421005" marR="5080" indent="-408940">
              <a:buClr>
                <a:srgbClr val="E38312"/>
              </a:buClr>
              <a:buFont typeface="Wingdings"/>
              <a:buChar char=""/>
              <a:tabLst>
                <a:tab pos="421005" algn="l"/>
                <a:tab pos="421640" algn="l"/>
              </a:tabLst>
            </a:pPr>
            <a:r>
              <a:rPr lang="en-US" sz="2800" dirty="0">
                <a:cs typeface="Calibri"/>
              </a:rPr>
              <a:t>For OC’s – Minimum default of Rs. 5 lakhs only</a:t>
            </a:r>
          </a:p>
        </p:txBody>
      </p:sp>
    </p:spTree>
    <p:extLst>
      <p:ext uri="{BB962C8B-B14F-4D97-AF65-F5344CB8AC3E}">
        <p14:creationId xmlns:p14="http://schemas.microsoft.com/office/powerpoint/2010/main" val="2635605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Evidence of Default Based on IU</a:t>
            </a:r>
            <a:endParaRPr sz="4000" b="1" dirty="0"/>
          </a:p>
        </p:txBody>
      </p:sp>
      <p:sp>
        <p:nvSpPr>
          <p:cNvPr id="3" name="object 3"/>
          <p:cNvSpPr txBox="1"/>
          <p:nvPr/>
        </p:nvSpPr>
        <p:spPr>
          <a:xfrm>
            <a:off x="868476" y="1800606"/>
            <a:ext cx="7517130" cy="4401846"/>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latin typeface="Calibri"/>
                <a:cs typeface="Calibri"/>
              </a:rPr>
              <a:t>Section 215 – FC </a:t>
            </a:r>
            <a:r>
              <a:rPr lang="en-US" sz="2800" b="1" dirty="0">
                <a:latin typeface="Calibri"/>
                <a:cs typeface="Calibri"/>
              </a:rPr>
              <a:t>shall</a:t>
            </a:r>
            <a:r>
              <a:rPr lang="en-US" sz="2800" dirty="0">
                <a:latin typeface="Calibri"/>
                <a:cs typeface="Calibri"/>
              </a:rPr>
              <a:t> submit financial information to IU and OC </a:t>
            </a:r>
            <a:r>
              <a:rPr lang="en-US" sz="2800" b="1" dirty="0">
                <a:latin typeface="Calibri"/>
                <a:cs typeface="Calibri"/>
              </a:rPr>
              <a:t>may</a:t>
            </a:r>
            <a:r>
              <a:rPr lang="en-US" sz="2800" dirty="0">
                <a:latin typeface="Calibri"/>
                <a:cs typeface="Calibri"/>
              </a:rPr>
              <a:t> submit </a:t>
            </a:r>
            <a:r>
              <a:rPr lang="en-US" sz="2800" dirty="0">
                <a:cs typeface="Calibri"/>
              </a:rPr>
              <a:t>financial information to IU</a:t>
            </a:r>
          </a:p>
          <a:p>
            <a:pPr marL="421005" marR="5080" indent="-408940">
              <a:buClr>
                <a:srgbClr val="E38312"/>
              </a:buClr>
              <a:buFont typeface="Wingdings"/>
              <a:buChar char=""/>
              <a:tabLst>
                <a:tab pos="421005" algn="l"/>
                <a:tab pos="421640" algn="l"/>
              </a:tabLst>
            </a:pPr>
            <a:r>
              <a:rPr lang="en-US" sz="2800" dirty="0">
                <a:latin typeface="Calibri"/>
                <a:cs typeface="Calibri"/>
              </a:rPr>
              <a:t>FC’s are not mandatorily furnishing information to IU’s</a:t>
            </a:r>
          </a:p>
          <a:p>
            <a:pPr marL="421005" marR="5080" indent="-408940">
              <a:buClr>
                <a:srgbClr val="E38312"/>
              </a:buClr>
              <a:buFont typeface="Wingdings"/>
              <a:buChar char=""/>
              <a:tabLst>
                <a:tab pos="421005" algn="l"/>
                <a:tab pos="421640" algn="l"/>
              </a:tabLst>
            </a:pPr>
            <a:r>
              <a:rPr lang="en-US" sz="2800" dirty="0">
                <a:latin typeface="Calibri"/>
                <a:cs typeface="Calibri"/>
              </a:rPr>
              <a:t>ILC recommended that this should be monitored</a:t>
            </a:r>
          </a:p>
          <a:p>
            <a:pPr marL="421005" marR="5080" indent="-408940">
              <a:buClr>
                <a:srgbClr val="E38312"/>
              </a:buClr>
              <a:buFont typeface="Wingdings"/>
              <a:buChar char=""/>
              <a:tabLst>
                <a:tab pos="421005" algn="l"/>
                <a:tab pos="421640" algn="l"/>
              </a:tabLst>
            </a:pPr>
            <a:r>
              <a:rPr lang="en-US" sz="2800" dirty="0">
                <a:latin typeface="Calibri"/>
                <a:cs typeface="Calibri"/>
              </a:rPr>
              <a:t>In phased manner, submission of information by OC to IU should also be made mandatory</a:t>
            </a:r>
          </a:p>
          <a:p>
            <a:pPr marL="421005" marR="5080" indent="-408940">
              <a:buClr>
                <a:srgbClr val="E38312"/>
              </a:buClr>
              <a:buFont typeface="Wingdings"/>
              <a:buChar char=""/>
              <a:tabLst>
                <a:tab pos="421005" algn="l"/>
                <a:tab pos="421640" algn="l"/>
              </a:tabLst>
            </a:pPr>
            <a:r>
              <a:rPr lang="en-US" sz="2800" dirty="0">
                <a:latin typeface="Calibri"/>
                <a:cs typeface="Calibri"/>
              </a:rPr>
              <a:t> Sections 7, 9 and 10 may also be modified to place reliance on information available with IU</a:t>
            </a:r>
            <a:endParaRPr lang="en-US" sz="2800" dirty="0">
              <a:cs typeface="Calibri"/>
            </a:endParaRPr>
          </a:p>
        </p:txBody>
      </p:sp>
    </p:spTree>
    <p:extLst>
      <p:ext uri="{BB962C8B-B14F-4D97-AF65-F5344CB8AC3E}">
        <p14:creationId xmlns:p14="http://schemas.microsoft.com/office/powerpoint/2010/main" val="11601478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Initiation of CIRP by Class of Creditors</a:t>
            </a:r>
            <a:endParaRPr sz="4000" b="1" dirty="0"/>
          </a:p>
        </p:txBody>
      </p:sp>
      <p:sp>
        <p:nvSpPr>
          <p:cNvPr id="3" name="object 3"/>
          <p:cNvSpPr txBox="1"/>
          <p:nvPr/>
        </p:nvSpPr>
        <p:spPr>
          <a:xfrm>
            <a:off x="868476" y="1800606"/>
            <a:ext cx="7517130" cy="4401846"/>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latin typeface="Calibri"/>
                <a:cs typeface="Calibri"/>
              </a:rPr>
              <a:t>Section 21(6A) (a) and (b) – Single Deposit holder, Bond holder, Home buyer, Debenture holder can initiate CIRP</a:t>
            </a:r>
          </a:p>
          <a:p>
            <a:pPr marL="421005" marR="5080" indent="-408940">
              <a:buClr>
                <a:srgbClr val="E38312"/>
              </a:buClr>
              <a:buFont typeface="Wingdings"/>
              <a:buChar char=""/>
              <a:tabLst>
                <a:tab pos="421005" algn="l"/>
                <a:tab pos="421640" algn="l"/>
              </a:tabLst>
            </a:pPr>
            <a:r>
              <a:rPr lang="en-US" sz="2800" dirty="0">
                <a:latin typeface="Calibri"/>
                <a:cs typeface="Calibri"/>
              </a:rPr>
              <a:t>ILC agreed that they are FC</a:t>
            </a:r>
          </a:p>
          <a:p>
            <a:pPr marL="421005" marR="5080" indent="-408940">
              <a:buClr>
                <a:srgbClr val="E38312"/>
              </a:buClr>
              <a:buFont typeface="Wingdings"/>
              <a:buChar char=""/>
              <a:tabLst>
                <a:tab pos="421005" algn="l"/>
                <a:tab pos="421640" algn="l"/>
              </a:tabLst>
            </a:pPr>
            <a:r>
              <a:rPr lang="en-US" sz="2800" dirty="0">
                <a:latin typeface="Calibri"/>
                <a:cs typeface="Calibri"/>
              </a:rPr>
              <a:t>But CIRP to be initiated to represent collective interest – ILC noted that AA’s are overburdened</a:t>
            </a:r>
          </a:p>
          <a:p>
            <a:pPr marL="421005" marR="5080" indent="-408940">
              <a:buClr>
                <a:srgbClr val="E38312"/>
              </a:buClr>
              <a:buFont typeface="Wingdings"/>
              <a:buChar char=""/>
              <a:tabLst>
                <a:tab pos="421005" algn="l"/>
                <a:tab pos="421640" algn="l"/>
              </a:tabLst>
            </a:pPr>
            <a:r>
              <a:rPr lang="en-US" sz="2800" dirty="0">
                <a:cs typeface="Calibri"/>
              </a:rPr>
              <a:t>ILC felt that </a:t>
            </a:r>
            <a:r>
              <a:rPr lang="en-US" sz="2800" b="1" dirty="0">
                <a:cs typeface="Calibri"/>
              </a:rPr>
              <a:t>there should be a requirement to have the support of a threshold number of financial creditors in a class for initiation of CIRP</a:t>
            </a:r>
            <a:endParaRPr lang="en-US" sz="2800" dirty="0">
              <a:cs typeface="Calibri"/>
            </a:endParaRPr>
          </a:p>
        </p:txBody>
      </p:sp>
    </p:spTree>
    <p:extLst>
      <p:ext uri="{BB962C8B-B14F-4D97-AF65-F5344CB8AC3E}">
        <p14:creationId xmlns:p14="http://schemas.microsoft.com/office/powerpoint/2010/main" val="836314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Initiation of CIRP by Class of Creditors</a:t>
            </a:r>
            <a:endParaRPr sz="4000" b="1" dirty="0"/>
          </a:p>
        </p:txBody>
      </p:sp>
      <p:sp>
        <p:nvSpPr>
          <p:cNvPr id="3" name="object 3"/>
          <p:cNvSpPr txBox="1"/>
          <p:nvPr/>
        </p:nvSpPr>
        <p:spPr>
          <a:xfrm>
            <a:off x="868476" y="1800606"/>
            <a:ext cx="7517130" cy="4401846"/>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cs typeface="Calibri"/>
              </a:rPr>
              <a:t>Section 7(1) of the Code may be amended to provide that for </a:t>
            </a:r>
            <a:r>
              <a:rPr lang="en-US" sz="2800" b="1" dirty="0">
                <a:cs typeface="Calibri"/>
              </a:rPr>
              <a:t>classes of creditors </a:t>
            </a:r>
            <a:r>
              <a:rPr lang="en-US" sz="2800" dirty="0">
                <a:cs typeface="Calibri"/>
              </a:rPr>
              <a:t>falling within clauses (a) and (b) of Section 21(6A), the CIRP may only be initiated by </a:t>
            </a:r>
            <a:r>
              <a:rPr lang="en-US" sz="2800" b="1" dirty="0">
                <a:cs typeface="Calibri"/>
              </a:rPr>
              <a:t>at least a hundred such creditors, or ten percent of the total number of such creditors in a class</a:t>
            </a:r>
          </a:p>
          <a:p>
            <a:pPr marL="421005" marR="5080" indent="-408940">
              <a:buClr>
                <a:srgbClr val="E38312"/>
              </a:buClr>
              <a:buFont typeface="Wingdings"/>
              <a:buChar char=""/>
              <a:tabLst>
                <a:tab pos="421005" algn="l"/>
                <a:tab pos="421640" algn="l"/>
              </a:tabLst>
            </a:pPr>
            <a:r>
              <a:rPr lang="en-US" sz="2800" dirty="0">
                <a:cs typeface="Calibri"/>
              </a:rPr>
              <a:t>Not only that, class of creditors should belong to the same real estate project</a:t>
            </a:r>
          </a:p>
          <a:p>
            <a:pPr marL="421005" marR="5080" indent="-408940">
              <a:buClr>
                <a:srgbClr val="E38312"/>
              </a:buClr>
              <a:buFont typeface="Wingdings"/>
              <a:buChar char=""/>
              <a:tabLst>
                <a:tab pos="421005" algn="l"/>
                <a:tab pos="421640" algn="l"/>
              </a:tabLst>
            </a:pPr>
            <a:r>
              <a:rPr lang="en-US" sz="2800" dirty="0">
                <a:cs typeface="Calibri"/>
              </a:rPr>
              <a:t>For pending cases, grace period be provided for applications pending for admission</a:t>
            </a:r>
          </a:p>
        </p:txBody>
      </p:sp>
    </p:spTree>
    <p:extLst>
      <p:ext uri="{BB962C8B-B14F-4D97-AF65-F5344CB8AC3E}">
        <p14:creationId xmlns:p14="http://schemas.microsoft.com/office/powerpoint/2010/main" val="20483536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Initiation of CIRP by Class of Creditors</a:t>
            </a:r>
            <a:endParaRPr sz="4000" b="1" dirty="0"/>
          </a:p>
        </p:txBody>
      </p:sp>
      <p:sp>
        <p:nvSpPr>
          <p:cNvPr id="3" name="object 3"/>
          <p:cNvSpPr txBox="1"/>
          <p:nvPr/>
        </p:nvSpPr>
        <p:spPr>
          <a:xfrm>
            <a:off x="868476" y="1800606"/>
            <a:ext cx="7517130" cy="954749"/>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cs typeface="Calibri"/>
              </a:rPr>
              <a:t>IBC Amendment Act, 2020 has already amended S. 7 by adding 3 provisos w.e.f. 28.12.2019</a:t>
            </a:r>
          </a:p>
        </p:txBody>
      </p:sp>
    </p:spTree>
    <p:extLst>
      <p:ext uri="{BB962C8B-B14F-4D97-AF65-F5344CB8AC3E}">
        <p14:creationId xmlns:p14="http://schemas.microsoft.com/office/powerpoint/2010/main" val="1349683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Interim Moratorium</a:t>
            </a:r>
            <a:endParaRPr sz="4000" b="1" dirty="0"/>
          </a:p>
        </p:txBody>
      </p:sp>
      <p:sp>
        <p:nvSpPr>
          <p:cNvPr id="3" name="object 3"/>
          <p:cNvSpPr txBox="1"/>
          <p:nvPr/>
        </p:nvSpPr>
        <p:spPr>
          <a:xfrm>
            <a:off x="868476" y="1800606"/>
            <a:ext cx="7517130" cy="3355406"/>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cs typeface="Calibri"/>
              </a:rPr>
              <a:t>In appropriate cases, it was felt that it is proper to impose restrictions on powers of management of CD</a:t>
            </a:r>
          </a:p>
          <a:p>
            <a:pPr marL="421005" marR="5080" indent="-408940">
              <a:buClr>
                <a:srgbClr val="E38312"/>
              </a:buClr>
              <a:buFont typeface="Wingdings"/>
              <a:buChar char=""/>
              <a:tabLst>
                <a:tab pos="421005" algn="l"/>
                <a:tab pos="421640" algn="l"/>
              </a:tabLst>
            </a:pPr>
            <a:r>
              <a:rPr lang="en-US" sz="2800" dirty="0">
                <a:cs typeface="Calibri"/>
              </a:rPr>
              <a:t>No provision of Interim Moratorium but in some cases, AA has passed such orders</a:t>
            </a:r>
          </a:p>
          <a:p>
            <a:pPr marL="878205" marR="5080" lvl="1" indent="-408940">
              <a:buClr>
                <a:srgbClr val="E38312"/>
              </a:buClr>
              <a:buFont typeface="Wingdings"/>
              <a:buChar char=""/>
              <a:tabLst>
                <a:tab pos="421005" algn="l"/>
                <a:tab pos="421640" algn="l"/>
              </a:tabLst>
            </a:pPr>
            <a:r>
              <a:rPr lang="en-US" i="1" dirty="0"/>
              <a:t>NUI Pulp and Paper Industries Pvt. Ltd. v </a:t>
            </a:r>
            <a:r>
              <a:rPr lang="en-US" i="1" dirty="0" err="1"/>
              <a:t>Roxcel</a:t>
            </a:r>
            <a:r>
              <a:rPr lang="en-US" i="1" dirty="0"/>
              <a:t> Trading </a:t>
            </a:r>
            <a:r>
              <a:rPr lang="en-US" i="1" dirty="0" err="1"/>
              <a:t>GmBH</a:t>
            </a:r>
            <a:r>
              <a:rPr lang="en-US" dirty="0"/>
              <a:t>, Company Appeal (AT) (Insolvency) No. 664/2019, NCLAT - 17 July 2019</a:t>
            </a:r>
          </a:p>
          <a:p>
            <a:pPr marL="878205" marR="5080" lvl="1" indent="-408940">
              <a:buClr>
                <a:srgbClr val="E38312"/>
              </a:buClr>
              <a:buFont typeface="Wingdings"/>
              <a:buChar char=""/>
              <a:tabLst>
                <a:tab pos="421005" algn="l"/>
                <a:tab pos="421640" algn="l"/>
              </a:tabLst>
            </a:pPr>
            <a:r>
              <a:rPr lang="en-US" i="1" dirty="0"/>
              <a:t>In Re F.M. </a:t>
            </a:r>
            <a:r>
              <a:rPr lang="en-US" i="1" dirty="0" err="1"/>
              <a:t>Hammerle</a:t>
            </a:r>
            <a:r>
              <a:rPr lang="en-US" i="1" dirty="0"/>
              <a:t> Textiles Ltd.</a:t>
            </a:r>
            <a:r>
              <a:rPr lang="en-US" dirty="0"/>
              <a:t>, CP (IB) No. 30/CHD/PB/2017 with CA No. 74/2017, NCLT (Chandigarh) - 9 June 2017</a:t>
            </a:r>
            <a:endParaRPr lang="en-US" sz="2800" dirty="0">
              <a:cs typeface="Calibri"/>
            </a:endParaRPr>
          </a:p>
        </p:txBody>
      </p:sp>
    </p:spTree>
    <p:extLst>
      <p:ext uri="{BB962C8B-B14F-4D97-AF65-F5344CB8AC3E}">
        <p14:creationId xmlns:p14="http://schemas.microsoft.com/office/powerpoint/2010/main" val="154787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Interim Moratorium</a:t>
            </a:r>
            <a:endParaRPr sz="4000" b="1" dirty="0"/>
          </a:p>
        </p:txBody>
      </p:sp>
      <p:sp>
        <p:nvSpPr>
          <p:cNvPr id="3" name="object 3"/>
          <p:cNvSpPr txBox="1"/>
          <p:nvPr/>
        </p:nvSpPr>
        <p:spPr>
          <a:xfrm>
            <a:off x="868476" y="1800606"/>
            <a:ext cx="7517130" cy="3970959"/>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cs typeface="Calibri"/>
              </a:rPr>
              <a:t>Provision of Interim Moratorium on the date of filing be introduced</a:t>
            </a:r>
          </a:p>
          <a:p>
            <a:pPr marL="878205" marR="5080" lvl="1" indent="-408940">
              <a:buClr>
                <a:srgbClr val="E38312"/>
              </a:buClr>
              <a:buFont typeface="Wingdings"/>
              <a:buChar char=""/>
              <a:tabLst>
                <a:tab pos="421005" algn="l"/>
                <a:tab pos="421640" algn="l"/>
              </a:tabLst>
            </a:pPr>
            <a:r>
              <a:rPr lang="en-US" sz="2800" dirty="0">
                <a:cs typeface="Calibri"/>
              </a:rPr>
              <a:t>Likelihood of siphoning of assets of CD</a:t>
            </a:r>
          </a:p>
          <a:p>
            <a:pPr marL="878205" marR="5080" lvl="1" indent="-408940">
              <a:buClr>
                <a:srgbClr val="E38312"/>
              </a:buClr>
              <a:buFont typeface="Wingdings"/>
              <a:buChar char=""/>
              <a:tabLst>
                <a:tab pos="421005" algn="l"/>
                <a:tab pos="421640" algn="l"/>
              </a:tabLst>
            </a:pPr>
            <a:r>
              <a:rPr lang="en-US" sz="2800" dirty="0">
                <a:cs typeface="Calibri"/>
              </a:rPr>
              <a:t>Enforcement of assets by creditors during the period of filing and admission</a:t>
            </a:r>
          </a:p>
          <a:p>
            <a:pPr marL="421005" marR="5080" indent="-408940">
              <a:buClr>
                <a:srgbClr val="E38312"/>
              </a:buClr>
              <a:buFont typeface="Wingdings"/>
              <a:buChar char=""/>
              <a:tabLst>
                <a:tab pos="421005" algn="l"/>
                <a:tab pos="421640" algn="l"/>
              </a:tabLst>
            </a:pPr>
            <a:r>
              <a:rPr lang="en-US" sz="2800" dirty="0">
                <a:cs typeface="Calibri"/>
              </a:rPr>
              <a:t>Interim Moratorium to be left to the discretion of AA as against automatic interim moratorium in Part III</a:t>
            </a:r>
          </a:p>
          <a:p>
            <a:pPr marL="421005" marR="5080" indent="-408940">
              <a:buClr>
                <a:srgbClr val="E38312"/>
              </a:buClr>
              <a:buFont typeface="Wingdings"/>
              <a:buChar char=""/>
              <a:tabLst>
                <a:tab pos="421005" algn="l"/>
                <a:tab pos="421640" algn="l"/>
              </a:tabLst>
            </a:pPr>
            <a:r>
              <a:rPr lang="en-US" sz="2800" dirty="0">
                <a:cs typeface="Calibri"/>
              </a:rPr>
              <a:t>Interim Moratorium – Not exceeding 60 days </a:t>
            </a:r>
          </a:p>
        </p:txBody>
      </p:sp>
    </p:spTree>
    <p:extLst>
      <p:ext uri="{BB962C8B-B14F-4D97-AF65-F5344CB8AC3E}">
        <p14:creationId xmlns:p14="http://schemas.microsoft.com/office/powerpoint/2010/main" val="611401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CD initiating CIRP against other Persons</a:t>
            </a:r>
            <a:endParaRPr sz="4000" b="1" dirty="0"/>
          </a:p>
        </p:txBody>
      </p:sp>
      <p:sp>
        <p:nvSpPr>
          <p:cNvPr id="3" name="object 3"/>
          <p:cNvSpPr txBox="1"/>
          <p:nvPr/>
        </p:nvSpPr>
        <p:spPr>
          <a:xfrm>
            <a:off x="868476" y="1800606"/>
            <a:ext cx="7517130" cy="3970959"/>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cs typeface="Calibri"/>
              </a:rPr>
              <a:t>Section 11 provides for Persons not entitled to make application for initiation of CIRP</a:t>
            </a:r>
          </a:p>
          <a:p>
            <a:pPr marL="421005" marR="5080" indent="-408940">
              <a:buClr>
                <a:srgbClr val="E38312"/>
              </a:buClr>
              <a:buFont typeface="Wingdings"/>
              <a:buChar char=""/>
              <a:tabLst>
                <a:tab pos="421005" algn="l"/>
                <a:tab pos="421640" algn="l"/>
              </a:tabLst>
            </a:pPr>
            <a:r>
              <a:rPr lang="en-US" sz="2800" dirty="0">
                <a:cs typeface="Calibri"/>
              </a:rPr>
              <a:t>ILC noted decision of NCLT Benches denying RPs and Liquidators to initiate CIRP</a:t>
            </a:r>
          </a:p>
          <a:p>
            <a:pPr marL="421005" marR="5080" indent="-408940">
              <a:buClr>
                <a:srgbClr val="E38312"/>
              </a:buClr>
              <a:buFont typeface="Wingdings"/>
              <a:buChar char=""/>
              <a:tabLst>
                <a:tab pos="421005" algn="l"/>
                <a:tab pos="421640" algn="l"/>
              </a:tabLst>
            </a:pPr>
            <a:r>
              <a:rPr lang="en-US" sz="2800" dirty="0">
                <a:cs typeface="Calibri"/>
              </a:rPr>
              <a:t>ILC recommended insertion of Explanation to S. 11 clarifying that </a:t>
            </a:r>
            <a:r>
              <a:rPr lang="en-US" sz="2800" b="1" dirty="0">
                <a:cs typeface="Calibri"/>
              </a:rPr>
              <a:t>the provisions of this section should not prevent a corporate debtor from initiating CIRP against any other corporate debtor</a:t>
            </a:r>
          </a:p>
        </p:txBody>
      </p:sp>
    </p:spTree>
    <p:extLst>
      <p:ext uri="{BB962C8B-B14F-4D97-AF65-F5344CB8AC3E}">
        <p14:creationId xmlns:p14="http://schemas.microsoft.com/office/powerpoint/2010/main" val="2410877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20136764-CEC5-462E-AEA9-4AA1CF15E3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84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E2F1EB-DD93-49F9-8F7D-3DE282902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1903" y="3406998"/>
            <a:ext cx="2744434" cy="2926080"/>
          </a:xfrm>
        </p:spPr>
        <p:txBody>
          <a:bodyPr vert="horz" lIns="91440" tIns="45720" rIns="91440" bIns="45720" rtlCol="0" anchor="b">
            <a:normAutofit/>
          </a:bodyPr>
          <a:lstStyle/>
          <a:p>
            <a:r>
              <a:rPr lang="en-US" sz="3200" b="1" dirty="0"/>
              <a:t>Report of the Insolvency Law Committee </a:t>
            </a:r>
            <a:br>
              <a:rPr lang="en-US" sz="3200" dirty="0"/>
            </a:br>
            <a:r>
              <a:rPr lang="en-US" sz="3200" dirty="0"/>
              <a:t>February 2020</a:t>
            </a:r>
            <a:br>
              <a:rPr lang="en-US" sz="3200" dirty="0"/>
            </a:br>
            <a:endParaRPr lang="en-US" sz="3200" dirty="0"/>
          </a:p>
        </p:txBody>
      </p:sp>
      <p:sp>
        <p:nvSpPr>
          <p:cNvPr id="20" name="Rectangle 19">
            <a:extLst>
              <a:ext uri="{FF2B5EF4-FFF2-40B4-BE49-F238E27FC236}">
                <a16:creationId xmlns:a16="http://schemas.microsoft.com/office/drawing/2014/main" id="{10D82C66-EAC6-46C6-AC04-27A5632D4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6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DCF2CA89-CD8C-40CF-8273-C3FA6690BF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3967" y="321732"/>
            <a:ext cx="2741225" cy="367484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6B347CC-FD59-1A46-A571-D95A83996D64}"/>
              </a:ext>
            </a:extLst>
          </p:cNvPr>
          <p:cNvPicPr>
            <a:picLocks noChangeAspect="1"/>
          </p:cNvPicPr>
          <p:nvPr/>
        </p:nvPicPr>
        <p:blipFill>
          <a:blip r:embed="rId2"/>
          <a:stretch>
            <a:fillRect/>
          </a:stretch>
        </p:blipFill>
        <p:spPr>
          <a:xfrm>
            <a:off x="3846423" y="1347855"/>
            <a:ext cx="2496312" cy="1622602"/>
          </a:xfrm>
          <a:prstGeom prst="rect">
            <a:avLst/>
          </a:prstGeom>
        </p:spPr>
      </p:pic>
      <p:sp>
        <p:nvSpPr>
          <p:cNvPr id="24" name="Rectangle 23">
            <a:extLst>
              <a:ext uri="{FF2B5EF4-FFF2-40B4-BE49-F238E27FC236}">
                <a16:creationId xmlns:a16="http://schemas.microsoft.com/office/drawing/2014/main" id="{1A82F9E0-1CBD-4E82-B740-B329F65F5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3900" y="321732"/>
            <a:ext cx="2316342" cy="2108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8EE5F1E-8455-462D-8415-D85B2D4B9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3967" y="4157448"/>
            <a:ext cx="2741225" cy="23026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404E500-F0A1-42F1-8F1A-179948E39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8716" y="2617577"/>
            <a:ext cx="2301525" cy="380911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6720778" y="3802046"/>
            <a:ext cx="2057400" cy="1440180"/>
          </a:xfrm>
          <a:prstGeom prst="rect">
            <a:avLst/>
          </a:prstGeom>
        </p:spPr>
      </p:pic>
    </p:spTree>
    <p:extLst>
      <p:ext uri="{BB962C8B-B14F-4D97-AF65-F5344CB8AC3E}">
        <p14:creationId xmlns:p14="http://schemas.microsoft.com/office/powerpoint/2010/main" val="405735264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CD initiating CIRP against other Persons</a:t>
            </a:r>
            <a:endParaRPr sz="4000" b="1" dirty="0"/>
          </a:p>
        </p:txBody>
      </p:sp>
      <p:sp>
        <p:nvSpPr>
          <p:cNvPr id="3" name="object 3"/>
          <p:cNvSpPr txBox="1"/>
          <p:nvPr/>
        </p:nvSpPr>
        <p:spPr>
          <a:xfrm>
            <a:off x="868476" y="1800606"/>
            <a:ext cx="7517130" cy="1816523"/>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cs typeface="Calibri"/>
              </a:rPr>
              <a:t>Amendment in Section 11 has already been made through Insolvency and Bankruptcy Code (Amendment) Ordinance, 2019 and later on by IBC Amendment Act, 2020 w.e.f. 28.12.2019</a:t>
            </a:r>
            <a:endParaRPr lang="en-US" sz="2800" b="1" dirty="0">
              <a:cs typeface="Calibri"/>
            </a:endParaRPr>
          </a:p>
        </p:txBody>
      </p:sp>
    </p:spTree>
    <p:extLst>
      <p:ext uri="{BB962C8B-B14F-4D97-AF65-F5344CB8AC3E}">
        <p14:creationId xmlns:p14="http://schemas.microsoft.com/office/powerpoint/2010/main" val="3715192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422386"/>
            <a:ext cx="7937196" cy="1243930"/>
          </a:xfrm>
          <a:prstGeom prst="rect">
            <a:avLst/>
          </a:prstGeom>
        </p:spPr>
        <p:txBody>
          <a:bodyPr vert="horz" wrap="square" lIns="0" tIns="12700" rIns="0" bIns="0" rtlCol="0">
            <a:spAutoFit/>
          </a:bodyPr>
          <a:lstStyle/>
          <a:p>
            <a:pPr marL="12700">
              <a:lnSpc>
                <a:spcPct val="100000"/>
              </a:lnSpc>
              <a:spcBef>
                <a:spcPts val="100"/>
              </a:spcBef>
            </a:pPr>
            <a:r>
              <a:rPr lang="en-US" sz="4000" b="1" spc="-60" dirty="0"/>
              <a:t>Simultaneous initiation of CIRP against CD and Corporate Guarantor</a:t>
            </a:r>
            <a:endParaRPr sz="4000" b="1" dirty="0"/>
          </a:p>
        </p:txBody>
      </p:sp>
      <p:sp>
        <p:nvSpPr>
          <p:cNvPr id="3" name="object 3"/>
          <p:cNvSpPr txBox="1"/>
          <p:nvPr/>
        </p:nvSpPr>
        <p:spPr>
          <a:xfrm>
            <a:off x="868476" y="1800606"/>
            <a:ext cx="7517130" cy="3540072"/>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cs typeface="Calibri"/>
              </a:rPr>
              <a:t>ILC noted judgment of NCLAT in </a:t>
            </a:r>
            <a:r>
              <a:rPr lang="en-US" sz="2800" i="1" dirty="0">
                <a:cs typeface="Calibri"/>
              </a:rPr>
              <a:t>Dr. Vishnu Kumar Agarwal v M/s. Piramal Enterprises Ltd., 27	Company Appeal (AT) (Insolvency) No. 346/2018, NCLAT - 8 January 2019</a:t>
            </a:r>
            <a:r>
              <a:rPr lang="en-US" sz="2800" dirty="0">
                <a:cs typeface="Calibri"/>
              </a:rPr>
              <a:t> where it prevented admission of multiple CIRP applications which were filed by the same creditor for the same set of claims against different corporate debtors.</a:t>
            </a:r>
            <a:endParaRPr lang="en-US" sz="2800" b="1" dirty="0">
              <a:cs typeface="Calibri"/>
            </a:endParaRPr>
          </a:p>
        </p:txBody>
      </p:sp>
    </p:spTree>
    <p:extLst>
      <p:ext uri="{BB962C8B-B14F-4D97-AF65-F5344CB8AC3E}">
        <p14:creationId xmlns:p14="http://schemas.microsoft.com/office/powerpoint/2010/main" val="3029208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422386"/>
            <a:ext cx="7937196" cy="1243930"/>
          </a:xfrm>
          <a:prstGeom prst="rect">
            <a:avLst/>
          </a:prstGeom>
        </p:spPr>
        <p:txBody>
          <a:bodyPr vert="horz" wrap="square" lIns="0" tIns="12700" rIns="0" bIns="0" rtlCol="0">
            <a:spAutoFit/>
          </a:bodyPr>
          <a:lstStyle/>
          <a:p>
            <a:pPr marL="12700">
              <a:lnSpc>
                <a:spcPct val="100000"/>
              </a:lnSpc>
              <a:spcBef>
                <a:spcPts val="100"/>
              </a:spcBef>
            </a:pPr>
            <a:r>
              <a:rPr lang="en-US" sz="4000" b="1" spc="-60" dirty="0"/>
              <a:t>Simultaneous initiation of CIRP against CD and Corporate Guarantor</a:t>
            </a:r>
            <a:endParaRPr sz="4000" b="1" dirty="0"/>
          </a:p>
        </p:txBody>
      </p:sp>
      <p:sp>
        <p:nvSpPr>
          <p:cNvPr id="3" name="object 3"/>
          <p:cNvSpPr txBox="1"/>
          <p:nvPr/>
        </p:nvSpPr>
        <p:spPr>
          <a:xfrm>
            <a:off x="868476" y="1800606"/>
            <a:ext cx="7517130" cy="4832733"/>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cs typeface="Calibri"/>
              </a:rPr>
              <a:t>ILC observed that </a:t>
            </a:r>
          </a:p>
          <a:p>
            <a:pPr marL="878205" marR="5080" lvl="1" indent="-408940">
              <a:buClr>
                <a:srgbClr val="E38312"/>
              </a:buClr>
              <a:buFont typeface="Wingdings"/>
              <a:buChar char=""/>
              <a:tabLst>
                <a:tab pos="421005" algn="l"/>
                <a:tab pos="421640" algn="l"/>
              </a:tabLst>
            </a:pPr>
            <a:r>
              <a:rPr lang="en-US" sz="2800" dirty="0">
                <a:cs typeface="Calibri"/>
              </a:rPr>
              <a:t>An action against the surety cannot be prevented solely on the ground that the creditor has an alternative relief against the principal borrower</a:t>
            </a:r>
          </a:p>
          <a:p>
            <a:pPr marL="878205" marR="5080" lvl="1" indent="-408940">
              <a:buClr>
                <a:srgbClr val="E38312"/>
              </a:buClr>
              <a:buFont typeface="Wingdings"/>
              <a:buChar char=""/>
              <a:tabLst>
                <a:tab pos="421005" algn="l"/>
                <a:tab pos="421640" algn="l"/>
              </a:tabLst>
            </a:pPr>
            <a:r>
              <a:rPr lang="en-US" sz="2800" dirty="0">
                <a:cs typeface="Calibri"/>
              </a:rPr>
              <a:t>Referred section 60(2) and 60(3)</a:t>
            </a:r>
          </a:p>
          <a:p>
            <a:pPr marL="421005" marR="5080" indent="-408940">
              <a:buClr>
                <a:srgbClr val="E38312"/>
              </a:buClr>
              <a:buFont typeface="Wingdings"/>
              <a:buChar char=""/>
              <a:tabLst>
                <a:tab pos="421005" algn="l"/>
                <a:tab pos="421640" algn="l"/>
              </a:tabLst>
            </a:pPr>
            <a:r>
              <a:rPr lang="en-US" sz="2800" dirty="0">
                <a:cs typeface="Calibri"/>
              </a:rPr>
              <a:t>ILC also noted that NCLAT has decided to review its judgment. Hence, no legal changes were recommended but left it to judicial determination</a:t>
            </a:r>
          </a:p>
          <a:p>
            <a:pPr marL="421005" marR="5080" indent="-408940">
              <a:buClr>
                <a:srgbClr val="E38312"/>
              </a:buClr>
              <a:buFont typeface="Wingdings"/>
              <a:buChar char=""/>
              <a:tabLst>
                <a:tab pos="421005" algn="l"/>
                <a:tab pos="421640" algn="l"/>
              </a:tabLst>
            </a:pPr>
            <a:endParaRPr lang="en-US" sz="2800" b="1" dirty="0">
              <a:cs typeface="Calibri"/>
            </a:endParaRPr>
          </a:p>
        </p:txBody>
      </p:sp>
    </p:spTree>
    <p:extLst>
      <p:ext uri="{BB962C8B-B14F-4D97-AF65-F5344CB8AC3E}">
        <p14:creationId xmlns:p14="http://schemas.microsoft.com/office/powerpoint/2010/main" val="28221815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Claims by FC against CD and Surety</a:t>
            </a:r>
            <a:endParaRPr sz="4000" b="1" dirty="0"/>
          </a:p>
        </p:txBody>
      </p:sp>
      <p:sp>
        <p:nvSpPr>
          <p:cNvPr id="3" name="object 3"/>
          <p:cNvSpPr txBox="1"/>
          <p:nvPr/>
        </p:nvSpPr>
        <p:spPr>
          <a:xfrm>
            <a:off x="868476" y="1800606"/>
            <a:ext cx="7517130" cy="4401846"/>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cs typeface="Calibri"/>
              </a:rPr>
              <a:t>Whether FC should be allowed to file claims against the CD as well as Surety?</a:t>
            </a:r>
          </a:p>
          <a:p>
            <a:pPr marL="421005" marR="5080" indent="-408940">
              <a:buClr>
                <a:srgbClr val="E38312"/>
              </a:buClr>
              <a:buFont typeface="Wingdings"/>
              <a:buChar char=""/>
              <a:tabLst>
                <a:tab pos="421005" algn="l"/>
                <a:tab pos="421640" algn="l"/>
              </a:tabLst>
            </a:pPr>
            <a:r>
              <a:rPr lang="en-US" sz="2800" dirty="0">
                <a:cs typeface="Calibri"/>
              </a:rPr>
              <a:t>Yes, IBC does not prohibit this</a:t>
            </a:r>
          </a:p>
          <a:p>
            <a:pPr marL="421005" marR="5080" indent="-408940">
              <a:buClr>
                <a:srgbClr val="E38312"/>
              </a:buClr>
              <a:buFont typeface="Wingdings"/>
              <a:buChar char=""/>
              <a:tabLst>
                <a:tab pos="421005" algn="l"/>
                <a:tab pos="421640" algn="l"/>
              </a:tabLst>
            </a:pPr>
            <a:r>
              <a:rPr lang="en-US" sz="2800" dirty="0">
                <a:cs typeface="Calibri"/>
              </a:rPr>
              <a:t>FC should be permitted to file claims in CIRP of CD as well as Surety</a:t>
            </a:r>
          </a:p>
          <a:p>
            <a:pPr marL="421005" marR="5080" indent="-408940">
              <a:buClr>
                <a:srgbClr val="E38312"/>
              </a:buClr>
              <a:buFont typeface="Wingdings"/>
              <a:buChar char=""/>
              <a:tabLst>
                <a:tab pos="421005" algn="l"/>
                <a:tab pos="421640" algn="l"/>
              </a:tabLst>
            </a:pPr>
            <a:r>
              <a:rPr lang="en-US" sz="2800" dirty="0">
                <a:cs typeface="Calibri"/>
              </a:rPr>
              <a:t>Part claim received from CD or Surety, then claim filed other should be revised to avoid unjust enrichment</a:t>
            </a:r>
          </a:p>
          <a:p>
            <a:pPr marL="421005" marR="5080" indent="-408940">
              <a:buClr>
                <a:srgbClr val="E38312"/>
              </a:buClr>
              <a:buFont typeface="Wingdings"/>
              <a:buChar char=""/>
              <a:tabLst>
                <a:tab pos="421005" algn="l"/>
                <a:tab pos="421640" algn="l"/>
              </a:tabLst>
            </a:pPr>
            <a:r>
              <a:rPr lang="en-US" sz="2800" dirty="0">
                <a:cs typeface="Calibri"/>
              </a:rPr>
              <a:t>No amendment suggested as law is clear</a:t>
            </a:r>
          </a:p>
          <a:p>
            <a:pPr marL="421005" marR="5080" indent="-408940">
              <a:buClr>
                <a:srgbClr val="E38312"/>
              </a:buClr>
              <a:buFont typeface="Wingdings"/>
              <a:buChar char=""/>
              <a:tabLst>
                <a:tab pos="421005" algn="l"/>
                <a:tab pos="421640" algn="l"/>
              </a:tabLst>
            </a:pPr>
            <a:endParaRPr lang="en-US" sz="2800" b="1" dirty="0">
              <a:cs typeface="Calibri"/>
            </a:endParaRPr>
          </a:p>
        </p:txBody>
      </p:sp>
    </p:spTree>
    <p:extLst>
      <p:ext uri="{BB962C8B-B14F-4D97-AF65-F5344CB8AC3E}">
        <p14:creationId xmlns:p14="http://schemas.microsoft.com/office/powerpoint/2010/main" val="2658836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422386"/>
            <a:ext cx="7937196" cy="1243930"/>
          </a:xfrm>
          <a:prstGeom prst="rect">
            <a:avLst/>
          </a:prstGeom>
        </p:spPr>
        <p:txBody>
          <a:bodyPr vert="horz" wrap="square" lIns="0" tIns="12700" rIns="0" bIns="0" rtlCol="0">
            <a:spAutoFit/>
          </a:bodyPr>
          <a:lstStyle/>
          <a:p>
            <a:pPr marL="12700">
              <a:lnSpc>
                <a:spcPct val="100000"/>
              </a:lnSpc>
              <a:spcBef>
                <a:spcPts val="100"/>
              </a:spcBef>
            </a:pPr>
            <a:r>
              <a:rPr lang="en-US" sz="4000" b="1" spc="-60" dirty="0"/>
              <a:t>Moratorium - Continuation of Licenses, etc. during the Moratorium period</a:t>
            </a:r>
            <a:endParaRPr sz="4000" b="1" dirty="0"/>
          </a:p>
        </p:txBody>
      </p:sp>
      <p:sp>
        <p:nvSpPr>
          <p:cNvPr id="3" name="object 3"/>
          <p:cNvSpPr txBox="1"/>
          <p:nvPr/>
        </p:nvSpPr>
        <p:spPr>
          <a:xfrm>
            <a:off x="868476" y="1800606"/>
            <a:ext cx="7517130" cy="4524957"/>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400" dirty="0">
                <a:cs typeface="Calibri"/>
              </a:rPr>
              <a:t>Termination during the CIRP by relying on ipso facto clauses or on non-payment of dues would be contrary to the purpose of introducing the provision for moratorium itself. </a:t>
            </a:r>
          </a:p>
          <a:p>
            <a:pPr marL="421005" marR="5080" indent="-408940">
              <a:buClr>
                <a:srgbClr val="E38312"/>
              </a:buClr>
              <a:buFont typeface="Wingdings"/>
              <a:buChar char=""/>
              <a:tabLst>
                <a:tab pos="421005" algn="l"/>
                <a:tab pos="421640" algn="l"/>
              </a:tabLst>
            </a:pPr>
            <a:r>
              <a:rPr lang="en-US" sz="2400" dirty="0">
                <a:cs typeface="Calibri"/>
              </a:rPr>
              <a:t>The Committee concluded that the legislative intent behind introducing the provision for moratorium was to bar such termination</a:t>
            </a:r>
          </a:p>
          <a:p>
            <a:pPr marL="421005" marR="5080" indent="-408940">
              <a:buClr>
                <a:srgbClr val="E38312"/>
              </a:buClr>
              <a:buFont typeface="Wingdings"/>
              <a:buChar char=""/>
              <a:tabLst>
                <a:tab pos="421005" algn="l"/>
                <a:tab pos="421640" algn="l"/>
              </a:tabLst>
            </a:pPr>
            <a:r>
              <a:rPr lang="en-US" sz="2400" b="1" dirty="0">
                <a:cs typeface="Calibri"/>
              </a:rPr>
              <a:t>Committee recommended that the legislative intent may be made explicit by introducing an Explanation by way of an amendment to Section 14(1).</a:t>
            </a:r>
          </a:p>
          <a:p>
            <a:pPr marL="421005" marR="5080" indent="-408940">
              <a:buClr>
                <a:srgbClr val="E38312"/>
              </a:buClr>
              <a:buFont typeface="Wingdings"/>
              <a:buChar char=""/>
              <a:tabLst>
                <a:tab pos="421005" algn="l"/>
                <a:tab pos="421640" algn="l"/>
              </a:tabLst>
            </a:pPr>
            <a:r>
              <a:rPr lang="en-US" sz="2400" dirty="0">
                <a:cs typeface="Calibri"/>
              </a:rPr>
              <a:t>Already done through 2019 Ordinance and 2020 Amendment Act – Explanation added in 14(1)</a:t>
            </a:r>
          </a:p>
        </p:txBody>
      </p:sp>
    </p:spTree>
    <p:extLst>
      <p:ext uri="{BB962C8B-B14F-4D97-AF65-F5344CB8AC3E}">
        <p14:creationId xmlns:p14="http://schemas.microsoft.com/office/powerpoint/2010/main" val="2940073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422386"/>
            <a:ext cx="7937196" cy="1243930"/>
          </a:xfrm>
          <a:prstGeom prst="rect">
            <a:avLst/>
          </a:prstGeom>
        </p:spPr>
        <p:txBody>
          <a:bodyPr vert="horz" wrap="square" lIns="0" tIns="12700" rIns="0" bIns="0" rtlCol="0">
            <a:spAutoFit/>
          </a:bodyPr>
          <a:lstStyle/>
          <a:p>
            <a:pPr marL="12700">
              <a:lnSpc>
                <a:spcPct val="100000"/>
              </a:lnSpc>
              <a:spcBef>
                <a:spcPts val="100"/>
              </a:spcBef>
            </a:pPr>
            <a:r>
              <a:rPr lang="en-US" sz="4000" b="1" spc="-60" dirty="0"/>
              <a:t>Moratorium - Continuation of Licenses, etc. during the Moratorium period</a:t>
            </a:r>
            <a:endParaRPr sz="4000" b="1" dirty="0"/>
          </a:p>
        </p:txBody>
      </p:sp>
      <p:sp>
        <p:nvSpPr>
          <p:cNvPr id="3" name="object 3"/>
          <p:cNvSpPr txBox="1"/>
          <p:nvPr/>
        </p:nvSpPr>
        <p:spPr>
          <a:xfrm>
            <a:off x="868476" y="1800606"/>
            <a:ext cx="7517130" cy="4155625"/>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400" dirty="0">
                <a:cs typeface="Calibri"/>
              </a:rPr>
              <a:t>Gap in recommendation and actual amendment</a:t>
            </a:r>
          </a:p>
          <a:p>
            <a:pPr marL="421005" marR="5080" indent="-408940">
              <a:buClr>
                <a:srgbClr val="E38312"/>
              </a:buClr>
              <a:buFont typeface="Wingdings"/>
              <a:buChar char=""/>
              <a:tabLst>
                <a:tab pos="421005" algn="l"/>
                <a:tab pos="421640" algn="l"/>
              </a:tabLst>
            </a:pPr>
            <a:r>
              <a:rPr lang="en-US" sz="2400" dirty="0">
                <a:cs typeface="Calibri"/>
              </a:rPr>
              <a:t>Recommendation was dues </a:t>
            </a:r>
            <a:r>
              <a:rPr lang="en-US" sz="2400" dirty="0" err="1">
                <a:cs typeface="Calibri"/>
              </a:rPr>
              <a:t>upto</a:t>
            </a:r>
            <a:r>
              <a:rPr lang="en-US" sz="2400" dirty="0">
                <a:cs typeface="Calibri"/>
              </a:rPr>
              <a:t> ICD to be treated as claim and dues after CIRP as Resolution Process cost</a:t>
            </a:r>
          </a:p>
          <a:p>
            <a:pPr marL="421005" marR="5080" indent="-408940">
              <a:buClr>
                <a:srgbClr val="E38312"/>
              </a:buClr>
              <a:buFont typeface="Wingdings"/>
              <a:buChar char=""/>
              <a:tabLst>
                <a:tab pos="421005" algn="l"/>
                <a:tab pos="421640" algn="l"/>
              </a:tabLst>
            </a:pPr>
            <a:r>
              <a:rPr lang="en-US" sz="2400" dirty="0">
                <a:cs typeface="Calibri"/>
              </a:rPr>
              <a:t>Actual amendment provides – </a:t>
            </a:r>
          </a:p>
          <a:p>
            <a:pPr marL="12065" marR="5080">
              <a:buClr>
                <a:srgbClr val="E38312"/>
              </a:buClr>
              <a:tabLst>
                <a:tab pos="421005" algn="l"/>
                <a:tab pos="421640" algn="l"/>
              </a:tabLst>
            </a:pPr>
            <a:r>
              <a:rPr lang="en-US" sz="2400" dirty="0">
                <a:cs typeface="Calibri"/>
              </a:rPr>
              <a:t>	</a:t>
            </a:r>
            <a:r>
              <a:rPr lang="en-US" sz="2800" b="1" dirty="0">
                <a:cs typeface="Calibri"/>
              </a:rPr>
              <a:t>“ ……. Shall not be suspended or terminated on 	the grounds of insolvency subject to the 	condition that </a:t>
            </a:r>
            <a:r>
              <a:rPr lang="en-US" sz="2800" b="1" i="1" dirty="0">
                <a:cs typeface="Calibri"/>
              </a:rPr>
              <a:t>there is no default in payment of 	current dues </a:t>
            </a:r>
            <a:r>
              <a:rPr lang="en-US" sz="2800" b="1" dirty="0">
                <a:cs typeface="Calibri"/>
              </a:rPr>
              <a:t>arising for the use or continuation 	of the </a:t>
            </a:r>
            <a:r>
              <a:rPr lang="en-US" sz="2800" b="1" dirty="0" err="1">
                <a:cs typeface="Calibri"/>
              </a:rPr>
              <a:t>licence</a:t>
            </a:r>
            <a:r>
              <a:rPr lang="en-US" sz="2800" b="1" dirty="0">
                <a:cs typeface="Calibri"/>
              </a:rPr>
              <a:t>, permit ………… during the 	moratorium period”</a:t>
            </a:r>
            <a:endParaRPr lang="en-US" sz="2400" b="1" dirty="0">
              <a:cs typeface="Calibri"/>
            </a:endParaRPr>
          </a:p>
        </p:txBody>
      </p:sp>
    </p:spTree>
    <p:extLst>
      <p:ext uri="{BB962C8B-B14F-4D97-AF65-F5344CB8AC3E}">
        <p14:creationId xmlns:p14="http://schemas.microsoft.com/office/powerpoint/2010/main" val="2895024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Moratorium – Critical supplies</a:t>
            </a:r>
            <a:endParaRPr sz="4000" b="1" dirty="0"/>
          </a:p>
        </p:txBody>
      </p:sp>
      <p:sp>
        <p:nvSpPr>
          <p:cNvPr id="3" name="object 3"/>
          <p:cNvSpPr txBox="1"/>
          <p:nvPr/>
        </p:nvSpPr>
        <p:spPr>
          <a:xfrm>
            <a:off x="868476" y="1800606"/>
            <a:ext cx="7517130" cy="3416961"/>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400" dirty="0">
                <a:cs typeface="Calibri"/>
              </a:rPr>
              <a:t>Critical Supplies to run CD as going concern are not covered under 14(2) read with Reg 32</a:t>
            </a:r>
          </a:p>
          <a:p>
            <a:pPr marL="421005" marR="5080" indent="-408940">
              <a:buClr>
                <a:srgbClr val="E38312"/>
              </a:buClr>
              <a:buFont typeface="Wingdings"/>
              <a:buChar char=""/>
              <a:tabLst>
                <a:tab pos="421005" algn="l"/>
                <a:tab pos="421640" algn="l"/>
              </a:tabLst>
            </a:pPr>
            <a:r>
              <a:rPr lang="en-US" sz="2400" dirty="0">
                <a:cs typeface="Calibri"/>
              </a:rPr>
              <a:t>ILC recommended adding new sub-section for this</a:t>
            </a:r>
          </a:p>
          <a:p>
            <a:pPr marL="421005" marR="5080" indent="-408940">
              <a:buClr>
                <a:srgbClr val="E38312"/>
              </a:buClr>
              <a:buFont typeface="Wingdings"/>
              <a:buChar char=""/>
              <a:tabLst>
                <a:tab pos="421005" algn="l"/>
                <a:tab pos="421640" algn="l"/>
              </a:tabLst>
            </a:pPr>
            <a:r>
              <a:rPr lang="en-US" sz="2400" dirty="0">
                <a:cs typeface="Calibri"/>
              </a:rPr>
              <a:t>14(2A) has been added by 2019 Ordinance and 2020 Amendment empowering IRP/RP to decide what is considered as critical unless dues are not paid during moratorium period</a:t>
            </a:r>
          </a:p>
          <a:p>
            <a:pPr marL="421005" marR="5080" indent="-408940">
              <a:buClr>
                <a:srgbClr val="E38312"/>
              </a:buClr>
              <a:buFont typeface="Wingdings"/>
              <a:buChar char=""/>
              <a:tabLst>
                <a:tab pos="421005" algn="l"/>
                <a:tab pos="421640" algn="l"/>
              </a:tabLst>
            </a:pPr>
            <a:r>
              <a:rPr lang="en-US" sz="2400" dirty="0">
                <a:cs typeface="Calibri"/>
              </a:rPr>
              <a:t>Prior to ICD – Dues not to be paid but claims to be filed</a:t>
            </a:r>
          </a:p>
          <a:p>
            <a:pPr marL="421005" marR="5080" indent="-408940">
              <a:buClr>
                <a:srgbClr val="E38312"/>
              </a:buClr>
              <a:buFont typeface="Wingdings"/>
              <a:buChar char=""/>
              <a:tabLst>
                <a:tab pos="421005" algn="l"/>
                <a:tab pos="421640" algn="l"/>
              </a:tabLst>
            </a:pPr>
            <a:r>
              <a:rPr lang="en-US" sz="2400" dirty="0">
                <a:cs typeface="Calibri"/>
              </a:rPr>
              <a:t>After ICD – Dues to be paid for such supplies</a:t>
            </a:r>
          </a:p>
        </p:txBody>
      </p:sp>
    </p:spTree>
    <p:extLst>
      <p:ext uri="{BB962C8B-B14F-4D97-AF65-F5344CB8AC3E}">
        <p14:creationId xmlns:p14="http://schemas.microsoft.com/office/powerpoint/2010/main" val="571994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Appointment of IRP</a:t>
            </a:r>
            <a:endParaRPr sz="4000" b="1" dirty="0"/>
          </a:p>
        </p:txBody>
      </p:sp>
      <p:sp>
        <p:nvSpPr>
          <p:cNvPr id="3" name="object 3"/>
          <p:cNvSpPr txBox="1"/>
          <p:nvPr/>
        </p:nvSpPr>
        <p:spPr>
          <a:xfrm>
            <a:off x="868476" y="1800606"/>
            <a:ext cx="7517130" cy="3416961"/>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400" dirty="0">
                <a:cs typeface="Calibri"/>
              </a:rPr>
              <a:t>Section 16 –provides IRP to be appointed within 14 days of ICD</a:t>
            </a:r>
          </a:p>
          <a:p>
            <a:pPr marL="421005" marR="5080" indent="-408940">
              <a:buClr>
                <a:srgbClr val="E38312"/>
              </a:buClr>
              <a:buFont typeface="Wingdings"/>
              <a:buChar char=""/>
              <a:tabLst>
                <a:tab pos="421005" algn="l"/>
                <a:tab pos="421640" algn="l"/>
              </a:tabLst>
            </a:pPr>
            <a:r>
              <a:rPr lang="en-US" sz="2400" dirty="0">
                <a:cs typeface="Calibri"/>
              </a:rPr>
              <a:t>Section 5(12) – ICD was amended to provide that ICD will begin from date of appointment of IRP if appointed later</a:t>
            </a:r>
          </a:p>
          <a:p>
            <a:pPr marL="421005" marR="5080" indent="-408940">
              <a:buClr>
                <a:srgbClr val="E38312"/>
              </a:buClr>
              <a:buFont typeface="Wingdings"/>
              <a:buChar char=""/>
              <a:tabLst>
                <a:tab pos="421005" algn="l"/>
                <a:tab pos="421640" algn="l"/>
              </a:tabLst>
            </a:pPr>
            <a:r>
              <a:rPr lang="en-US" sz="2400" dirty="0">
                <a:cs typeface="Calibri"/>
              </a:rPr>
              <a:t>ILC recommended that Section 16 be amended that AA will appoint IRP on ICD with consequential amendment in 5(12)</a:t>
            </a:r>
          </a:p>
          <a:p>
            <a:pPr marL="421005" marR="5080" indent="-408940">
              <a:buClr>
                <a:srgbClr val="E38312"/>
              </a:buClr>
              <a:buFont typeface="Wingdings"/>
              <a:buChar char=""/>
              <a:tabLst>
                <a:tab pos="421005" algn="l"/>
                <a:tab pos="421640" algn="l"/>
              </a:tabLst>
            </a:pPr>
            <a:r>
              <a:rPr lang="en-US" sz="2400" dirty="0">
                <a:cs typeface="Calibri"/>
              </a:rPr>
              <a:t>Amendment has been made in IBC by 2019 Ordinance and 2020 Amendment Act</a:t>
            </a:r>
          </a:p>
        </p:txBody>
      </p:sp>
    </p:spTree>
    <p:extLst>
      <p:ext uri="{BB962C8B-B14F-4D97-AF65-F5344CB8AC3E}">
        <p14:creationId xmlns:p14="http://schemas.microsoft.com/office/powerpoint/2010/main" val="1686955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Voting Rights of OC</a:t>
            </a:r>
            <a:endParaRPr sz="4000" b="1" dirty="0"/>
          </a:p>
        </p:txBody>
      </p:sp>
      <p:sp>
        <p:nvSpPr>
          <p:cNvPr id="3" name="object 3"/>
          <p:cNvSpPr txBox="1"/>
          <p:nvPr/>
        </p:nvSpPr>
        <p:spPr>
          <a:xfrm>
            <a:off x="868476" y="1800606"/>
            <a:ext cx="7517130" cy="1939634"/>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400" dirty="0">
                <a:cs typeface="Calibri"/>
              </a:rPr>
              <a:t>OC’s do not have any voting right in </a:t>
            </a:r>
            <a:r>
              <a:rPr lang="en-US" sz="2400" dirty="0" err="1">
                <a:cs typeface="Calibri"/>
              </a:rPr>
              <a:t>CoC</a:t>
            </a:r>
            <a:endParaRPr lang="en-US" sz="2400" dirty="0">
              <a:cs typeface="Calibri"/>
            </a:endParaRPr>
          </a:p>
          <a:p>
            <a:pPr marL="421005" marR="5080" indent="-408940">
              <a:buClr>
                <a:srgbClr val="E38312"/>
              </a:buClr>
              <a:buFont typeface="Wingdings"/>
              <a:buChar char=""/>
              <a:tabLst>
                <a:tab pos="421005" algn="l"/>
                <a:tab pos="421640" algn="l"/>
              </a:tabLst>
            </a:pPr>
            <a:r>
              <a:rPr lang="en-US" sz="2400" dirty="0">
                <a:cs typeface="Calibri"/>
              </a:rPr>
              <a:t>ILC felt that OC’s can be provided with voting rights not now but in future based on assessment of their capacity development to take key decisions for resolving insolvency</a:t>
            </a:r>
          </a:p>
        </p:txBody>
      </p:sp>
    </p:spTree>
    <p:extLst>
      <p:ext uri="{BB962C8B-B14F-4D97-AF65-F5344CB8AC3E}">
        <p14:creationId xmlns:p14="http://schemas.microsoft.com/office/powerpoint/2010/main" val="35623544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Barring Assignees from Voting in </a:t>
            </a:r>
            <a:r>
              <a:rPr lang="en-US" sz="4000" b="1" spc="-60" dirty="0" err="1"/>
              <a:t>CoC</a:t>
            </a:r>
            <a:endParaRPr sz="4000" b="1" dirty="0"/>
          </a:p>
        </p:txBody>
      </p:sp>
      <p:sp>
        <p:nvSpPr>
          <p:cNvPr id="3" name="object 3"/>
          <p:cNvSpPr txBox="1"/>
          <p:nvPr/>
        </p:nvSpPr>
        <p:spPr>
          <a:xfrm>
            <a:off x="868476" y="1800606"/>
            <a:ext cx="7517130" cy="3786293"/>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400" dirty="0">
                <a:cs typeface="Calibri"/>
              </a:rPr>
              <a:t>Assignees of debts owed to related parties have also been barred from participating and voting in </a:t>
            </a:r>
            <a:r>
              <a:rPr lang="en-US" sz="2400" dirty="0" err="1">
                <a:cs typeface="Calibri"/>
              </a:rPr>
              <a:t>CoC</a:t>
            </a:r>
            <a:endParaRPr lang="en-US" sz="2400" dirty="0">
              <a:cs typeface="Calibri"/>
            </a:endParaRPr>
          </a:p>
          <a:p>
            <a:pPr marL="421005" marR="5080" indent="-408940">
              <a:buClr>
                <a:srgbClr val="E38312"/>
              </a:buClr>
              <a:buFont typeface="Wingdings"/>
              <a:buChar char=""/>
              <a:tabLst>
                <a:tab pos="421005" algn="l"/>
                <a:tab pos="421640" algn="l"/>
              </a:tabLst>
            </a:pPr>
            <a:r>
              <a:rPr lang="en-US" sz="2400" dirty="0">
                <a:cs typeface="Calibri"/>
              </a:rPr>
              <a:t>If Assignee purchases in good faith with no fraudulent intent, then? Even such assignees were barred because of NCLAT judgment in </a:t>
            </a:r>
            <a:r>
              <a:rPr lang="en-US" sz="2400" i="1" dirty="0">
                <a:cs typeface="Calibri"/>
              </a:rPr>
              <a:t>Pankaj Yadav v State Bank of India Ltd, Company Appeal (AT) (Insolvency) No. 28/2018, NCLAT, 7 August 2018 holding that </a:t>
            </a:r>
            <a:r>
              <a:rPr lang="en-US" sz="2400" b="1" i="1" dirty="0">
                <a:cs typeface="Calibri"/>
              </a:rPr>
              <a:t>“as the assignee steps into the shoes of the assignor, the rights of the assignee cannot be better than those of the assignor.”</a:t>
            </a:r>
          </a:p>
          <a:p>
            <a:pPr marL="421005" marR="5080" indent="-408940">
              <a:buClr>
                <a:srgbClr val="E38312"/>
              </a:buClr>
              <a:buFont typeface="Wingdings"/>
              <a:buChar char=""/>
              <a:tabLst>
                <a:tab pos="421005" algn="l"/>
                <a:tab pos="421640" algn="l"/>
              </a:tabLst>
            </a:pPr>
            <a:endParaRPr lang="en-US" sz="2400" dirty="0">
              <a:cs typeface="Calibri"/>
            </a:endParaRPr>
          </a:p>
        </p:txBody>
      </p:sp>
    </p:spTree>
    <p:extLst>
      <p:ext uri="{BB962C8B-B14F-4D97-AF65-F5344CB8AC3E}">
        <p14:creationId xmlns:p14="http://schemas.microsoft.com/office/powerpoint/2010/main" val="2553483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908761"/>
            <a:ext cx="5347335" cy="757555"/>
          </a:xfrm>
          <a:prstGeom prst="rect">
            <a:avLst/>
          </a:prstGeom>
        </p:spPr>
        <p:txBody>
          <a:bodyPr vert="horz" wrap="square" lIns="0" tIns="12700" rIns="0" bIns="0" rtlCol="0">
            <a:spAutoFit/>
          </a:bodyPr>
          <a:lstStyle/>
          <a:p>
            <a:pPr marL="12700">
              <a:lnSpc>
                <a:spcPct val="100000"/>
              </a:lnSpc>
              <a:spcBef>
                <a:spcPts val="100"/>
              </a:spcBef>
            </a:pPr>
            <a:r>
              <a:rPr lang="en-US" sz="4800" b="1" spc="-60" dirty="0"/>
              <a:t>Some Stats</a:t>
            </a:r>
            <a:endParaRPr sz="4800" b="1" dirty="0"/>
          </a:p>
        </p:txBody>
      </p:sp>
      <p:sp>
        <p:nvSpPr>
          <p:cNvPr id="3" name="object 3"/>
          <p:cNvSpPr txBox="1"/>
          <p:nvPr/>
        </p:nvSpPr>
        <p:spPr>
          <a:xfrm>
            <a:off x="868476" y="1800606"/>
            <a:ext cx="7517130" cy="3792770"/>
          </a:xfrm>
          <a:prstGeom prst="rect">
            <a:avLst/>
          </a:prstGeom>
        </p:spPr>
        <p:txBody>
          <a:bodyPr vert="horz" wrap="square" lIns="0" tIns="92075" rIns="0" bIns="0" rtlCol="0">
            <a:spAutoFit/>
          </a:bodyPr>
          <a:lstStyle/>
          <a:p>
            <a:pPr marL="421005" marR="5080" indent="-408940">
              <a:lnSpc>
                <a:spcPct val="69400"/>
              </a:lnSpc>
              <a:spcBef>
                <a:spcPts val="725"/>
              </a:spcBef>
              <a:buClr>
                <a:srgbClr val="E38312"/>
              </a:buClr>
              <a:buFont typeface="Wingdings"/>
              <a:buChar char=""/>
              <a:tabLst>
                <a:tab pos="421005" algn="l"/>
                <a:tab pos="421640" algn="l"/>
              </a:tabLst>
            </a:pPr>
            <a:r>
              <a:rPr lang="en-US" sz="3200" spc="-5" dirty="0">
                <a:solidFill>
                  <a:srgbClr val="404040"/>
                </a:solidFill>
                <a:latin typeface="Calibri"/>
                <a:cs typeface="Calibri"/>
              </a:rPr>
              <a:t>Insolvency Law Committee was setup on 16 November 2017</a:t>
            </a:r>
          </a:p>
          <a:p>
            <a:pPr marL="421005" marR="5080" indent="-408940">
              <a:lnSpc>
                <a:spcPct val="69400"/>
              </a:lnSpc>
              <a:spcBef>
                <a:spcPts val="725"/>
              </a:spcBef>
              <a:buClr>
                <a:srgbClr val="E38312"/>
              </a:buClr>
              <a:buFont typeface="Wingdings"/>
              <a:buChar char=""/>
              <a:tabLst>
                <a:tab pos="421005" algn="l"/>
                <a:tab pos="421640" algn="l"/>
              </a:tabLst>
            </a:pPr>
            <a:r>
              <a:rPr lang="en-US" sz="3200" spc="-5" dirty="0">
                <a:solidFill>
                  <a:srgbClr val="404040"/>
                </a:solidFill>
                <a:latin typeface="Calibri"/>
                <a:cs typeface="Calibri"/>
              </a:rPr>
              <a:t>To make recommendations to the Government on issues arising from the implementation of IBC</a:t>
            </a:r>
          </a:p>
          <a:p>
            <a:pPr marL="421005" marR="5080" indent="-408940">
              <a:lnSpc>
                <a:spcPct val="69400"/>
              </a:lnSpc>
              <a:spcBef>
                <a:spcPts val="725"/>
              </a:spcBef>
              <a:buClr>
                <a:srgbClr val="E38312"/>
              </a:buClr>
              <a:buFont typeface="Wingdings"/>
              <a:buChar char=""/>
              <a:tabLst>
                <a:tab pos="421005" algn="l"/>
                <a:tab pos="421640" algn="l"/>
              </a:tabLst>
            </a:pPr>
            <a:r>
              <a:rPr lang="en-US" sz="3200" spc="-5" dirty="0">
                <a:solidFill>
                  <a:srgbClr val="404040"/>
                </a:solidFill>
                <a:latin typeface="Calibri"/>
                <a:cs typeface="Calibri"/>
              </a:rPr>
              <a:t>Under the chairmanship of Mr. </a:t>
            </a:r>
            <a:r>
              <a:rPr lang="en-US" sz="3200" spc="-5" dirty="0" err="1">
                <a:solidFill>
                  <a:srgbClr val="404040"/>
                </a:solidFill>
                <a:latin typeface="Calibri"/>
                <a:cs typeface="Calibri"/>
              </a:rPr>
              <a:t>Injeti</a:t>
            </a:r>
            <a:r>
              <a:rPr lang="en-US" sz="3200" spc="-5" dirty="0">
                <a:solidFill>
                  <a:srgbClr val="404040"/>
                </a:solidFill>
                <a:latin typeface="Calibri"/>
                <a:cs typeface="Calibri"/>
              </a:rPr>
              <a:t> Srinivas, Secretary, MCA</a:t>
            </a:r>
          </a:p>
          <a:p>
            <a:pPr marL="421005" marR="5080" indent="-408940">
              <a:lnSpc>
                <a:spcPct val="69400"/>
              </a:lnSpc>
              <a:spcBef>
                <a:spcPts val="725"/>
              </a:spcBef>
              <a:buClr>
                <a:srgbClr val="E38312"/>
              </a:buClr>
              <a:buFont typeface="Wingdings"/>
              <a:buChar char=""/>
              <a:tabLst>
                <a:tab pos="421005" algn="l"/>
                <a:tab pos="421640" algn="l"/>
              </a:tabLst>
            </a:pPr>
            <a:r>
              <a:rPr lang="en-US" sz="3200" spc="-5" dirty="0">
                <a:solidFill>
                  <a:srgbClr val="404040"/>
                </a:solidFill>
                <a:latin typeface="Calibri"/>
                <a:cs typeface="Calibri"/>
              </a:rPr>
              <a:t>14 members including the Chairman</a:t>
            </a:r>
          </a:p>
          <a:p>
            <a:pPr marL="421005" marR="5080" indent="-408940">
              <a:lnSpc>
                <a:spcPct val="69400"/>
              </a:lnSpc>
              <a:spcBef>
                <a:spcPts val="725"/>
              </a:spcBef>
              <a:buClr>
                <a:srgbClr val="E38312"/>
              </a:buClr>
              <a:buFont typeface="Wingdings"/>
              <a:buChar char=""/>
              <a:tabLst>
                <a:tab pos="421005" algn="l"/>
                <a:tab pos="421640" algn="l"/>
              </a:tabLst>
            </a:pPr>
            <a:r>
              <a:rPr lang="en-US" sz="3200" spc="-5" dirty="0">
                <a:solidFill>
                  <a:srgbClr val="404040"/>
                </a:solidFill>
                <a:latin typeface="Calibri"/>
                <a:cs typeface="Calibri"/>
              </a:rPr>
              <a:t>3</a:t>
            </a:r>
            <a:r>
              <a:rPr lang="en-US" sz="3200" spc="-5" baseline="30000" dirty="0">
                <a:solidFill>
                  <a:srgbClr val="404040"/>
                </a:solidFill>
                <a:latin typeface="Calibri"/>
                <a:cs typeface="Calibri"/>
              </a:rPr>
              <a:t>rd</a:t>
            </a:r>
            <a:r>
              <a:rPr lang="en-US" sz="3200" spc="-5" dirty="0">
                <a:solidFill>
                  <a:srgbClr val="404040"/>
                </a:solidFill>
                <a:latin typeface="Calibri"/>
                <a:cs typeface="Calibri"/>
              </a:rPr>
              <a:t> Report submitted in February 2020</a:t>
            </a:r>
          </a:p>
          <a:p>
            <a:pPr marL="421005" marR="5080" indent="-408940">
              <a:lnSpc>
                <a:spcPct val="69400"/>
              </a:lnSpc>
              <a:spcBef>
                <a:spcPts val="725"/>
              </a:spcBef>
              <a:buClr>
                <a:srgbClr val="E38312"/>
              </a:buClr>
              <a:buFont typeface="Wingdings"/>
              <a:buChar char=""/>
              <a:tabLst>
                <a:tab pos="421005" algn="l"/>
                <a:tab pos="421640" algn="l"/>
              </a:tabLst>
            </a:pPr>
            <a:endParaRPr lang="en-US" sz="1700" spc="-5" dirty="0">
              <a:solidFill>
                <a:srgbClr val="404040"/>
              </a:solidFill>
              <a:latin typeface="Calibri"/>
              <a:cs typeface="Calibri"/>
            </a:endParaRPr>
          </a:p>
        </p:txBody>
      </p:sp>
    </p:spTree>
    <p:extLst>
      <p:ext uri="{BB962C8B-B14F-4D97-AF65-F5344CB8AC3E}">
        <p14:creationId xmlns:p14="http://schemas.microsoft.com/office/powerpoint/2010/main" val="65055997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Barring Assignees from Voting in </a:t>
            </a:r>
            <a:r>
              <a:rPr lang="en-US" sz="4000" b="1" spc="-60" dirty="0" err="1"/>
              <a:t>CoC</a:t>
            </a:r>
            <a:endParaRPr sz="4000" b="1" dirty="0"/>
          </a:p>
        </p:txBody>
      </p:sp>
      <p:sp>
        <p:nvSpPr>
          <p:cNvPr id="3" name="object 3"/>
          <p:cNvSpPr txBox="1"/>
          <p:nvPr/>
        </p:nvSpPr>
        <p:spPr>
          <a:xfrm>
            <a:off x="868476" y="1800606"/>
            <a:ext cx="7517130" cy="3540072"/>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3200" dirty="0">
                <a:cs typeface="Calibri"/>
              </a:rPr>
              <a:t>ILC felt that Assignees buying in good faith should not be prohibited to participate and vote in meetings. If RP feels that the assignment has been done in bad faith or with fraudulent intent, then assignee should be covered under first proviso to s. 21(2)</a:t>
            </a:r>
            <a:endParaRPr lang="en-US" sz="3200" b="1" i="1" dirty="0">
              <a:cs typeface="Calibri"/>
            </a:endParaRPr>
          </a:p>
        </p:txBody>
      </p:sp>
    </p:spTree>
    <p:extLst>
      <p:ext uri="{BB962C8B-B14F-4D97-AF65-F5344CB8AC3E}">
        <p14:creationId xmlns:p14="http://schemas.microsoft.com/office/powerpoint/2010/main" val="2985913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Role of </a:t>
            </a:r>
            <a:r>
              <a:rPr lang="en-US" sz="4000" b="1" spc="-60" dirty="0" err="1"/>
              <a:t>CoC</a:t>
            </a:r>
            <a:endParaRPr sz="4000" b="1" dirty="0"/>
          </a:p>
        </p:txBody>
      </p:sp>
      <p:sp>
        <p:nvSpPr>
          <p:cNvPr id="3" name="object 3"/>
          <p:cNvSpPr txBox="1"/>
          <p:nvPr/>
        </p:nvSpPr>
        <p:spPr>
          <a:xfrm>
            <a:off x="868476" y="1800606"/>
            <a:ext cx="7517130" cy="4032514"/>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3200" dirty="0">
                <a:cs typeface="Calibri"/>
              </a:rPr>
              <a:t>ILC felt that FC’s take necessary steps to ensure that their representatives are capable of discharging their duties in a timely and efficient manner</a:t>
            </a:r>
          </a:p>
          <a:p>
            <a:pPr marL="878205" marR="5080" lvl="1" indent="-408940">
              <a:buClr>
                <a:srgbClr val="E38312"/>
              </a:buClr>
              <a:buFont typeface="Wingdings"/>
              <a:buChar char=""/>
              <a:tabLst>
                <a:tab pos="421005" algn="l"/>
                <a:tab pos="421640" algn="l"/>
              </a:tabLst>
            </a:pPr>
            <a:r>
              <a:rPr lang="en-US" sz="3200" b="1" i="1" dirty="0">
                <a:cs typeface="Calibri"/>
              </a:rPr>
              <a:t>Build capability </a:t>
            </a:r>
          </a:p>
          <a:p>
            <a:pPr marL="878205" marR="5080" lvl="1" indent="-408940">
              <a:buClr>
                <a:srgbClr val="E38312"/>
              </a:buClr>
              <a:buFont typeface="Wingdings"/>
              <a:buChar char=""/>
              <a:tabLst>
                <a:tab pos="421005" algn="l"/>
                <a:tab pos="421640" algn="l"/>
              </a:tabLst>
            </a:pPr>
            <a:r>
              <a:rPr lang="en-US" sz="3200" b="1" i="1" dirty="0">
                <a:cs typeface="Calibri"/>
              </a:rPr>
              <a:t>Persons attending </a:t>
            </a:r>
            <a:r>
              <a:rPr lang="en-US" sz="3200" b="1" i="1" dirty="0" err="1">
                <a:cs typeface="Calibri"/>
              </a:rPr>
              <a:t>CoC</a:t>
            </a:r>
            <a:r>
              <a:rPr lang="en-US" sz="3200" b="1" i="1" dirty="0">
                <a:cs typeface="Calibri"/>
              </a:rPr>
              <a:t> should take decisions on the spot</a:t>
            </a:r>
          </a:p>
          <a:p>
            <a:pPr marL="878205" marR="5080" lvl="1" indent="-408940">
              <a:buClr>
                <a:srgbClr val="E38312"/>
              </a:buClr>
              <a:buFont typeface="Wingdings"/>
              <a:buChar char=""/>
              <a:tabLst>
                <a:tab pos="421005" algn="l"/>
                <a:tab pos="421640" algn="l"/>
              </a:tabLst>
            </a:pPr>
            <a:r>
              <a:rPr lang="en-US" sz="3200" b="1" i="1" dirty="0">
                <a:cs typeface="Calibri"/>
              </a:rPr>
              <a:t>Best practices to be followed</a:t>
            </a:r>
          </a:p>
        </p:txBody>
      </p:sp>
    </p:spTree>
    <p:extLst>
      <p:ext uri="{BB962C8B-B14F-4D97-AF65-F5344CB8AC3E}">
        <p14:creationId xmlns:p14="http://schemas.microsoft.com/office/powerpoint/2010/main" val="2181690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8476" y="1135653"/>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Continuation of RP after CIRP period</a:t>
            </a:r>
            <a:endParaRPr sz="4000" b="1" dirty="0"/>
          </a:p>
        </p:txBody>
      </p:sp>
      <p:sp>
        <p:nvSpPr>
          <p:cNvPr id="3" name="object 3"/>
          <p:cNvSpPr txBox="1"/>
          <p:nvPr/>
        </p:nvSpPr>
        <p:spPr>
          <a:xfrm>
            <a:off x="868476" y="1800606"/>
            <a:ext cx="7517130" cy="3047629"/>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3200" dirty="0">
                <a:cs typeface="Calibri"/>
              </a:rPr>
              <a:t>Section 23 to be amended to provide that until Liquidator is appointed u/s 34, RP shall continue</a:t>
            </a:r>
          </a:p>
          <a:p>
            <a:pPr marL="421005" marR="5080" indent="-408940">
              <a:buClr>
                <a:srgbClr val="E38312"/>
              </a:buClr>
              <a:buFont typeface="Wingdings"/>
              <a:buChar char=""/>
              <a:tabLst>
                <a:tab pos="421005" algn="l"/>
                <a:tab pos="421640" algn="l"/>
              </a:tabLst>
            </a:pPr>
            <a:r>
              <a:rPr lang="en-US" sz="3200" dirty="0">
                <a:cs typeface="Calibri"/>
              </a:rPr>
              <a:t>Amendment has been done through 2019 Ordinance/2020 Amendment w.e.f. 28.12.2019</a:t>
            </a:r>
          </a:p>
        </p:txBody>
      </p:sp>
    </p:spTree>
    <p:extLst>
      <p:ext uri="{BB962C8B-B14F-4D97-AF65-F5344CB8AC3E}">
        <p14:creationId xmlns:p14="http://schemas.microsoft.com/office/powerpoint/2010/main" val="3317456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8476" y="520100"/>
            <a:ext cx="7937196" cy="1243930"/>
          </a:xfrm>
          <a:prstGeom prst="rect">
            <a:avLst/>
          </a:prstGeom>
        </p:spPr>
        <p:txBody>
          <a:bodyPr vert="horz" wrap="square" lIns="0" tIns="12700" rIns="0" bIns="0" rtlCol="0">
            <a:spAutoFit/>
          </a:bodyPr>
          <a:lstStyle/>
          <a:p>
            <a:pPr marL="12700">
              <a:lnSpc>
                <a:spcPct val="100000"/>
              </a:lnSpc>
              <a:spcBef>
                <a:spcPts val="100"/>
              </a:spcBef>
            </a:pPr>
            <a:r>
              <a:rPr lang="en-US" sz="4000" b="1" spc="-60" dirty="0"/>
              <a:t>Approvals for Implementing Resolution Plan</a:t>
            </a:r>
            <a:endParaRPr sz="4000" b="1" dirty="0"/>
          </a:p>
        </p:txBody>
      </p:sp>
      <p:sp>
        <p:nvSpPr>
          <p:cNvPr id="3" name="object 3"/>
          <p:cNvSpPr txBox="1"/>
          <p:nvPr/>
        </p:nvSpPr>
        <p:spPr>
          <a:xfrm>
            <a:off x="868476" y="1800606"/>
            <a:ext cx="7517130" cy="4401846"/>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cs typeface="Calibri"/>
              </a:rPr>
              <a:t>Code provides that approvals be obtained by RA within 1 year</a:t>
            </a:r>
          </a:p>
          <a:p>
            <a:pPr marL="421005" marR="5080" indent="-408940">
              <a:buClr>
                <a:srgbClr val="E38312"/>
              </a:buClr>
              <a:buFont typeface="Wingdings"/>
              <a:buChar char=""/>
              <a:tabLst>
                <a:tab pos="421005" algn="l"/>
                <a:tab pos="421640" algn="l"/>
              </a:tabLst>
            </a:pPr>
            <a:r>
              <a:rPr lang="en-US" sz="2800" dirty="0">
                <a:cs typeface="Calibri"/>
              </a:rPr>
              <a:t>What happens if no approval is given?</a:t>
            </a:r>
          </a:p>
          <a:p>
            <a:pPr marL="421005" marR="5080" indent="-408940">
              <a:buClr>
                <a:srgbClr val="E38312"/>
              </a:buClr>
              <a:buFont typeface="Wingdings"/>
              <a:buChar char=""/>
              <a:tabLst>
                <a:tab pos="421005" algn="l"/>
                <a:tab pos="421640" algn="l"/>
              </a:tabLst>
            </a:pPr>
            <a:r>
              <a:rPr lang="en-US" sz="2800" dirty="0">
                <a:cs typeface="Calibri"/>
              </a:rPr>
              <a:t>ILC has recommended that </a:t>
            </a:r>
            <a:r>
              <a:rPr lang="en-US" sz="2800" dirty="0" err="1">
                <a:cs typeface="Calibri"/>
              </a:rPr>
              <a:t>CoC</a:t>
            </a:r>
            <a:r>
              <a:rPr lang="en-US" sz="2800" dirty="0">
                <a:cs typeface="Calibri"/>
              </a:rPr>
              <a:t>, after approval of Plan, should notify government authorities to raise objections within 45 days – RA to clear objections prior to its its final approval by </a:t>
            </a:r>
            <a:r>
              <a:rPr lang="en-US" sz="2800" dirty="0" err="1">
                <a:cs typeface="Calibri"/>
              </a:rPr>
              <a:t>CoC</a:t>
            </a:r>
            <a:r>
              <a:rPr lang="en-US" sz="2800" dirty="0">
                <a:cs typeface="Calibri"/>
              </a:rPr>
              <a:t> – Else </a:t>
            </a:r>
            <a:r>
              <a:rPr lang="en-US" sz="2800" dirty="0" err="1">
                <a:cs typeface="Calibri"/>
              </a:rPr>
              <a:t>CoC</a:t>
            </a:r>
            <a:r>
              <a:rPr lang="en-US" sz="2800" dirty="0">
                <a:cs typeface="Calibri"/>
              </a:rPr>
              <a:t> can approve it and RA to clear objections within 1 year</a:t>
            </a:r>
          </a:p>
          <a:p>
            <a:pPr marL="421005" marR="5080" indent="-408940">
              <a:buClr>
                <a:srgbClr val="E38312"/>
              </a:buClr>
              <a:buFont typeface="Wingdings"/>
              <a:buChar char=""/>
              <a:tabLst>
                <a:tab pos="421005" algn="l"/>
                <a:tab pos="421640" algn="l"/>
              </a:tabLst>
            </a:pPr>
            <a:r>
              <a:rPr lang="en-US" sz="2800" dirty="0">
                <a:cs typeface="Calibri"/>
              </a:rPr>
              <a:t>45 days to be excluded from CIRP period</a:t>
            </a:r>
          </a:p>
        </p:txBody>
      </p:sp>
    </p:spTree>
    <p:extLst>
      <p:ext uri="{BB962C8B-B14F-4D97-AF65-F5344CB8AC3E}">
        <p14:creationId xmlns:p14="http://schemas.microsoft.com/office/powerpoint/2010/main" val="20196352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8476" y="1135653"/>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Treatment of Profit during CIRP</a:t>
            </a:r>
            <a:endParaRPr sz="4000" b="1" dirty="0"/>
          </a:p>
        </p:txBody>
      </p:sp>
      <p:sp>
        <p:nvSpPr>
          <p:cNvPr id="3" name="object 3"/>
          <p:cNvSpPr txBox="1"/>
          <p:nvPr/>
        </p:nvSpPr>
        <p:spPr>
          <a:xfrm>
            <a:off x="868476" y="1800606"/>
            <a:ext cx="7517130" cy="2247410"/>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cs typeface="Calibri"/>
              </a:rPr>
              <a:t>Who is entitled to profits during CIRP? Creditors or RA?</a:t>
            </a:r>
          </a:p>
          <a:p>
            <a:pPr marL="421005" marR="5080" indent="-408940">
              <a:buClr>
                <a:srgbClr val="E38312"/>
              </a:buClr>
              <a:buFont typeface="Wingdings"/>
              <a:buChar char=""/>
              <a:tabLst>
                <a:tab pos="421005" algn="l"/>
                <a:tab pos="421640" algn="l"/>
              </a:tabLst>
            </a:pPr>
            <a:r>
              <a:rPr lang="en-US" sz="2800" dirty="0">
                <a:cs typeface="Calibri"/>
              </a:rPr>
              <a:t>ILC felt that it should be provided in Resolution Plan – subject to negotiation by </a:t>
            </a:r>
            <a:r>
              <a:rPr lang="en-US" sz="2800" dirty="0" err="1">
                <a:cs typeface="Calibri"/>
              </a:rPr>
              <a:t>CoC</a:t>
            </a:r>
            <a:r>
              <a:rPr lang="en-US" sz="2800" dirty="0">
                <a:cs typeface="Calibri"/>
              </a:rPr>
              <a:t> – amendment to be made accordingly</a:t>
            </a:r>
          </a:p>
        </p:txBody>
      </p:sp>
    </p:spTree>
    <p:extLst>
      <p:ext uri="{BB962C8B-B14F-4D97-AF65-F5344CB8AC3E}">
        <p14:creationId xmlns:p14="http://schemas.microsoft.com/office/powerpoint/2010/main" val="275258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8476" y="1135653"/>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Super Priority of Interim Finance</a:t>
            </a:r>
            <a:endParaRPr sz="4000" b="1" dirty="0"/>
          </a:p>
        </p:txBody>
      </p:sp>
      <p:sp>
        <p:nvSpPr>
          <p:cNvPr id="3" name="object 3"/>
          <p:cNvSpPr txBox="1"/>
          <p:nvPr/>
        </p:nvSpPr>
        <p:spPr>
          <a:xfrm>
            <a:off x="868476" y="1800606"/>
            <a:ext cx="7517130" cy="1816523"/>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cs typeface="Calibri"/>
              </a:rPr>
              <a:t>It was suggested that Interim Finance be paid in super priority – even before CIRP cost</a:t>
            </a:r>
          </a:p>
          <a:p>
            <a:pPr marL="421005" marR="5080" indent="-408940">
              <a:buClr>
                <a:srgbClr val="E38312"/>
              </a:buClr>
              <a:buFont typeface="Wingdings"/>
              <a:buChar char=""/>
              <a:tabLst>
                <a:tab pos="421005" algn="l"/>
                <a:tab pos="421640" algn="l"/>
              </a:tabLst>
            </a:pPr>
            <a:r>
              <a:rPr lang="en-US" sz="2800" dirty="0">
                <a:cs typeface="Calibri"/>
              </a:rPr>
              <a:t>ILC felt that it is not necessary to do as sufficient priority is accorded to Interim finance </a:t>
            </a:r>
          </a:p>
        </p:txBody>
      </p:sp>
    </p:spTree>
    <p:extLst>
      <p:ext uri="{BB962C8B-B14F-4D97-AF65-F5344CB8AC3E}">
        <p14:creationId xmlns:p14="http://schemas.microsoft.com/office/powerpoint/2010/main" val="4090490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8476" y="1135653"/>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Liability for Prior Offences</a:t>
            </a:r>
            <a:endParaRPr sz="4000" b="1" dirty="0"/>
          </a:p>
        </p:txBody>
      </p:sp>
      <p:sp>
        <p:nvSpPr>
          <p:cNvPr id="3" name="object 3"/>
          <p:cNvSpPr txBox="1"/>
          <p:nvPr/>
        </p:nvSpPr>
        <p:spPr>
          <a:xfrm>
            <a:off x="868476" y="1800606"/>
            <a:ext cx="7517130" cy="3693960"/>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600" dirty="0">
                <a:cs typeface="Calibri"/>
              </a:rPr>
              <a:t>CD is susceptible to investigations or proceedings related to criminal offences committed prior to ICD</a:t>
            </a:r>
          </a:p>
          <a:p>
            <a:pPr marL="421005" marR="5080" indent="-408940">
              <a:buClr>
                <a:srgbClr val="E38312"/>
              </a:buClr>
              <a:buFont typeface="Wingdings"/>
              <a:buChar char=""/>
              <a:tabLst>
                <a:tab pos="421005" algn="l"/>
                <a:tab pos="421640" algn="l"/>
              </a:tabLst>
            </a:pPr>
            <a:r>
              <a:rPr lang="en-US" sz="2600" dirty="0">
                <a:cs typeface="Calibri"/>
              </a:rPr>
              <a:t>New section to be added that CD should not be held liable for any offence committed prior to the commencement of the CIRP</a:t>
            </a:r>
          </a:p>
          <a:p>
            <a:pPr marL="421005" marR="5080" indent="-408940">
              <a:buClr>
                <a:srgbClr val="E38312"/>
              </a:buClr>
              <a:buFont typeface="Wingdings"/>
              <a:buChar char=""/>
              <a:tabLst>
                <a:tab pos="421005" algn="l"/>
                <a:tab pos="421640" algn="l"/>
              </a:tabLst>
            </a:pPr>
            <a:r>
              <a:rPr lang="en-US" sz="2600" dirty="0">
                <a:cs typeface="Calibri"/>
              </a:rPr>
              <a:t>Persons who were responsible to the corporate debtor for the conduct of its business at the time of the commission of such offence, should continue to be liable for such an offence</a:t>
            </a:r>
          </a:p>
        </p:txBody>
      </p:sp>
    </p:spTree>
    <p:extLst>
      <p:ext uri="{BB962C8B-B14F-4D97-AF65-F5344CB8AC3E}">
        <p14:creationId xmlns:p14="http://schemas.microsoft.com/office/powerpoint/2010/main" val="22137284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8476" y="1135653"/>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Liability for Prior Offences</a:t>
            </a:r>
            <a:endParaRPr sz="4000" b="1" dirty="0"/>
          </a:p>
        </p:txBody>
      </p:sp>
      <p:sp>
        <p:nvSpPr>
          <p:cNvPr id="3" name="object 3"/>
          <p:cNvSpPr txBox="1"/>
          <p:nvPr/>
        </p:nvSpPr>
        <p:spPr>
          <a:xfrm>
            <a:off x="868476" y="1800606"/>
            <a:ext cx="7517130" cy="1693412"/>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600" dirty="0">
                <a:cs typeface="Calibri"/>
              </a:rPr>
              <a:t>Similarly property of CD to be protected where plan has been approved</a:t>
            </a:r>
          </a:p>
          <a:p>
            <a:pPr marL="421005" marR="5080" indent="-408940">
              <a:buClr>
                <a:srgbClr val="E38312"/>
              </a:buClr>
              <a:buFont typeface="Wingdings"/>
              <a:buChar char=""/>
              <a:tabLst>
                <a:tab pos="421005" algn="l"/>
                <a:tab pos="421640" algn="l"/>
              </a:tabLst>
            </a:pPr>
            <a:r>
              <a:rPr lang="en-US" sz="2600" dirty="0">
                <a:cs typeface="Calibri"/>
              </a:rPr>
              <a:t>Section 32A has already been added by 2019 Ordinance/2020 Amendment</a:t>
            </a:r>
          </a:p>
        </p:txBody>
      </p:sp>
    </p:spTree>
    <p:extLst>
      <p:ext uri="{BB962C8B-B14F-4D97-AF65-F5344CB8AC3E}">
        <p14:creationId xmlns:p14="http://schemas.microsoft.com/office/powerpoint/2010/main" val="2044520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9BC907E0-79BB-0E41-9AD5-BFBA78B937DC}"/>
              </a:ext>
            </a:extLst>
          </p:cNvPr>
          <p:cNvPicPr>
            <a:picLocks noChangeAspect="1"/>
          </p:cNvPicPr>
          <p:nvPr/>
        </p:nvPicPr>
        <p:blipFill rotWithShape="1">
          <a:blip r:embed="rId2"/>
          <a:srcRect t="3139" r="-2" b="676"/>
          <a:stretch/>
        </p:blipFill>
        <p:spPr>
          <a:xfrm>
            <a:off x="478505" y="923545"/>
            <a:ext cx="8178799" cy="3598980"/>
          </a:xfrm>
          <a:prstGeom prst="rect">
            <a:avLst/>
          </a:prstGeom>
        </p:spPr>
      </p:pic>
      <p:sp>
        <p:nvSpPr>
          <p:cNvPr id="3" name="Title 1">
            <a:extLst>
              <a:ext uri="{FF2B5EF4-FFF2-40B4-BE49-F238E27FC236}">
                <a16:creationId xmlns:a16="http://schemas.microsoft.com/office/drawing/2014/main" id="{BF4EF952-3D80-8B4C-86DA-2642F99311CD}"/>
              </a:ext>
            </a:extLst>
          </p:cNvPr>
          <p:cNvSpPr txBox="1">
            <a:spLocks/>
          </p:cNvSpPr>
          <p:nvPr/>
        </p:nvSpPr>
        <p:spPr>
          <a:xfrm>
            <a:off x="475499" y="4876800"/>
            <a:ext cx="8181805" cy="1057655"/>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5200" dirty="0">
                <a:solidFill>
                  <a:schemeClr val="tx1">
                    <a:lumMod val="85000"/>
                    <a:lumOff val="15000"/>
                  </a:schemeClr>
                </a:solidFill>
              </a:rPr>
              <a:t>Liquidation  Recommendations</a:t>
            </a:r>
          </a:p>
        </p:txBody>
      </p:sp>
    </p:spTree>
    <p:extLst>
      <p:ext uri="{BB962C8B-B14F-4D97-AF65-F5344CB8AC3E}">
        <p14:creationId xmlns:p14="http://schemas.microsoft.com/office/powerpoint/2010/main" val="86983450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Moratorium u/s 33(5)</a:t>
            </a:r>
            <a:endParaRPr sz="4000" b="1" dirty="0"/>
          </a:p>
        </p:txBody>
      </p:sp>
      <p:sp>
        <p:nvSpPr>
          <p:cNvPr id="3" name="object 3"/>
          <p:cNvSpPr txBox="1"/>
          <p:nvPr/>
        </p:nvSpPr>
        <p:spPr>
          <a:xfrm>
            <a:off x="868476" y="1800606"/>
            <a:ext cx="7517130" cy="2862963"/>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3000" spc="-5" dirty="0">
                <a:solidFill>
                  <a:srgbClr val="404040"/>
                </a:solidFill>
                <a:cs typeface="Calibri"/>
              </a:rPr>
              <a:t>Even pending suits should be prohibited during liquidation</a:t>
            </a:r>
          </a:p>
          <a:p>
            <a:pPr marL="421005" marR="5080" indent="-408940">
              <a:buClr>
                <a:srgbClr val="E38312"/>
              </a:buClr>
              <a:buFont typeface="Wingdings"/>
              <a:buChar char=""/>
              <a:tabLst>
                <a:tab pos="421005" algn="l"/>
                <a:tab pos="421640" algn="l"/>
              </a:tabLst>
            </a:pPr>
            <a:r>
              <a:rPr lang="en-US" sz="3000" spc="-5" dirty="0">
                <a:solidFill>
                  <a:srgbClr val="404040"/>
                </a:solidFill>
                <a:latin typeface="Calibri"/>
                <a:cs typeface="Calibri"/>
              </a:rPr>
              <a:t>ILC felt that is an error to be corrected</a:t>
            </a:r>
          </a:p>
          <a:p>
            <a:pPr marL="421005" marR="5080" indent="-408940">
              <a:buClr>
                <a:srgbClr val="E38312"/>
              </a:buClr>
              <a:buFont typeface="Wingdings"/>
              <a:buChar char=""/>
              <a:tabLst>
                <a:tab pos="421005" algn="l"/>
                <a:tab pos="421640" algn="l"/>
              </a:tabLst>
            </a:pPr>
            <a:r>
              <a:rPr lang="en-US" sz="3000" spc="-5" dirty="0">
                <a:solidFill>
                  <a:srgbClr val="404040"/>
                </a:solidFill>
                <a:latin typeface="Calibri"/>
                <a:cs typeface="Calibri"/>
              </a:rPr>
              <a:t>Leave of AA to be required for continuation any suit or legal proceeding by or against the CD</a:t>
            </a:r>
            <a:endParaRPr sz="3200" dirty="0">
              <a:latin typeface="Calibri"/>
              <a:cs typeface="Calibri"/>
            </a:endParaRPr>
          </a:p>
        </p:txBody>
      </p:sp>
    </p:spTree>
    <p:extLst>
      <p:ext uri="{BB962C8B-B14F-4D97-AF65-F5344CB8AC3E}">
        <p14:creationId xmlns:p14="http://schemas.microsoft.com/office/powerpoint/2010/main" val="16615997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99494"/>
            <a:ext cx="7937196" cy="566822"/>
          </a:xfrm>
          <a:prstGeom prst="rect">
            <a:avLst/>
          </a:prstGeom>
        </p:spPr>
        <p:txBody>
          <a:bodyPr vert="horz" wrap="square" lIns="0" tIns="12700" rIns="0" bIns="0" rtlCol="0">
            <a:spAutoFit/>
          </a:bodyPr>
          <a:lstStyle/>
          <a:p>
            <a:pPr marL="12700">
              <a:lnSpc>
                <a:spcPct val="100000"/>
              </a:lnSpc>
              <a:spcBef>
                <a:spcPts val="100"/>
              </a:spcBef>
            </a:pPr>
            <a:r>
              <a:rPr lang="en-US" sz="3600" b="1" spc="-60" dirty="0"/>
              <a:t>Report Structure</a:t>
            </a:r>
            <a:endParaRPr sz="3600" b="1" dirty="0"/>
          </a:p>
        </p:txBody>
      </p:sp>
      <p:sp>
        <p:nvSpPr>
          <p:cNvPr id="3" name="object 3"/>
          <p:cNvSpPr txBox="1"/>
          <p:nvPr/>
        </p:nvSpPr>
        <p:spPr>
          <a:xfrm>
            <a:off x="868476" y="1800606"/>
            <a:ext cx="7517130" cy="3970959"/>
          </a:xfrm>
          <a:prstGeom prst="rect">
            <a:avLst/>
          </a:prstGeom>
        </p:spPr>
        <p:txBody>
          <a:bodyPr vert="horz" wrap="square" lIns="0" tIns="92075" rIns="0" bIns="0" rtlCol="0">
            <a:spAutoFit/>
          </a:bodyPr>
          <a:lstStyle/>
          <a:p>
            <a:pPr marL="878205" marR="5080" lvl="1" indent="-408940">
              <a:buClr>
                <a:srgbClr val="E38312"/>
              </a:buClr>
              <a:buFont typeface="Wingdings"/>
              <a:buChar char=""/>
              <a:tabLst>
                <a:tab pos="421005" algn="l"/>
                <a:tab pos="421640" algn="l"/>
              </a:tabLst>
            </a:pPr>
            <a:r>
              <a:rPr lang="en-US" sz="2800" dirty="0">
                <a:latin typeface="Calibri"/>
                <a:cs typeface="Calibri"/>
              </a:rPr>
              <a:t>Chapter I – Recommendations regarding </a:t>
            </a:r>
            <a:r>
              <a:rPr lang="en-US" sz="2800" i="1" dirty="0">
                <a:latin typeface="Calibri"/>
                <a:cs typeface="Calibri"/>
              </a:rPr>
              <a:t>CIRP</a:t>
            </a:r>
          </a:p>
          <a:p>
            <a:pPr marL="878205" marR="5080" lvl="1" indent="-408940">
              <a:buClr>
                <a:srgbClr val="E38312"/>
              </a:buClr>
              <a:buFont typeface="Wingdings"/>
              <a:buChar char=""/>
              <a:tabLst>
                <a:tab pos="421005" algn="l"/>
                <a:tab pos="421640" algn="l"/>
              </a:tabLst>
            </a:pPr>
            <a:r>
              <a:rPr lang="en-US" sz="2800" dirty="0">
                <a:latin typeface="Calibri"/>
                <a:cs typeface="Calibri"/>
              </a:rPr>
              <a:t>Chapter II – Recommendations regarding </a:t>
            </a:r>
            <a:r>
              <a:rPr lang="en-US" sz="2800" i="1" dirty="0">
                <a:latin typeface="Calibri"/>
                <a:cs typeface="Calibri"/>
              </a:rPr>
              <a:t>Liquidation Process</a:t>
            </a:r>
          </a:p>
          <a:p>
            <a:pPr marL="878205" marR="5080" lvl="1" indent="-408940">
              <a:buClr>
                <a:srgbClr val="E38312"/>
              </a:buClr>
              <a:buFont typeface="Wingdings"/>
              <a:buChar char=""/>
              <a:tabLst>
                <a:tab pos="421005" algn="l"/>
                <a:tab pos="421640" algn="l"/>
              </a:tabLst>
            </a:pPr>
            <a:r>
              <a:rPr lang="en-US" sz="2800" dirty="0">
                <a:latin typeface="Calibri"/>
                <a:cs typeface="Calibri"/>
              </a:rPr>
              <a:t>Chapter III – Recommendations regarding </a:t>
            </a:r>
            <a:r>
              <a:rPr lang="en-US" sz="2800" i="1" dirty="0">
                <a:latin typeface="Calibri"/>
                <a:cs typeface="Calibri"/>
              </a:rPr>
              <a:t>Avoidance Transactions</a:t>
            </a:r>
          </a:p>
          <a:p>
            <a:pPr marL="878205" marR="5080" lvl="1" indent="-408940">
              <a:buClr>
                <a:srgbClr val="E38312"/>
              </a:buClr>
              <a:buFont typeface="Wingdings"/>
              <a:buChar char=""/>
              <a:tabLst>
                <a:tab pos="421005" algn="l"/>
                <a:tab pos="421640" algn="l"/>
              </a:tabLst>
            </a:pPr>
            <a:r>
              <a:rPr lang="en-US" sz="2800" dirty="0">
                <a:latin typeface="Calibri"/>
                <a:cs typeface="Calibri"/>
              </a:rPr>
              <a:t>Chapter IV – Recommendations regarding </a:t>
            </a:r>
            <a:r>
              <a:rPr lang="en-US" sz="2800" i="1" dirty="0">
                <a:latin typeface="Calibri"/>
                <a:cs typeface="Calibri"/>
              </a:rPr>
              <a:t>Fresh Start process</a:t>
            </a:r>
          </a:p>
          <a:p>
            <a:pPr marL="878205" marR="5080" lvl="1" indent="-408940">
              <a:buClr>
                <a:srgbClr val="E38312"/>
              </a:buClr>
              <a:buFont typeface="Wingdings"/>
              <a:buChar char=""/>
              <a:tabLst>
                <a:tab pos="421005" algn="l"/>
                <a:tab pos="421640" algn="l"/>
              </a:tabLst>
            </a:pPr>
            <a:r>
              <a:rPr lang="en-US" sz="2800" dirty="0">
                <a:latin typeface="Calibri"/>
                <a:cs typeface="Calibri"/>
              </a:rPr>
              <a:t>Chapter V – Recommendations regarding </a:t>
            </a:r>
            <a:r>
              <a:rPr lang="en-US" sz="2800" i="1" dirty="0">
                <a:latin typeface="Calibri"/>
                <a:cs typeface="Calibri"/>
              </a:rPr>
              <a:t>Individual IRP and Bankruptcy process</a:t>
            </a:r>
            <a:endParaRPr sz="2800" i="1" dirty="0">
              <a:latin typeface="Calibri"/>
              <a:cs typeface="Calibri"/>
            </a:endParaRPr>
          </a:p>
        </p:txBody>
      </p:sp>
    </p:spTree>
    <p:extLst>
      <p:ext uri="{BB962C8B-B14F-4D97-AF65-F5344CB8AC3E}">
        <p14:creationId xmlns:p14="http://schemas.microsoft.com/office/powerpoint/2010/main" val="1747764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Appointment of Official Liquidator</a:t>
            </a:r>
            <a:endParaRPr sz="4000" b="1" dirty="0"/>
          </a:p>
        </p:txBody>
      </p:sp>
      <p:sp>
        <p:nvSpPr>
          <p:cNvPr id="3" name="object 3"/>
          <p:cNvSpPr txBox="1"/>
          <p:nvPr/>
        </p:nvSpPr>
        <p:spPr>
          <a:xfrm>
            <a:off x="868476" y="1800606"/>
            <a:ext cx="7517130" cy="3817071"/>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3000" spc="-5" dirty="0">
                <a:solidFill>
                  <a:srgbClr val="404040"/>
                </a:solidFill>
                <a:cs typeface="Calibri"/>
              </a:rPr>
              <a:t>ILC recommending appointment of Official Liquidators for liquidation of CDs having such value as may be prescribed (recommended 2000 crores) and where public interest is involved</a:t>
            </a:r>
          </a:p>
          <a:p>
            <a:pPr marL="421005" marR="5080" indent="-408940">
              <a:buClr>
                <a:srgbClr val="E38312"/>
              </a:buClr>
              <a:buFont typeface="Wingdings"/>
              <a:buChar char=""/>
              <a:tabLst>
                <a:tab pos="421005" algn="l"/>
                <a:tab pos="421640" algn="l"/>
              </a:tabLst>
            </a:pPr>
            <a:r>
              <a:rPr lang="en-US" sz="3000" spc="-5" dirty="0">
                <a:solidFill>
                  <a:srgbClr val="404040"/>
                </a:solidFill>
                <a:latin typeface="Calibri"/>
                <a:cs typeface="Calibri"/>
              </a:rPr>
              <a:t>Option to be given to AA</a:t>
            </a:r>
          </a:p>
          <a:p>
            <a:pPr marL="421005" marR="5080" indent="-408940">
              <a:buClr>
                <a:srgbClr val="E38312"/>
              </a:buClr>
              <a:buFont typeface="Wingdings"/>
              <a:buChar char=""/>
              <a:tabLst>
                <a:tab pos="421005" algn="l"/>
                <a:tab pos="421640" algn="l"/>
              </a:tabLst>
            </a:pPr>
            <a:r>
              <a:rPr lang="en-US" sz="3000" spc="-5" dirty="0">
                <a:solidFill>
                  <a:srgbClr val="404040"/>
                </a:solidFill>
                <a:latin typeface="Calibri"/>
                <a:cs typeface="Calibri"/>
              </a:rPr>
              <a:t>OL’s to be regulated by IBBI but not by IPA’s</a:t>
            </a:r>
          </a:p>
          <a:p>
            <a:pPr marL="421005" marR="5080" indent="-408940">
              <a:buClr>
                <a:srgbClr val="E38312"/>
              </a:buClr>
              <a:buFont typeface="Wingdings"/>
              <a:buChar char=""/>
              <a:tabLst>
                <a:tab pos="421005" algn="l"/>
                <a:tab pos="421640" algn="l"/>
              </a:tabLst>
            </a:pPr>
            <a:r>
              <a:rPr lang="en-US" sz="3000" spc="-5" dirty="0">
                <a:solidFill>
                  <a:srgbClr val="404040"/>
                </a:solidFill>
                <a:latin typeface="Calibri"/>
                <a:cs typeface="Calibri"/>
              </a:rPr>
              <a:t>OL’s not required to pass exams</a:t>
            </a:r>
            <a:endParaRPr sz="3200" dirty="0">
              <a:latin typeface="Calibri"/>
              <a:cs typeface="Calibri"/>
            </a:endParaRPr>
          </a:p>
        </p:txBody>
      </p:sp>
    </p:spTree>
    <p:extLst>
      <p:ext uri="{BB962C8B-B14F-4D97-AF65-F5344CB8AC3E}">
        <p14:creationId xmlns:p14="http://schemas.microsoft.com/office/powerpoint/2010/main" val="54125243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422386"/>
            <a:ext cx="7937196" cy="1243930"/>
          </a:xfrm>
          <a:prstGeom prst="rect">
            <a:avLst/>
          </a:prstGeom>
        </p:spPr>
        <p:txBody>
          <a:bodyPr vert="horz" wrap="square" lIns="0" tIns="12700" rIns="0" bIns="0" rtlCol="0">
            <a:spAutoFit/>
          </a:bodyPr>
          <a:lstStyle/>
          <a:p>
            <a:pPr marL="12700">
              <a:lnSpc>
                <a:spcPct val="100000"/>
              </a:lnSpc>
              <a:spcBef>
                <a:spcPts val="100"/>
              </a:spcBef>
            </a:pPr>
            <a:r>
              <a:rPr lang="en-US" sz="4000" b="1" spc="-60" dirty="0"/>
              <a:t>RP to prepare Statement of Affairs for Liquidator</a:t>
            </a:r>
            <a:endParaRPr sz="4000" b="1" dirty="0"/>
          </a:p>
        </p:txBody>
      </p:sp>
      <p:sp>
        <p:nvSpPr>
          <p:cNvPr id="3" name="object 3"/>
          <p:cNvSpPr txBox="1"/>
          <p:nvPr/>
        </p:nvSpPr>
        <p:spPr>
          <a:xfrm>
            <a:off x="868476" y="1800606"/>
            <a:ext cx="7517130" cy="2893741"/>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3000" spc="-5" dirty="0">
                <a:solidFill>
                  <a:srgbClr val="404040"/>
                </a:solidFill>
                <a:cs typeface="Calibri"/>
              </a:rPr>
              <a:t>Time bound preparation of </a:t>
            </a:r>
            <a:r>
              <a:rPr lang="en-US" sz="3000" spc="-5" dirty="0" err="1">
                <a:solidFill>
                  <a:srgbClr val="404040"/>
                </a:solidFill>
                <a:cs typeface="Calibri"/>
              </a:rPr>
              <a:t>SoA</a:t>
            </a:r>
            <a:r>
              <a:rPr lang="en-US" sz="3000" spc="-5" dirty="0">
                <a:solidFill>
                  <a:srgbClr val="404040"/>
                </a:solidFill>
                <a:cs typeface="Calibri"/>
              </a:rPr>
              <a:t> by RP to be handed over to Liquidators</a:t>
            </a:r>
          </a:p>
          <a:p>
            <a:pPr marL="421005" marR="5080" indent="-408940">
              <a:buClr>
                <a:srgbClr val="E38312"/>
              </a:buClr>
              <a:buFont typeface="Wingdings"/>
              <a:buChar char=""/>
              <a:tabLst>
                <a:tab pos="421005" algn="l"/>
                <a:tab pos="421640" algn="l"/>
              </a:tabLst>
            </a:pPr>
            <a:r>
              <a:rPr lang="en-US" sz="3000" spc="-5" dirty="0">
                <a:solidFill>
                  <a:srgbClr val="404040"/>
                </a:solidFill>
                <a:latin typeface="Calibri"/>
                <a:cs typeface="Calibri"/>
              </a:rPr>
              <a:t>Section 70 to be amended for providing specific penalty upon Personnel and erstwhile RP for non-cooperation with Liquidator</a:t>
            </a:r>
          </a:p>
          <a:p>
            <a:pPr marL="421005" marR="5080" indent="-408940">
              <a:buClr>
                <a:srgbClr val="E38312"/>
              </a:buClr>
              <a:buFont typeface="Wingdings"/>
              <a:buChar char=""/>
              <a:tabLst>
                <a:tab pos="421005" algn="l"/>
                <a:tab pos="421640" algn="l"/>
              </a:tabLst>
            </a:pPr>
            <a:endParaRPr sz="3200" dirty="0">
              <a:latin typeface="Calibri"/>
              <a:cs typeface="Calibri"/>
            </a:endParaRPr>
          </a:p>
        </p:txBody>
      </p:sp>
    </p:spTree>
    <p:extLst>
      <p:ext uri="{BB962C8B-B14F-4D97-AF65-F5344CB8AC3E}">
        <p14:creationId xmlns:p14="http://schemas.microsoft.com/office/powerpoint/2010/main" val="74075277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422386"/>
            <a:ext cx="7937196" cy="1243930"/>
          </a:xfrm>
          <a:prstGeom prst="rect">
            <a:avLst/>
          </a:prstGeom>
        </p:spPr>
        <p:txBody>
          <a:bodyPr vert="horz" wrap="square" lIns="0" tIns="12700" rIns="0" bIns="0" rtlCol="0">
            <a:spAutoFit/>
          </a:bodyPr>
          <a:lstStyle/>
          <a:p>
            <a:pPr marL="12700">
              <a:lnSpc>
                <a:spcPct val="100000"/>
              </a:lnSpc>
              <a:spcBef>
                <a:spcPts val="100"/>
              </a:spcBef>
            </a:pPr>
            <a:r>
              <a:rPr lang="en-US" sz="4000" b="1" spc="-60" dirty="0"/>
              <a:t>Scheme of Arrangement during Liquidation</a:t>
            </a:r>
            <a:endParaRPr sz="4000" b="1" dirty="0"/>
          </a:p>
        </p:txBody>
      </p:sp>
      <p:sp>
        <p:nvSpPr>
          <p:cNvPr id="3" name="object 3"/>
          <p:cNvSpPr txBox="1"/>
          <p:nvPr/>
        </p:nvSpPr>
        <p:spPr>
          <a:xfrm>
            <a:off x="868476" y="1800606"/>
            <a:ext cx="7517130" cy="3817071"/>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3000" spc="-5" dirty="0">
                <a:solidFill>
                  <a:srgbClr val="404040"/>
                </a:solidFill>
                <a:cs typeface="Calibri"/>
              </a:rPr>
              <a:t>ILC has recommended that recourse to section 230 of CA 13, which is incompatible with Code, should not be available during liquidation of CD</a:t>
            </a:r>
          </a:p>
          <a:p>
            <a:pPr marL="421005" marR="5080" indent="-408940">
              <a:buClr>
                <a:srgbClr val="E38312"/>
              </a:buClr>
              <a:buFont typeface="Wingdings"/>
              <a:buChar char=""/>
              <a:tabLst>
                <a:tab pos="421005" algn="l"/>
                <a:tab pos="421640" algn="l"/>
              </a:tabLst>
            </a:pPr>
            <a:r>
              <a:rPr lang="en-US" sz="3000" spc="-5" dirty="0">
                <a:solidFill>
                  <a:srgbClr val="404040"/>
                </a:solidFill>
                <a:latin typeface="Calibri"/>
                <a:cs typeface="Calibri"/>
              </a:rPr>
              <a:t>Liquidator can be empowered to effect a compromise or settlement with specific creditors</a:t>
            </a:r>
          </a:p>
          <a:p>
            <a:pPr marL="421005" marR="5080" indent="-408940">
              <a:buClr>
                <a:srgbClr val="E38312"/>
              </a:buClr>
              <a:buFont typeface="Wingdings"/>
              <a:buChar char=""/>
              <a:tabLst>
                <a:tab pos="421005" algn="l"/>
                <a:tab pos="421640" algn="l"/>
              </a:tabLst>
            </a:pPr>
            <a:endParaRPr sz="3200" dirty="0">
              <a:latin typeface="Calibri"/>
              <a:cs typeface="Calibri"/>
            </a:endParaRPr>
          </a:p>
        </p:txBody>
      </p:sp>
    </p:spTree>
    <p:extLst>
      <p:ext uri="{BB962C8B-B14F-4D97-AF65-F5344CB8AC3E}">
        <p14:creationId xmlns:p14="http://schemas.microsoft.com/office/powerpoint/2010/main" val="128796013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422386"/>
            <a:ext cx="7937196" cy="1243930"/>
          </a:xfrm>
          <a:prstGeom prst="rect">
            <a:avLst/>
          </a:prstGeom>
        </p:spPr>
        <p:txBody>
          <a:bodyPr vert="horz" wrap="square" lIns="0" tIns="12700" rIns="0" bIns="0" rtlCol="0">
            <a:spAutoFit/>
          </a:bodyPr>
          <a:lstStyle/>
          <a:p>
            <a:pPr marL="12700">
              <a:lnSpc>
                <a:spcPct val="100000"/>
              </a:lnSpc>
              <a:spcBef>
                <a:spcPts val="100"/>
              </a:spcBef>
            </a:pPr>
            <a:r>
              <a:rPr lang="en-US" sz="4000" b="1" spc="-60" dirty="0"/>
              <a:t>Sale as a Going Concern during Liquidation</a:t>
            </a:r>
            <a:endParaRPr sz="4000" b="1" dirty="0"/>
          </a:p>
        </p:txBody>
      </p:sp>
      <p:sp>
        <p:nvSpPr>
          <p:cNvPr id="3" name="object 3"/>
          <p:cNvSpPr txBox="1"/>
          <p:nvPr/>
        </p:nvSpPr>
        <p:spPr>
          <a:xfrm>
            <a:off x="868476" y="1800606"/>
            <a:ext cx="7517130" cy="2893741"/>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3000" spc="-5" dirty="0">
                <a:solidFill>
                  <a:srgbClr val="404040"/>
                </a:solidFill>
                <a:cs typeface="Calibri"/>
              </a:rPr>
              <a:t>ILC has recommended that sale of CD as going concern should not be mandated</a:t>
            </a:r>
          </a:p>
          <a:p>
            <a:pPr marL="421005" marR="5080" indent="-408940">
              <a:buClr>
                <a:srgbClr val="E38312"/>
              </a:buClr>
              <a:buFont typeface="Wingdings"/>
              <a:buChar char=""/>
              <a:tabLst>
                <a:tab pos="421005" algn="l"/>
                <a:tab pos="421640" algn="l"/>
              </a:tabLst>
            </a:pPr>
            <a:r>
              <a:rPr lang="en-US" sz="3000" spc="-5" dirty="0">
                <a:solidFill>
                  <a:srgbClr val="404040"/>
                </a:solidFill>
                <a:latin typeface="Calibri"/>
                <a:cs typeface="Calibri"/>
              </a:rPr>
              <a:t>Liquidator, in consultation with stakeholders, be permitted to decide if a going concern sale should be attempted</a:t>
            </a:r>
          </a:p>
          <a:p>
            <a:pPr marL="421005" marR="5080" indent="-408940">
              <a:buClr>
                <a:srgbClr val="E38312"/>
              </a:buClr>
              <a:buFont typeface="Wingdings"/>
              <a:buChar char=""/>
              <a:tabLst>
                <a:tab pos="421005" algn="l"/>
                <a:tab pos="421640" algn="l"/>
              </a:tabLst>
            </a:pPr>
            <a:endParaRPr sz="3200" dirty="0">
              <a:latin typeface="Calibri"/>
              <a:cs typeface="Calibri"/>
            </a:endParaRPr>
          </a:p>
        </p:txBody>
      </p:sp>
    </p:spTree>
    <p:extLst>
      <p:ext uri="{BB962C8B-B14F-4D97-AF65-F5344CB8AC3E}">
        <p14:creationId xmlns:p14="http://schemas.microsoft.com/office/powerpoint/2010/main" val="321150654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422386"/>
            <a:ext cx="7937196" cy="1243930"/>
          </a:xfrm>
          <a:prstGeom prst="rect">
            <a:avLst/>
          </a:prstGeom>
        </p:spPr>
        <p:txBody>
          <a:bodyPr vert="horz" wrap="square" lIns="0" tIns="12700" rIns="0" bIns="0" rtlCol="0">
            <a:spAutoFit/>
          </a:bodyPr>
          <a:lstStyle/>
          <a:p>
            <a:pPr marL="12700">
              <a:lnSpc>
                <a:spcPct val="100000"/>
              </a:lnSpc>
              <a:spcBef>
                <a:spcPts val="100"/>
              </a:spcBef>
            </a:pPr>
            <a:r>
              <a:rPr lang="en-US" sz="4000" b="1" spc="-60" dirty="0"/>
              <a:t>Rights of Secured Creditors relinquishing Security Interest</a:t>
            </a:r>
            <a:endParaRPr sz="4000" b="1" dirty="0"/>
          </a:p>
        </p:txBody>
      </p:sp>
      <p:sp>
        <p:nvSpPr>
          <p:cNvPr id="3" name="object 3"/>
          <p:cNvSpPr txBox="1"/>
          <p:nvPr/>
        </p:nvSpPr>
        <p:spPr>
          <a:xfrm>
            <a:off x="868476" y="1800606"/>
            <a:ext cx="7517130" cy="2432076"/>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3000" spc="-5" dirty="0">
                <a:solidFill>
                  <a:srgbClr val="404040"/>
                </a:solidFill>
                <a:cs typeface="Calibri"/>
              </a:rPr>
              <a:t>ILC has recommended that Secured creditors should be paid in priority only to the extent of value of security interest that is relinquished – No amendment required as it is clear</a:t>
            </a:r>
            <a:endParaRPr lang="en-US" sz="3000" spc="-5" dirty="0">
              <a:solidFill>
                <a:srgbClr val="404040"/>
              </a:solidFill>
              <a:latin typeface="Calibri"/>
              <a:cs typeface="Calibri"/>
            </a:endParaRPr>
          </a:p>
          <a:p>
            <a:pPr marL="421005" marR="5080" indent="-408940">
              <a:buClr>
                <a:srgbClr val="E38312"/>
              </a:buClr>
              <a:buFont typeface="Wingdings"/>
              <a:buChar char=""/>
              <a:tabLst>
                <a:tab pos="421005" algn="l"/>
                <a:tab pos="421640" algn="l"/>
              </a:tabLst>
            </a:pPr>
            <a:endParaRPr sz="3200" dirty="0">
              <a:latin typeface="Calibri"/>
              <a:cs typeface="Calibri"/>
            </a:endParaRPr>
          </a:p>
        </p:txBody>
      </p:sp>
    </p:spTree>
    <p:extLst>
      <p:ext uri="{BB962C8B-B14F-4D97-AF65-F5344CB8AC3E}">
        <p14:creationId xmlns:p14="http://schemas.microsoft.com/office/powerpoint/2010/main" val="84670238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Rights of Secured Creditors Inter-se</a:t>
            </a:r>
            <a:endParaRPr sz="4000" b="1" dirty="0"/>
          </a:p>
        </p:txBody>
      </p:sp>
      <p:sp>
        <p:nvSpPr>
          <p:cNvPr id="3" name="object 3"/>
          <p:cNvSpPr txBox="1"/>
          <p:nvPr/>
        </p:nvSpPr>
        <p:spPr>
          <a:xfrm>
            <a:off x="868476" y="1800606"/>
            <a:ext cx="7517130" cy="2432076"/>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3000" spc="-5" dirty="0">
                <a:solidFill>
                  <a:srgbClr val="404040"/>
                </a:solidFill>
                <a:cs typeface="Calibri"/>
              </a:rPr>
              <a:t>Amendment to be added to ensure recognition of inter-creditor and subordination agreements – Explanation to be added under S. 53(2)</a:t>
            </a:r>
            <a:endParaRPr lang="en-US" sz="3000" spc="-5" dirty="0">
              <a:solidFill>
                <a:srgbClr val="404040"/>
              </a:solidFill>
              <a:latin typeface="Calibri"/>
              <a:cs typeface="Calibri"/>
            </a:endParaRPr>
          </a:p>
          <a:p>
            <a:pPr marL="421005" marR="5080" indent="-408940">
              <a:buClr>
                <a:srgbClr val="E38312"/>
              </a:buClr>
              <a:buFont typeface="Wingdings"/>
              <a:buChar char=""/>
              <a:tabLst>
                <a:tab pos="421005" algn="l"/>
                <a:tab pos="421640" algn="l"/>
              </a:tabLst>
            </a:pPr>
            <a:endParaRPr sz="3200" dirty="0">
              <a:latin typeface="Calibri"/>
              <a:cs typeface="Calibri"/>
            </a:endParaRPr>
          </a:p>
        </p:txBody>
      </p:sp>
    </p:spTree>
    <p:extLst>
      <p:ext uri="{BB962C8B-B14F-4D97-AF65-F5344CB8AC3E}">
        <p14:creationId xmlns:p14="http://schemas.microsoft.com/office/powerpoint/2010/main" val="392477739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9BC907E0-79BB-0E41-9AD5-BFBA78B937DC}"/>
              </a:ext>
            </a:extLst>
          </p:cNvPr>
          <p:cNvPicPr>
            <a:picLocks noChangeAspect="1"/>
          </p:cNvPicPr>
          <p:nvPr/>
        </p:nvPicPr>
        <p:blipFill rotWithShape="1">
          <a:blip r:embed="rId2"/>
          <a:srcRect t="3139" r="-2" b="676"/>
          <a:stretch/>
        </p:blipFill>
        <p:spPr>
          <a:xfrm>
            <a:off x="478505" y="923545"/>
            <a:ext cx="8178799" cy="3598980"/>
          </a:xfrm>
          <a:prstGeom prst="rect">
            <a:avLst/>
          </a:prstGeom>
        </p:spPr>
      </p:pic>
      <p:sp>
        <p:nvSpPr>
          <p:cNvPr id="3" name="Title 1">
            <a:extLst>
              <a:ext uri="{FF2B5EF4-FFF2-40B4-BE49-F238E27FC236}">
                <a16:creationId xmlns:a16="http://schemas.microsoft.com/office/drawing/2014/main" id="{BF4EF952-3D80-8B4C-86DA-2642F99311CD}"/>
              </a:ext>
            </a:extLst>
          </p:cNvPr>
          <p:cNvSpPr txBox="1">
            <a:spLocks/>
          </p:cNvSpPr>
          <p:nvPr/>
        </p:nvSpPr>
        <p:spPr>
          <a:xfrm>
            <a:off x="475499" y="4876800"/>
            <a:ext cx="8181805" cy="1057655"/>
          </a:xfrm>
          <a:prstGeom prst="rect">
            <a:avLst/>
          </a:prstGeom>
        </p:spPr>
        <p:txBody>
          <a:bodyPr vert="horz" lIns="91440" tIns="45720" rIns="91440" bIns="45720" rtlCol="0" anchor="b">
            <a:normAutofit fontScale="8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5200" dirty="0">
                <a:solidFill>
                  <a:schemeClr val="tx1">
                    <a:lumMod val="85000"/>
                    <a:lumOff val="15000"/>
                  </a:schemeClr>
                </a:solidFill>
              </a:rPr>
              <a:t>Avoidance Transactions Recommendations</a:t>
            </a:r>
          </a:p>
        </p:txBody>
      </p:sp>
    </p:spTree>
    <p:extLst>
      <p:ext uri="{BB962C8B-B14F-4D97-AF65-F5344CB8AC3E}">
        <p14:creationId xmlns:p14="http://schemas.microsoft.com/office/powerpoint/2010/main" val="83205032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422386"/>
            <a:ext cx="7937196" cy="1243930"/>
          </a:xfrm>
          <a:prstGeom prst="rect">
            <a:avLst/>
          </a:prstGeom>
        </p:spPr>
        <p:txBody>
          <a:bodyPr vert="horz" wrap="square" lIns="0" tIns="12700" rIns="0" bIns="0" rtlCol="0">
            <a:spAutoFit/>
          </a:bodyPr>
          <a:lstStyle/>
          <a:p>
            <a:pPr marL="12700">
              <a:lnSpc>
                <a:spcPct val="100000"/>
              </a:lnSpc>
              <a:spcBef>
                <a:spcPts val="100"/>
              </a:spcBef>
            </a:pPr>
            <a:r>
              <a:rPr lang="en-US" sz="4000" b="1" spc="-60" dirty="0"/>
              <a:t>For Investigation – RP/Liquidator to be Responsible</a:t>
            </a:r>
            <a:endParaRPr sz="4000" b="1" dirty="0"/>
          </a:p>
        </p:txBody>
      </p:sp>
      <p:sp>
        <p:nvSpPr>
          <p:cNvPr id="3" name="object 3"/>
          <p:cNvSpPr txBox="1"/>
          <p:nvPr/>
        </p:nvSpPr>
        <p:spPr>
          <a:xfrm>
            <a:off x="868476" y="1800606"/>
            <a:ext cx="7517130" cy="4463401"/>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spc="-5" dirty="0">
                <a:solidFill>
                  <a:srgbClr val="404040"/>
                </a:solidFill>
                <a:cs typeface="Calibri"/>
              </a:rPr>
              <a:t>For avoidance transactions, RP/Liquidator to remain responsible</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Duties of RP [S. 25] be amended to investigate for avoidance transactions [S. 43, 45, 49, 50 or 66]</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Amendment to be made in S. 35(1)(l) to include extortionate and fraudulent transactions</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Section 19 be amended to include ‘any other person’</a:t>
            </a:r>
          </a:p>
          <a:p>
            <a:pPr marL="421005" marR="5080" indent="-408940">
              <a:buClr>
                <a:srgbClr val="E38312"/>
              </a:buClr>
              <a:buFont typeface="Wingdings"/>
              <a:buChar char=""/>
              <a:tabLst>
                <a:tab pos="421005" algn="l"/>
                <a:tab pos="421640" algn="l"/>
              </a:tabLst>
            </a:pPr>
            <a:endParaRPr sz="2800" dirty="0">
              <a:latin typeface="Calibri"/>
              <a:cs typeface="Calibri"/>
            </a:endParaRPr>
          </a:p>
        </p:txBody>
      </p:sp>
    </p:spTree>
    <p:extLst>
      <p:ext uri="{BB962C8B-B14F-4D97-AF65-F5344CB8AC3E}">
        <p14:creationId xmlns:p14="http://schemas.microsoft.com/office/powerpoint/2010/main" val="111974067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Distribution of Recoveries</a:t>
            </a:r>
            <a:endParaRPr sz="4000" b="1" dirty="0"/>
          </a:p>
        </p:txBody>
      </p:sp>
      <p:sp>
        <p:nvSpPr>
          <p:cNvPr id="3" name="object 3"/>
          <p:cNvSpPr txBox="1"/>
          <p:nvPr/>
        </p:nvSpPr>
        <p:spPr>
          <a:xfrm>
            <a:off x="868476" y="1800606"/>
            <a:ext cx="7517130" cy="3109184"/>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spc="-5" dirty="0">
                <a:solidFill>
                  <a:srgbClr val="404040"/>
                </a:solidFill>
                <a:cs typeface="Calibri"/>
              </a:rPr>
              <a:t>IBC is silent as to distribution of recoveries in CIRP</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Rather than being prescriptive, ILC left it to the wisdom of AA for its distribution to creditors or RA in accordance with section 53 or in any other manner</a:t>
            </a:r>
          </a:p>
          <a:p>
            <a:pPr marL="421005" marR="5080" indent="-408940">
              <a:buClr>
                <a:srgbClr val="E38312"/>
              </a:buClr>
              <a:buFont typeface="Wingdings"/>
              <a:buChar char=""/>
              <a:tabLst>
                <a:tab pos="421005" algn="l"/>
                <a:tab pos="421640" algn="l"/>
              </a:tabLst>
            </a:pPr>
            <a:endParaRPr sz="2800" dirty="0">
              <a:latin typeface="Calibri"/>
              <a:cs typeface="Calibri"/>
            </a:endParaRPr>
          </a:p>
        </p:txBody>
      </p:sp>
    </p:spTree>
    <p:extLst>
      <p:ext uri="{BB962C8B-B14F-4D97-AF65-F5344CB8AC3E}">
        <p14:creationId xmlns:p14="http://schemas.microsoft.com/office/powerpoint/2010/main" val="403230419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Timeline for Avoidance Application</a:t>
            </a:r>
            <a:endParaRPr sz="4000" b="1" dirty="0"/>
          </a:p>
        </p:txBody>
      </p:sp>
      <p:sp>
        <p:nvSpPr>
          <p:cNvPr id="3" name="object 3"/>
          <p:cNvSpPr txBox="1"/>
          <p:nvPr/>
        </p:nvSpPr>
        <p:spPr>
          <a:xfrm>
            <a:off x="868476" y="1800606"/>
            <a:ext cx="7517130" cy="3970959"/>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spc="-5" dirty="0">
                <a:solidFill>
                  <a:srgbClr val="404040"/>
                </a:solidFill>
                <a:cs typeface="Calibri"/>
              </a:rPr>
              <a:t>Proceedings for Avoidance </a:t>
            </a:r>
            <a:r>
              <a:rPr lang="en-US" sz="2800" spc="-5" dirty="0" err="1">
                <a:solidFill>
                  <a:srgbClr val="404040"/>
                </a:solidFill>
                <a:cs typeface="Calibri"/>
              </a:rPr>
              <a:t>Txns</a:t>
            </a:r>
            <a:r>
              <a:rPr lang="en-US" sz="2800" spc="-5" dirty="0">
                <a:solidFill>
                  <a:srgbClr val="404040"/>
                </a:solidFill>
                <a:cs typeface="Calibri"/>
              </a:rPr>
              <a:t> must be initiated  during CIRP or Liquidation</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Resolution Plan to provide for its manner of its continuation after approval</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Proceedings should be concluded before dissolution but if not concluded prior to dissolution, AA to provide manner of continuation of proceeding after such dissolution</a:t>
            </a:r>
          </a:p>
          <a:p>
            <a:pPr marL="421005" marR="5080" indent="-408940">
              <a:buClr>
                <a:srgbClr val="E38312"/>
              </a:buClr>
              <a:buFont typeface="Wingdings"/>
              <a:buChar char=""/>
              <a:tabLst>
                <a:tab pos="421005" algn="l"/>
                <a:tab pos="421640" algn="l"/>
              </a:tabLst>
            </a:pPr>
            <a:endParaRPr sz="2800" dirty="0">
              <a:latin typeface="Calibri"/>
              <a:cs typeface="Calibri"/>
            </a:endParaRPr>
          </a:p>
        </p:txBody>
      </p:sp>
    </p:spTree>
    <p:extLst>
      <p:ext uri="{BB962C8B-B14F-4D97-AF65-F5344CB8AC3E}">
        <p14:creationId xmlns:p14="http://schemas.microsoft.com/office/powerpoint/2010/main" val="24475327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BE268116-E2A7-4F98-8812-192B4975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5BBDE1-8980-1849-AFF4-4362BC3E4D14}"/>
              </a:ext>
            </a:extLst>
          </p:cNvPr>
          <p:cNvSpPr>
            <a:spLocks noGrp="1"/>
          </p:cNvSpPr>
          <p:nvPr>
            <p:ph type="title"/>
          </p:nvPr>
        </p:nvSpPr>
        <p:spPr>
          <a:xfrm>
            <a:off x="475499" y="4550229"/>
            <a:ext cx="8181805" cy="1057655"/>
          </a:xfrm>
        </p:spPr>
        <p:txBody>
          <a:bodyPr vert="horz" lIns="91440" tIns="45720" rIns="91440" bIns="45720" rtlCol="0" anchor="b">
            <a:normAutofit/>
          </a:bodyPr>
          <a:lstStyle/>
          <a:p>
            <a:pPr algn="ctr"/>
            <a:r>
              <a:rPr lang="en-US" sz="5200" dirty="0">
                <a:solidFill>
                  <a:schemeClr val="tx1">
                    <a:lumMod val="85000"/>
                    <a:lumOff val="15000"/>
                  </a:schemeClr>
                </a:solidFill>
              </a:rPr>
              <a:t>CIRP Recommendations</a:t>
            </a:r>
          </a:p>
        </p:txBody>
      </p:sp>
      <p:pic>
        <p:nvPicPr>
          <p:cNvPr id="7" name="Picture 6" descr="A close up of a logo&#10;&#10;Description automatically generated">
            <a:extLst>
              <a:ext uri="{FF2B5EF4-FFF2-40B4-BE49-F238E27FC236}">
                <a16:creationId xmlns:a16="http://schemas.microsoft.com/office/drawing/2014/main" id="{1B03CFF5-2FCC-6746-B646-A2D24A9818A8}"/>
              </a:ext>
            </a:extLst>
          </p:cNvPr>
          <p:cNvPicPr>
            <a:picLocks noChangeAspect="1"/>
          </p:cNvPicPr>
          <p:nvPr/>
        </p:nvPicPr>
        <p:blipFill rotWithShape="1">
          <a:blip r:embed="rId2"/>
          <a:srcRect t="3139" r="-2" b="676"/>
          <a:stretch/>
        </p:blipFill>
        <p:spPr>
          <a:xfrm>
            <a:off x="476592" y="640080"/>
            <a:ext cx="8187348" cy="3602736"/>
          </a:xfrm>
          <a:prstGeom prst="rect">
            <a:avLst/>
          </a:prstGeom>
        </p:spPr>
      </p:pic>
      <p:cxnSp>
        <p:nvCxnSpPr>
          <p:cNvPr id="20" name="Straight Connector 19">
            <a:extLst>
              <a:ext uri="{FF2B5EF4-FFF2-40B4-BE49-F238E27FC236}">
                <a16:creationId xmlns:a16="http://schemas.microsoft.com/office/drawing/2014/main" id="{73D8893D-DEBE-4F67-901F-166F75E9C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BEFFA83-BC6D-4CD2-A2BA-98AD6742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AB5696BF-D495-4CAC-AA8A-4EBFF2C32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4309232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9BC907E0-79BB-0E41-9AD5-BFBA78B937DC}"/>
              </a:ext>
            </a:extLst>
          </p:cNvPr>
          <p:cNvPicPr>
            <a:picLocks noChangeAspect="1"/>
          </p:cNvPicPr>
          <p:nvPr/>
        </p:nvPicPr>
        <p:blipFill rotWithShape="1">
          <a:blip r:embed="rId2"/>
          <a:srcRect t="3139" r="-2" b="676"/>
          <a:stretch/>
        </p:blipFill>
        <p:spPr>
          <a:xfrm>
            <a:off x="478505" y="923545"/>
            <a:ext cx="8178799" cy="3598980"/>
          </a:xfrm>
          <a:prstGeom prst="rect">
            <a:avLst/>
          </a:prstGeom>
        </p:spPr>
      </p:pic>
      <p:sp>
        <p:nvSpPr>
          <p:cNvPr id="3" name="Title 1">
            <a:extLst>
              <a:ext uri="{FF2B5EF4-FFF2-40B4-BE49-F238E27FC236}">
                <a16:creationId xmlns:a16="http://schemas.microsoft.com/office/drawing/2014/main" id="{BF4EF952-3D80-8B4C-86DA-2642F99311CD}"/>
              </a:ext>
            </a:extLst>
          </p:cNvPr>
          <p:cNvSpPr txBox="1">
            <a:spLocks/>
          </p:cNvSpPr>
          <p:nvPr/>
        </p:nvSpPr>
        <p:spPr>
          <a:xfrm>
            <a:off x="475499" y="4876800"/>
            <a:ext cx="8181805" cy="1057655"/>
          </a:xfrm>
          <a:prstGeom prst="rect">
            <a:avLst/>
          </a:prstGeom>
        </p:spPr>
        <p:txBody>
          <a:bodyPr vert="horz" lIns="91440" tIns="45720" rIns="91440" bIns="45720" rtlCol="0" anchor="b">
            <a:normAutofit fontScale="8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5200" dirty="0">
                <a:solidFill>
                  <a:schemeClr val="tx1">
                    <a:lumMod val="85000"/>
                    <a:lumOff val="15000"/>
                  </a:schemeClr>
                </a:solidFill>
              </a:rPr>
              <a:t>Fresh Start Process Recommendations</a:t>
            </a:r>
          </a:p>
        </p:txBody>
      </p:sp>
    </p:spTree>
    <p:extLst>
      <p:ext uri="{BB962C8B-B14F-4D97-AF65-F5344CB8AC3E}">
        <p14:creationId xmlns:p14="http://schemas.microsoft.com/office/powerpoint/2010/main" val="104453373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IBBI to supervise Fresh Start Process</a:t>
            </a:r>
            <a:endParaRPr sz="4000" b="1" dirty="0"/>
          </a:p>
        </p:txBody>
      </p:sp>
      <p:sp>
        <p:nvSpPr>
          <p:cNvPr id="3" name="object 3"/>
          <p:cNvSpPr txBox="1"/>
          <p:nvPr/>
        </p:nvSpPr>
        <p:spPr>
          <a:xfrm>
            <a:off x="868476" y="1800606"/>
            <a:ext cx="7517130" cy="3970959"/>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spc="-5" dirty="0">
                <a:solidFill>
                  <a:srgbClr val="404040"/>
                </a:solidFill>
                <a:cs typeface="Calibri"/>
              </a:rPr>
              <a:t>Instead of DRT, IBBI should be the supervising authority in fresh start process</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Dedicated officers to be appointed – Adjudicating Officers</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Orders of AO’s to be appealed before DRAT</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Qualifications of AO’s to be provided</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Training to be provided</a:t>
            </a:r>
          </a:p>
          <a:p>
            <a:pPr marL="421005" marR="5080" indent="-408940">
              <a:buClr>
                <a:srgbClr val="E38312"/>
              </a:buClr>
              <a:buFont typeface="Wingdings"/>
              <a:buChar char=""/>
              <a:tabLst>
                <a:tab pos="421005" algn="l"/>
                <a:tab pos="421640" algn="l"/>
              </a:tabLst>
            </a:pPr>
            <a:endParaRPr lang="en-US" sz="2800" spc="-5" dirty="0">
              <a:solidFill>
                <a:srgbClr val="404040"/>
              </a:solidFill>
              <a:latin typeface="Calibri"/>
              <a:cs typeface="Calibri"/>
            </a:endParaRPr>
          </a:p>
          <a:p>
            <a:pPr marL="421005" marR="5080" indent="-408940">
              <a:buClr>
                <a:srgbClr val="E38312"/>
              </a:buClr>
              <a:buFont typeface="Wingdings"/>
              <a:buChar char=""/>
              <a:tabLst>
                <a:tab pos="421005" algn="l"/>
                <a:tab pos="421640" algn="l"/>
              </a:tabLst>
            </a:pPr>
            <a:endParaRPr sz="2800" dirty="0">
              <a:latin typeface="Calibri"/>
              <a:cs typeface="Calibri"/>
            </a:endParaRPr>
          </a:p>
        </p:txBody>
      </p:sp>
    </p:spTree>
    <p:extLst>
      <p:ext uri="{BB962C8B-B14F-4D97-AF65-F5344CB8AC3E}">
        <p14:creationId xmlns:p14="http://schemas.microsoft.com/office/powerpoint/2010/main" val="251680351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Insolvency Advisor</a:t>
            </a:r>
            <a:endParaRPr sz="4000" b="1" dirty="0"/>
          </a:p>
        </p:txBody>
      </p:sp>
      <p:sp>
        <p:nvSpPr>
          <p:cNvPr id="3" name="object 3"/>
          <p:cNvSpPr txBox="1"/>
          <p:nvPr/>
        </p:nvSpPr>
        <p:spPr>
          <a:xfrm>
            <a:off x="868476" y="1800606"/>
            <a:ext cx="7517130" cy="3970959"/>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spc="-5" dirty="0">
                <a:solidFill>
                  <a:srgbClr val="404040"/>
                </a:solidFill>
                <a:cs typeface="Calibri"/>
              </a:rPr>
              <a:t>Appointment of IPs in Fresh Start process needs reconsideration</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Insolvency Advisors may be appointed for fresh start process</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Not stringent requirement as IP but some standard, minimum qualification to provide aid and advice to debtors on fresh start process</a:t>
            </a:r>
          </a:p>
          <a:p>
            <a:pPr marL="421005" marR="5080" indent="-408940">
              <a:buClr>
                <a:srgbClr val="E38312"/>
              </a:buClr>
              <a:buFont typeface="Wingdings"/>
              <a:buChar char=""/>
              <a:tabLst>
                <a:tab pos="421005" algn="l"/>
                <a:tab pos="421640" algn="l"/>
              </a:tabLst>
            </a:pPr>
            <a:endParaRPr lang="en-US" sz="2800" spc="-5" dirty="0">
              <a:solidFill>
                <a:srgbClr val="404040"/>
              </a:solidFill>
              <a:latin typeface="Calibri"/>
              <a:cs typeface="Calibri"/>
            </a:endParaRPr>
          </a:p>
          <a:p>
            <a:pPr marL="421005" marR="5080" indent="-408940">
              <a:buClr>
                <a:srgbClr val="E38312"/>
              </a:buClr>
              <a:buFont typeface="Wingdings"/>
              <a:buChar char=""/>
              <a:tabLst>
                <a:tab pos="421005" algn="l"/>
                <a:tab pos="421640" algn="l"/>
              </a:tabLst>
            </a:pPr>
            <a:endParaRPr sz="2800" dirty="0">
              <a:latin typeface="Calibri"/>
              <a:cs typeface="Calibri"/>
            </a:endParaRPr>
          </a:p>
        </p:txBody>
      </p:sp>
    </p:spTree>
    <p:extLst>
      <p:ext uri="{BB962C8B-B14F-4D97-AF65-F5344CB8AC3E}">
        <p14:creationId xmlns:p14="http://schemas.microsoft.com/office/powerpoint/2010/main" val="310164325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Eligibility of Insolvency Advisors</a:t>
            </a:r>
            <a:endParaRPr sz="4000" b="1" dirty="0"/>
          </a:p>
        </p:txBody>
      </p:sp>
      <p:sp>
        <p:nvSpPr>
          <p:cNvPr id="3" name="object 3"/>
          <p:cNvSpPr txBox="1"/>
          <p:nvPr/>
        </p:nvSpPr>
        <p:spPr>
          <a:xfrm>
            <a:off x="868476" y="1800606"/>
            <a:ext cx="7517130" cy="3970959"/>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spc="-5" dirty="0">
                <a:solidFill>
                  <a:srgbClr val="404040"/>
                </a:solidFill>
                <a:cs typeface="Calibri"/>
              </a:rPr>
              <a:t>Insolvency professional</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CA</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Cost Accountant</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Company Secretary</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Persons notified by Central Government</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Code to be amended to allow this</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Fee – Fixed chart may be notified</a:t>
            </a:r>
          </a:p>
          <a:p>
            <a:pPr marL="421005" marR="5080" indent="-408940">
              <a:buClr>
                <a:srgbClr val="E38312"/>
              </a:buClr>
              <a:buFont typeface="Wingdings"/>
              <a:buChar char=""/>
              <a:tabLst>
                <a:tab pos="421005" algn="l"/>
                <a:tab pos="421640" algn="l"/>
              </a:tabLst>
            </a:pPr>
            <a:endParaRPr lang="en-US" sz="2800" spc="-5" dirty="0">
              <a:solidFill>
                <a:srgbClr val="404040"/>
              </a:solidFill>
              <a:latin typeface="Calibri"/>
              <a:cs typeface="Calibri"/>
            </a:endParaRPr>
          </a:p>
          <a:p>
            <a:pPr marL="421005" marR="5080" indent="-408940">
              <a:buClr>
                <a:srgbClr val="E38312"/>
              </a:buClr>
              <a:buFont typeface="Wingdings"/>
              <a:buChar char=""/>
              <a:tabLst>
                <a:tab pos="421005" algn="l"/>
                <a:tab pos="421640" algn="l"/>
              </a:tabLst>
            </a:pPr>
            <a:endParaRPr sz="2800" dirty="0">
              <a:latin typeface="Calibri"/>
              <a:cs typeface="Calibri"/>
            </a:endParaRPr>
          </a:p>
        </p:txBody>
      </p:sp>
    </p:spTree>
    <p:extLst>
      <p:ext uri="{BB962C8B-B14F-4D97-AF65-F5344CB8AC3E}">
        <p14:creationId xmlns:p14="http://schemas.microsoft.com/office/powerpoint/2010/main" val="217793710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Fresh Start process to be Online</a:t>
            </a:r>
            <a:endParaRPr sz="4000" b="1" dirty="0"/>
          </a:p>
        </p:txBody>
      </p:sp>
      <p:sp>
        <p:nvSpPr>
          <p:cNvPr id="3" name="object 3"/>
          <p:cNvSpPr txBox="1"/>
          <p:nvPr/>
        </p:nvSpPr>
        <p:spPr>
          <a:xfrm>
            <a:off x="868476" y="1800606"/>
            <a:ext cx="7517130" cy="4401846"/>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spc="-5" dirty="0">
                <a:solidFill>
                  <a:srgbClr val="404040"/>
                </a:solidFill>
                <a:cs typeface="Calibri"/>
              </a:rPr>
              <a:t>Finding Insolvency Advisor</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Filing Online Application</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Submitting Objections</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Orders communication </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Allowing hearings </a:t>
            </a:r>
            <a:r>
              <a:rPr lang="en-US" sz="2800" spc="-5" dirty="0" err="1">
                <a:solidFill>
                  <a:srgbClr val="404040"/>
                </a:solidFill>
                <a:latin typeface="Calibri"/>
                <a:cs typeface="Calibri"/>
              </a:rPr>
              <a:t>etc</a:t>
            </a:r>
            <a:endParaRPr lang="en-US" sz="2800" spc="-5" dirty="0">
              <a:solidFill>
                <a:srgbClr val="404040"/>
              </a:solidFill>
              <a:latin typeface="Calibri"/>
              <a:cs typeface="Calibri"/>
            </a:endParaRP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Digital Platform to be created</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Government may consider installing booths in districts</a:t>
            </a:r>
          </a:p>
          <a:p>
            <a:pPr marL="421005" marR="5080" indent="-408940">
              <a:buClr>
                <a:srgbClr val="E38312"/>
              </a:buClr>
              <a:buFont typeface="Wingdings"/>
              <a:buChar char=""/>
              <a:tabLst>
                <a:tab pos="421005" algn="l"/>
                <a:tab pos="421640" algn="l"/>
              </a:tabLst>
            </a:pPr>
            <a:endParaRPr lang="en-US" sz="2800" spc="-5" dirty="0">
              <a:solidFill>
                <a:srgbClr val="404040"/>
              </a:solidFill>
              <a:latin typeface="Calibri"/>
              <a:cs typeface="Calibri"/>
            </a:endParaRPr>
          </a:p>
          <a:p>
            <a:pPr marL="421005" marR="5080" indent="-408940">
              <a:buClr>
                <a:srgbClr val="E38312"/>
              </a:buClr>
              <a:buFont typeface="Wingdings"/>
              <a:buChar char=""/>
              <a:tabLst>
                <a:tab pos="421005" algn="l"/>
                <a:tab pos="421640" algn="l"/>
              </a:tabLst>
            </a:pPr>
            <a:endParaRPr sz="2800" dirty="0">
              <a:latin typeface="Calibri"/>
              <a:cs typeface="Calibri"/>
            </a:endParaRPr>
          </a:p>
        </p:txBody>
      </p:sp>
    </p:spTree>
    <p:extLst>
      <p:ext uri="{BB962C8B-B14F-4D97-AF65-F5344CB8AC3E}">
        <p14:creationId xmlns:p14="http://schemas.microsoft.com/office/powerpoint/2010/main" val="279782874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Fresh Start Not for Partnership Firms</a:t>
            </a:r>
            <a:endParaRPr sz="4000" b="1" dirty="0"/>
          </a:p>
        </p:txBody>
      </p:sp>
      <p:sp>
        <p:nvSpPr>
          <p:cNvPr id="3" name="object 3"/>
          <p:cNvSpPr txBox="1"/>
          <p:nvPr/>
        </p:nvSpPr>
        <p:spPr>
          <a:xfrm>
            <a:off x="868476" y="1800606"/>
            <a:ext cx="7517130" cy="2247410"/>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spc="-5" dirty="0">
                <a:solidFill>
                  <a:srgbClr val="404040"/>
                </a:solidFill>
                <a:cs typeface="Calibri"/>
              </a:rPr>
              <a:t>Available to low-income debtors</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Not suitable for partnership firms</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Amendment to be made in section 78</a:t>
            </a:r>
          </a:p>
          <a:p>
            <a:pPr marL="421005" marR="5080" indent="-408940">
              <a:buClr>
                <a:srgbClr val="E38312"/>
              </a:buClr>
              <a:buFont typeface="Wingdings"/>
              <a:buChar char=""/>
              <a:tabLst>
                <a:tab pos="421005" algn="l"/>
                <a:tab pos="421640" algn="l"/>
              </a:tabLst>
            </a:pPr>
            <a:endParaRPr lang="en-US" sz="2800" spc="-5" dirty="0">
              <a:solidFill>
                <a:srgbClr val="404040"/>
              </a:solidFill>
              <a:latin typeface="Calibri"/>
              <a:cs typeface="Calibri"/>
            </a:endParaRPr>
          </a:p>
          <a:p>
            <a:pPr marL="421005" marR="5080" indent="-408940">
              <a:buClr>
                <a:srgbClr val="E38312"/>
              </a:buClr>
              <a:buFont typeface="Wingdings"/>
              <a:buChar char=""/>
              <a:tabLst>
                <a:tab pos="421005" algn="l"/>
                <a:tab pos="421640" algn="l"/>
              </a:tabLst>
            </a:pPr>
            <a:endParaRPr sz="2800" dirty="0">
              <a:latin typeface="Calibri"/>
              <a:cs typeface="Calibri"/>
            </a:endParaRPr>
          </a:p>
        </p:txBody>
      </p:sp>
    </p:spTree>
    <p:extLst>
      <p:ext uri="{BB962C8B-B14F-4D97-AF65-F5344CB8AC3E}">
        <p14:creationId xmlns:p14="http://schemas.microsoft.com/office/powerpoint/2010/main" val="343975572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Resource based thresholds</a:t>
            </a:r>
            <a:endParaRPr sz="4000" b="1" dirty="0"/>
          </a:p>
        </p:txBody>
      </p:sp>
      <p:sp>
        <p:nvSpPr>
          <p:cNvPr id="3" name="object 3"/>
          <p:cNvSpPr txBox="1"/>
          <p:nvPr/>
        </p:nvSpPr>
        <p:spPr>
          <a:xfrm>
            <a:off x="868476" y="1800606"/>
            <a:ext cx="7517130" cy="5263620"/>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spc="-5" dirty="0">
                <a:solidFill>
                  <a:srgbClr val="404040"/>
                </a:solidFill>
                <a:cs typeface="Calibri"/>
              </a:rPr>
              <a:t>Not to be changed at present</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Allow CG to make changes as and when required</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Inserting enabling provisions</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Additional criteria – Gross Annual Income of Immediate family is above Rs. 3 lakhs will not be eligible for Fresh Start Process</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Dwelling unit in fresh start process – only pucca houses and not </a:t>
            </a:r>
            <a:r>
              <a:rPr lang="en-US" sz="2800" spc="-5" dirty="0" err="1">
                <a:solidFill>
                  <a:srgbClr val="404040"/>
                </a:solidFill>
                <a:latin typeface="Calibri"/>
                <a:cs typeface="Calibri"/>
              </a:rPr>
              <a:t>kucha</a:t>
            </a:r>
            <a:r>
              <a:rPr lang="en-US" sz="2800" spc="-5" dirty="0">
                <a:solidFill>
                  <a:srgbClr val="404040"/>
                </a:solidFill>
                <a:latin typeface="Calibri"/>
                <a:cs typeface="Calibri"/>
              </a:rPr>
              <a:t> houses</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Cooling off period in fresh start be increased to 5 years</a:t>
            </a:r>
          </a:p>
          <a:p>
            <a:pPr marL="421005" marR="5080" indent="-408940">
              <a:buClr>
                <a:srgbClr val="E38312"/>
              </a:buClr>
              <a:buFont typeface="Wingdings"/>
              <a:buChar char=""/>
              <a:tabLst>
                <a:tab pos="421005" algn="l"/>
                <a:tab pos="421640" algn="l"/>
              </a:tabLst>
            </a:pPr>
            <a:endParaRPr lang="en-US" sz="2800" spc="-5" dirty="0">
              <a:solidFill>
                <a:srgbClr val="404040"/>
              </a:solidFill>
              <a:latin typeface="Calibri"/>
              <a:cs typeface="Calibri"/>
            </a:endParaRPr>
          </a:p>
          <a:p>
            <a:pPr marL="421005" marR="5080" indent="-408940">
              <a:buClr>
                <a:srgbClr val="E38312"/>
              </a:buClr>
              <a:buFont typeface="Wingdings"/>
              <a:buChar char=""/>
              <a:tabLst>
                <a:tab pos="421005" algn="l"/>
                <a:tab pos="421640" algn="l"/>
              </a:tabLst>
            </a:pPr>
            <a:endParaRPr sz="2800" dirty="0">
              <a:latin typeface="Calibri"/>
              <a:cs typeface="Calibri"/>
            </a:endParaRPr>
          </a:p>
        </p:txBody>
      </p:sp>
    </p:spTree>
    <p:extLst>
      <p:ext uri="{BB962C8B-B14F-4D97-AF65-F5344CB8AC3E}">
        <p14:creationId xmlns:p14="http://schemas.microsoft.com/office/powerpoint/2010/main" val="31922473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Moratorium/Interim Moratorium</a:t>
            </a:r>
            <a:endParaRPr sz="4000" b="1" dirty="0"/>
          </a:p>
        </p:txBody>
      </p:sp>
      <p:sp>
        <p:nvSpPr>
          <p:cNvPr id="3" name="object 3"/>
          <p:cNvSpPr txBox="1"/>
          <p:nvPr/>
        </p:nvSpPr>
        <p:spPr>
          <a:xfrm>
            <a:off x="868476" y="1800606"/>
            <a:ext cx="7517130" cy="2247410"/>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spc="-5" dirty="0">
                <a:solidFill>
                  <a:srgbClr val="404040"/>
                </a:solidFill>
                <a:cs typeface="Calibri"/>
              </a:rPr>
              <a:t>Should be restricted to Qualifying Debts only</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Creditors to be allowed to file for revocation of fresh start order</a:t>
            </a:r>
          </a:p>
          <a:p>
            <a:pPr marL="421005" marR="5080" indent="-408940">
              <a:buClr>
                <a:srgbClr val="E38312"/>
              </a:buClr>
              <a:buFont typeface="Wingdings"/>
              <a:buChar char=""/>
              <a:tabLst>
                <a:tab pos="421005" algn="l"/>
                <a:tab pos="421640" algn="l"/>
              </a:tabLst>
            </a:pPr>
            <a:endParaRPr lang="en-US" sz="2800" spc="-5" dirty="0">
              <a:solidFill>
                <a:srgbClr val="404040"/>
              </a:solidFill>
              <a:latin typeface="Calibri"/>
              <a:cs typeface="Calibri"/>
            </a:endParaRPr>
          </a:p>
          <a:p>
            <a:pPr marL="421005" marR="5080" indent="-408940">
              <a:buClr>
                <a:srgbClr val="E38312"/>
              </a:buClr>
              <a:buFont typeface="Wingdings"/>
              <a:buChar char=""/>
              <a:tabLst>
                <a:tab pos="421005" algn="l"/>
                <a:tab pos="421640" algn="l"/>
              </a:tabLst>
            </a:pPr>
            <a:endParaRPr sz="2800" dirty="0">
              <a:latin typeface="Calibri"/>
              <a:cs typeface="Calibri"/>
            </a:endParaRPr>
          </a:p>
        </p:txBody>
      </p:sp>
    </p:spTree>
    <p:extLst>
      <p:ext uri="{BB962C8B-B14F-4D97-AF65-F5344CB8AC3E}">
        <p14:creationId xmlns:p14="http://schemas.microsoft.com/office/powerpoint/2010/main" val="70783553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422386"/>
            <a:ext cx="7937196" cy="1243930"/>
          </a:xfrm>
          <a:prstGeom prst="rect">
            <a:avLst/>
          </a:prstGeom>
        </p:spPr>
        <p:txBody>
          <a:bodyPr vert="horz" wrap="square" lIns="0" tIns="12700" rIns="0" bIns="0" rtlCol="0">
            <a:spAutoFit/>
          </a:bodyPr>
          <a:lstStyle/>
          <a:p>
            <a:pPr marL="12700">
              <a:lnSpc>
                <a:spcPct val="100000"/>
              </a:lnSpc>
              <a:spcBef>
                <a:spcPts val="100"/>
              </a:spcBef>
            </a:pPr>
            <a:r>
              <a:rPr lang="en-US" sz="4000" b="1" spc="-60" dirty="0"/>
              <a:t>Punishment for offences during Fresh Start</a:t>
            </a:r>
            <a:endParaRPr sz="4000" b="1" dirty="0"/>
          </a:p>
        </p:txBody>
      </p:sp>
      <p:sp>
        <p:nvSpPr>
          <p:cNvPr id="3" name="object 3"/>
          <p:cNvSpPr txBox="1"/>
          <p:nvPr/>
        </p:nvSpPr>
        <p:spPr>
          <a:xfrm>
            <a:off x="868476" y="1800606"/>
            <a:ext cx="7517130" cy="2678297"/>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spc="-5" dirty="0">
                <a:solidFill>
                  <a:srgbClr val="404040"/>
                </a:solidFill>
                <a:cs typeface="Calibri"/>
              </a:rPr>
              <a:t>Provisions similar to section 186 be provided for fresh start process</a:t>
            </a:r>
          </a:p>
          <a:p>
            <a:pPr marL="421005" marR="5080" indent="-408940">
              <a:buClr>
                <a:srgbClr val="E38312"/>
              </a:buClr>
              <a:buFont typeface="Wingdings"/>
              <a:buChar char=""/>
              <a:tabLst>
                <a:tab pos="421005" algn="l"/>
                <a:tab pos="421640" algn="l"/>
              </a:tabLst>
            </a:pPr>
            <a:r>
              <a:rPr lang="en-US" sz="2800" spc="-5" dirty="0">
                <a:solidFill>
                  <a:srgbClr val="404040"/>
                </a:solidFill>
                <a:latin typeface="Calibri"/>
                <a:cs typeface="Calibri"/>
              </a:rPr>
              <a:t>No imprisonment, only fines</a:t>
            </a:r>
          </a:p>
          <a:p>
            <a:pPr marL="12065" marR="5080">
              <a:buClr>
                <a:srgbClr val="E38312"/>
              </a:buClr>
              <a:tabLst>
                <a:tab pos="421005" algn="l"/>
                <a:tab pos="421640" algn="l"/>
              </a:tabLst>
            </a:pPr>
            <a:endParaRPr lang="en-US" sz="2800" spc="-5" dirty="0">
              <a:solidFill>
                <a:srgbClr val="404040"/>
              </a:solidFill>
              <a:latin typeface="Calibri"/>
              <a:cs typeface="Calibri"/>
            </a:endParaRPr>
          </a:p>
          <a:p>
            <a:pPr marL="421005" marR="5080" indent="-408940">
              <a:buClr>
                <a:srgbClr val="E38312"/>
              </a:buClr>
              <a:buFont typeface="Wingdings"/>
              <a:buChar char=""/>
              <a:tabLst>
                <a:tab pos="421005" algn="l"/>
                <a:tab pos="421640" algn="l"/>
              </a:tabLst>
            </a:pPr>
            <a:endParaRPr lang="en-US" sz="2800" spc="-5" dirty="0">
              <a:solidFill>
                <a:srgbClr val="404040"/>
              </a:solidFill>
              <a:latin typeface="Calibri"/>
              <a:cs typeface="Calibri"/>
            </a:endParaRPr>
          </a:p>
          <a:p>
            <a:pPr marL="421005" marR="5080" indent="-408940">
              <a:buClr>
                <a:srgbClr val="E38312"/>
              </a:buClr>
              <a:buFont typeface="Wingdings"/>
              <a:buChar char=""/>
              <a:tabLst>
                <a:tab pos="421005" algn="l"/>
                <a:tab pos="421640" algn="l"/>
              </a:tabLst>
            </a:pPr>
            <a:endParaRPr sz="2800" dirty="0">
              <a:latin typeface="Calibri"/>
              <a:cs typeface="Calibri"/>
            </a:endParaRPr>
          </a:p>
        </p:txBody>
      </p:sp>
    </p:spTree>
    <p:extLst>
      <p:ext uri="{BB962C8B-B14F-4D97-AF65-F5344CB8AC3E}">
        <p14:creationId xmlns:p14="http://schemas.microsoft.com/office/powerpoint/2010/main" val="117957348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C8B7E-F3F7-3744-9BA2-B559B7E47692}"/>
              </a:ext>
            </a:extLst>
          </p:cNvPr>
          <p:cNvSpPr/>
          <p:nvPr/>
        </p:nvSpPr>
        <p:spPr>
          <a:xfrm>
            <a:off x="1488944" y="1371600"/>
            <a:ext cx="6311215" cy="707886"/>
          </a:xfrm>
          <a:prstGeom prst="rect">
            <a:avLst/>
          </a:prstGeom>
        </p:spPr>
        <p:txBody>
          <a:bodyPr wrap="none">
            <a:spAutoFit/>
          </a:bodyPr>
          <a:lstStyle/>
          <a:p>
            <a:r>
              <a:rPr lang="en-US" sz="4000" b="1" dirty="0"/>
              <a:t>Thank </a:t>
            </a:r>
            <a:r>
              <a:rPr lang="en-US" sz="4000" b="1" spc="-5" dirty="0"/>
              <a:t>you for your</a:t>
            </a:r>
            <a:r>
              <a:rPr lang="en-US" sz="4000" b="1" spc="-25" dirty="0"/>
              <a:t> </a:t>
            </a:r>
            <a:r>
              <a:rPr lang="en-US" sz="4000" b="1" spc="-5" dirty="0"/>
              <a:t>patience!</a:t>
            </a:r>
            <a:endParaRPr lang="en-US" sz="4000" b="1" dirty="0"/>
          </a:p>
        </p:txBody>
      </p:sp>
      <p:sp>
        <p:nvSpPr>
          <p:cNvPr id="3" name="Rectangle 2">
            <a:extLst>
              <a:ext uri="{FF2B5EF4-FFF2-40B4-BE49-F238E27FC236}">
                <a16:creationId xmlns:a16="http://schemas.microsoft.com/office/drawing/2014/main" id="{B7BA6829-D921-E649-81F9-8FACC20BEFCA}"/>
              </a:ext>
            </a:extLst>
          </p:cNvPr>
          <p:cNvSpPr/>
          <p:nvPr/>
        </p:nvSpPr>
        <p:spPr>
          <a:xfrm>
            <a:off x="1863982" y="3276600"/>
            <a:ext cx="5561138" cy="1938992"/>
          </a:xfrm>
          <a:prstGeom prst="rect">
            <a:avLst/>
          </a:prstGeom>
        </p:spPr>
        <p:txBody>
          <a:bodyPr wrap="none">
            <a:spAutoFit/>
          </a:bodyPr>
          <a:lstStyle/>
          <a:p>
            <a:pPr algn="r"/>
            <a:r>
              <a:rPr lang="en-US" sz="4000" dirty="0"/>
              <a:t>Ashish </a:t>
            </a:r>
            <a:r>
              <a:rPr lang="en-US" sz="4000" dirty="0" err="1"/>
              <a:t>Makhija</a:t>
            </a:r>
            <a:endParaRPr lang="en-US" sz="4000" dirty="0"/>
          </a:p>
          <a:p>
            <a:pPr algn="r"/>
            <a:r>
              <a:rPr lang="en-US" sz="4000" dirty="0"/>
              <a:t>#9810128356</a:t>
            </a:r>
          </a:p>
          <a:p>
            <a:pPr algn="r"/>
            <a:r>
              <a:rPr lang="en-US" sz="4000" dirty="0" err="1"/>
              <a:t>ashish@amclawfirm.com</a:t>
            </a:r>
            <a:endParaRPr lang="en-US" sz="4000" dirty="0"/>
          </a:p>
        </p:txBody>
      </p:sp>
    </p:spTree>
    <p:extLst>
      <p:ext uri="{BB962C8B-B14F-4D97-AF65-F5344CB8AC3E}">
        <p14:creationId xmlns:p14="http://schemas.microsoft.com/office/powerpoint/2010/main" val="15700404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Third-Party Security Provider</a:t>
            </a:r>
            <a:endParaRPr sz="4000" b="1" dirty="0"/>
          </a:p>
        </p:txBody>
      </p:sp>
      <p:sp>
        <p:nvSpPr>
          <p:cNvPr id="3" name="object 3"/>
          <p:cNvSpPr txBox="1"/>
          <p:nvPr/>
        </p:nvSpPr>
        <p:spPr>
          <a:xfrm>
            <a:off x="868476" y="1800606"/>
            <a:ext cx="7517130" cy="3540072"/>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3200" dirty="0">
                <a:latin typeface="Calibri"/>
                <a:cs typeface="Calibri"/>
              </a:rPr>
              <a:t>Whether the financial creditor receiving the security from a  third party (Party other than CD) for debts of CD can be considered as financial creditor to third party?</a:t>
            </a:r>
          </a:p>
          <a:p>
            <a:pPr marL="421005" marR="5080" indent="-408940">
              <a:buClr>
                <a:srgbClr val="E38312"/>
              </a:buClr>
              <a:buFont typeface="Wingdings"/>
              <a:buChar char=""/>
              <a:tabLst>
                <a:tab pos="421005" algn="l"/>
                <a:tab pos="421640" algn="l"/>
              </a:tabLst>
            </a:pPr>
            <a:r>
              <a:rPr lang="en-US" sz="3200" dirty="0">
                <a:latin typeface="Calibri"/>
                <a:cs typeface="Calibri"/>
              </a:rPr>
              <a:t>Whether any clarification is required in IBC?</a:t>
            </a:r>
          </a:p>
        </p:txBody>
      </p:sp>
    </p:spTree>
    <p:extLst>
      <p:ext uri="{BB962C8B-B14F-4D97-AF65-F5344CB8AC3E}">
        <p14:creationId xmlns:p14="http://schemas.microsoft.com/office/powerpoint/2010/main" val="42036899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Third-Party Security Provider</a:t>
            </a:r>
            <a:endParaRPr sz="4000" b="1" dirty="0"/>
          </a:p>
        </p:txBody>
      </p:sp>
      <p:sp>
        <p:nvSpPr>
          <p:cNvPr id="3" name="object 3"/>
          <p:cNvSpPr txBox="1"/>
          <p:nvPr/>
        </p:nvSpPr>
        <p:spPr>
          <a:xfrm>
            <a:off x="868476" y="1800606"/>
            <a:ext cx="7517130" cy="3047629"/>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3200" dirty="0">
                <a:latin typeface="Calibri"/>
                <a:cs typeface="Calibri"/>
              </a:rPr>
              <a:t>Example : CD – X Ltd</a:t>
            </a:r>
          </a:p>
          <a:p>
            <a:pPr marL="12065" marR="5080">
              <a:buClr>
                <a:srgbClr val="E38312"/>
              </a:buClr>
              <a:tabLst>
                <a:tab pos="421005" algn="l"/>
                <a:tab pos="421640" algn="l"/>
              </a:tabLst>
            </a:pPr>
            <a:r>
              <a:rPr lang="en-US" sz="3200" dirty="0">
                <a:latin typeface="Calibri"/>
                <a:cs typeface="Calibri"/>
              </a:rPr>
              <a:t>		Creditor – SBI (Loans to CD for 10 Cr)</a:t>
            </a:r>
          </a:p>
          <a:p>
            <a:pPr marL="12065" marR="5080">
              <a:buClr>
                <a:srgbClr val="E38312"/>
              </a:buClr>
              <a:tabLst>
                <a:tab pos="421005" algn="l"/>
                <a:tab pos="421640" algn="l"/>
              </a:tabLst>
            </a:pPr>
            <a:r>
              <a:rPr lang="en-US" sz="3200" dirty="0">
                <a:latin typeface="Calibri"/>
                <a:cs typeface="Calibri"/>
              </a:rPr>
              <a:t>	Y Ltd provides its land and building as  	security to SBI for debts of CD to X Ltd</a:t>
            </a:r>
          </a:p>
          <a:p>
            <a:pPr marL="421005" marR="5080" indent="-408940">
              <a:buClr>
                <a:srgbClr val="E38312"/>
              </a:buClr>
              <a:buFont typeface="Wingdings"/>
              <a:buChar char=""/>
              <a:tabLst>
                <a:tab pos="421005" algn="l"/>
                <a:tab pos="421640" algn="l"/>
              </a:tabLst>
            </a:pPr>
            <a:r>
              <a:rPr lang="en-US" sz="3200" dirty="0">
                <a:cs typeface="Calibri"/>
              </a:rPr>
              <a:t>SBI is FC for CD – X Ltd</a:t>
            </a:r>
          </a:p>
          <a:p>
            <a:pPr marL="421005" marR="5080" indent="-408940">
              <a:buClr>
                <a:srgbClr val="E38312"/>
              </a:buClr>
              <a:buFont typeface="Wingdings"/>
              <a:buChar char=""/>
              <a:tabLst>
                <a:tab pos="421005" algn="l"/>
                <a:tab pos="421640" algn="l"/>
              </a:tabLst>
            </a:pPr>
            <a:r>
              <a:rPr lang="en-US" sz="3200" dirty="0">
                <a:cs typeface="Calibri"/>
              </a:rPr>
              <a:t>But whether SBI is FC for Y Ltd?</a:t>
            </a:r>
          </a:p>
        </p:txBody>
      </p:sp>
    </p:spTree>
    <p:extLst>
      <p:ext uri="{BB962C8B-B14F-4D97-AF65-F5344CB8AC3E}">
        <p14:creationId xmlns:p14="http://schemas.microsoft.com/office/powerpoint/2010/main" val="918668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Third-Party Security Provider</a:t>
            </a:r>
            <a:endParaRPr sz="4000" b="1" dirty="0"/>
          </a:p>
        </p:txBody>
      </p:sp>
      <p:sp>
        <p:nvSpPr>
          <p:cNvPr id="3" name="object 3"/>
          <p:cNvSpPr txBox="1"/>
          <p:nvPr/>
        </p:nvSpPr>
        <p:spPr>
          <a:xfrm>
            <a:off x="868476" y="1800606"/>
            <a:ext cx="7517130" cy="4124847"/>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3200" dirty="0">
                <a:latin typeface="Calibri"/>
                <a:cs typeface="Calibri"/>
              </a:rPr>
              <a:t>ILC considered two approaches: -</a:t>
            </a:r>
          </a:p>
          <a:p>
            <a:pPr marL="878205" marR="5080" lvl="1" indent="-408940">
              <a:buClr>
                <a:srgbClr val="E38312"/>
              </a:buClr>
              <a:buFont typeface="Wingdings"/>
              <a:buChar char=""/>
              <a:tabLst>
                <a:tab pos="421005" algn="l"/>
                <a:tab pos="421640" algn="l"/>
              </a:tabLst>
            </a:pPr>
            <a:r>
              <a:rPr lang="en-US" i="1" dirty="0"/>
              <a:t>SREI Infrastructure Finance Limited v Sterling International Enterprises Limited </a:t>
            </a:r>
            <a:r>
              <a:rPr lang="en-US" dirty="0"/>
              <a:t>C.P. No. 402/2018, NCLT (Mumbai). Decision date - 13 March 2019 - </a:t>
            </a:r>
            <a:r>
              <a:rPr lang="en-US" b="1" dirty="0"/>
              <a:t>a creditor should be treated as a financial creditor of the third-party security provider </a:t>
            </a:r>
          </a:p>
          <a:p>
            <a:pPr marL="878205" marR="5080" lvl="1" indent="-408940">
              <a:buClr>
                <a:srgbClr val="E38312"/>
              </a:buClr>
              <a:buFont typeface="Wingdings"/>
              <a:buChar char=""/>
              <a:tabLst>
                <a:tab pos="421005" algn="l"/>
                <a:tab pos="421640" algn="l"/>
              </a:tabLst>
            </a:pPr>
            <a:r>
              <a:rPr lang="en-US" i="1" dirty="0"/>
              <a:t>ICICI Bank v Anuj Jain, </a:t>
            </a:r>
            <a:r>
              <a:rPr lang="en-US" dirty="0"/>
              <a:t>C.P. No. (IB)77/ALD/2017, NCLT (Allahabad). Decision date - 9 May 2018; </a:t>
            </a:r>
            <a:r>
              <a:rPr lang="en-US" i="1" dirty="0"/>
              <a:t>ICICI Bank Limited v Varun Corporation Limited</a:t>
            </a:r>
            <a:r>
              <a:rPr lang="en-US" dirty="0"/>
              <a:t>, CP No. 725/IBC/NCLT/MB/MAH/2017, NCLT (Mumbai). Decision date - 6 May 2019 - </a:t>
            </a:r>
            <a:r>
              <a:rPr lang="en-US" b="1" dirty="0"/>
              <a:t>such a creditor should not be considered as a financial creditor </a:t>
            </a:r>
            <a:r>
              <a:rPr lang="en-US" b="1" i="1" dirty="0"/>
              <a:t>vis-à-vis </a:t>
            </a:r>
            <a:r>
              <a:rPr lang="en-US" b="1" dirty="0"/>
              <a:t>the third-party security provider on the ground that the provision of security does not amount to a 'financial debt' under Section 5(8) of the Code </a:t>
            </a:r>
          </a:p>
          <a:p>
            <a:pPr marL="878205" marR="5080" lvl="1" indent="-408940">
              <a:buClr>
                <a:srgbClr val="E38312"/>
              </a:buClr>
              <a:buFont typeface="Wingdings"/>
              <a:buChar char=""/>
              <a:tabLst>
                <a:tab pos="421005" algn="l"/>
                <a:tab pos="421640" algn="l"/>
              </a:tabLst>
            </a:pPr>
            <a:endParaRPr lang="en-US" sz="3200" dirty="0">
              <a:cs typeface="Calibri"/>
            </a:endParaRPr>
          </a:p>
        </p:txBody>
      </p:sp>
    </p:spTree>
    <p:extLst>
      <p:ext uri="{BB962C8B-B14F-4D97-AF65-F5344CB8AC3E}">
        <p14:creationId xmlns:p14="http://schemas.microsoft.com/office/powerpoint/2010/main" val="922277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Third-Party Security Provider</a:t>
            </a:r>
            <a:endParaRPr sz="4000" b="1" dirty="0"/>
          </a:p>
        </p:txBody>
      </p:sp>
      <p:sp>
        <p:nvSpPr>
          <p:cNvPr id="3" name="object 3"/>
          <p:cNvSpPr txBox="1"/>
          <p:nvPr/>
        </p:nvSpPr>
        <p:spPr>
          <a:xfrm>
            <a:off x="868476" y="1800606"/>
            <a:ext cx="7517130" cy="3047629"/>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3200" dirty="0">
                <a:latin typeface="Calibri"/>
                <a:cs typeface="Calibri"/>
              </a:rPr>
              <a:t>ILC also noted </a:t>
            </a:r>
            <a:r>
              <a:rPr lang="en-US" sz="3200" dirty="0">
                <a:cs typeface="Calibri"/>
              </a:rPr>
              <a:t>that NCLAT in </a:t>
            </a:r>
            <a:r>
              <a:rPr lang="en-US" sz="3200" i="1" dirty="0">
                <a:cs typeface="Calibri"/>
              </a:rPr>
              <a:t>Phoenix ARC Pvt. Ltd. v </a:t>
            </a:r>
            <a:r>
              <a:rPr lang="en-US" sz="3200" i="1" dirty="0" err="1">
                <a:cs typeface="Calibri"/>
              </a:rPr>
              <a:t>Ketulbhai</a:t>
            </a:r>
            <a:r>
              <a:rPr lang="en-US" sz="3200" i="1" dirty="0">
                <a:cs typeface="Calibri"/>
              </a:rPr>
              <a:t> </a:t>
            </a:r>
            <a:r>
              <a:rPr lang="en-US" sz="3200" i="1" dirty="0" err="1">
                <a:cs typeface="Calibri"/>
              </a:rPr>
              <a:t>Ramubhai</a:t>
            </a:r>
            <a:r>
              <a:rPr lang="en-US" sz="3200" i="1" dirty="0">
                <a:cs typeface="Calibri"/>
              </a:rPr>
              <a:t> Patel, 4	Company Appeal (AT) (Insolvency) No. 325 of 2019, NCLAT 9 April 2019 </a:t>
            </a:r>
            <a:r>
              <a:rPr lang="en-US" sz="3200" dirty="0">
                <a:cs typeface="Calibri"/>
              </a:rPr>
              <a:t>has </a:t>
            </a:r>
            <a:r>
              <a:rPr lang="en-US" sz="3200" b="1" dirty="0">
                <a:cs typeface="Calibri"/>
              </a:rPr>
              <a:t>denied the status of a financial creditor vis-à-vis the third-party security provider</a:t>
            </a:r>
          </a:p>
        </p:txBody>
      </p:sp>
    </p:spTree>
    <p:extLst>
      <p:ext uri="{BB962C8B-B14F-4D97-AF65-F5344CB8AC3E}">
        <p14:creationId xmlns:p14="http://schemas.microsoft.com/office/powerpoint/2010/main" val="2895686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1676</TotalTime>
  <Words>2998</Words>
  <Application>Microsoft Macintosh PowerPoint</Application>
  <PresentationFormat>On-screen Show (4:3)</PresentationFormat>
  <Paragraphs>237</Paragraphs>
  <Slides>59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Calibri</vt:lpstr>
      <vt:lpstr>Calibri Light</vt:lpstr>
      <vt:lpstr>Wingdings</vt:lpstr>
      <vt:lpstr>Retrospect</vt:lpstr>
      <vt:lpstr>PowerPoint Presentation</vt:lpstr>
      <vt:lpstr>Report of the Insolvency Law Committee  February 2020 </vt:lpstr>
      <vt:lpstr>Some Stats</vt:lpstr>
      <vt:lpstr>Report Structure</vt:lpstr>
      <vt:lpstr>CIRP Recommendations</vt:lpstr>
      <vt:lpstr>Third-Party Security Provider</vt:lpstr>
      <vt:lpstr>Third-Party Security Provider</vt:lpstr>
      <vt:lpstr>Third-Party Security Provider</vt:lpstr>
      <vt:lpstr>Third-Party Security Provider</vt:lpstr>
      <vt:lpstr>Third-Party Security Provider</vt:lpstr>
      <vt:lpstr>Third-Party Security Provider</vt:lpstr>
      <vt:lpstr>Default Threshold</vt:lpstr>
      <vt:lpstr>Evidence of Default Based on IU</vt:lpstr>
      <vt:lpstr>Initiation of CIRP by Class of Creditors</vt:lpstr>
      <vt:lpstr>Initiation of CIRP by Class of Creditors</vt:lpstr>
      <vt:lpstr>Initiation of CIRP by Class of Creditors</vt:lpstr>
      <vt:lpstr>Interim Moratorium</vt:lpstr>
      <vt:lpstr>Interim Moratorium</vt:lpstr>
      <vt:lpstr>CD initiating CIRP against other Persons</vt:lpstr>
      <vt:lpstr>CD initiating CIRP against other Persons</vt:lpstr>
      <vt:lpstr>Simultaneous initiation of CIRP against CD and Corporate Guarantor</vt:lpstr>
      <vt:lpstr>Simultaneous initiation of CIRP against CD and Corporate Guarantor</vt:lpstr>
      <vt:lpstr>Claims by FC against CD and Surety</vt:lpstr>
      <vt:lpstr>Moratorium - Continuation of Licenses, etc. during the Moratorium period</vt:lpstr>
      <vt:lpstr>Moratorium - Continuation of Licenses, etc. during the Moratorium period</vt:lpstr>
      <vt:lpstr>Moratorium – Critical supplies</vt:lpstr>
      <vt:lpstr>Appointment of IRP</vt:lpstr>
      <vt:lpstr>Voting Rights of OC</vt:lpstr>
      <vt:lpstr>Barring Assignees from Voting in CoC</vt:lpstr>
      <vt:lpstr>Barring Assignees from Voting in CoC</vt:lpstr>
      <vt:lpstr>Role of CoC</vt:lpstr>
      <vt:lpstr>Continuation of RP after CIRP period</vt:lpstr>
      <vt:lpstr>Approvals for Implementing Resolution Plan</vt:lpstr>
      <vt:lpstr>Treatment of Profit during CIRP</vt:lpstr>
      <vt:lpstr>Super Priority of Interim Finance</vt:lpstr>
      <vt:lpstr>Liability for Prior Offences</vt:lpstr>
      <vt:lpstr>Liability for Prior Offences</vt:lpstr>
      <vt:lpstr>PowerPoint Presentation</vt:lpstr>
      <vt:lpstr>Moratorium u/s 33(5)</vt:lpstr>
      <vt:lpstr>Appointment of Official Liquidator</vt:lpstr>
      <vt:lpstr>RP to prepare Statement of Affairs for Liquidator</vt:lpstr>
      <vt:lpstr>Scheme of Arrangement during Liquidation</vt:lpstr>
      <vt:lpstr>Sale as a Going Concern during Liquidation</vt:lpstr>
      <vt:lpstr>Rights of Secured Creditors relinquishing Security Interest</vt:lpstr>
      <vt:lpstr>Rights of Secured Creditors Inter-se</vt:lpstr>
      <vt:lpstr>PowerPoint Presentation</vt:lpstr>
      <vt:lpstr>For Investigation – RP/Liquidator to be Responsible</vt:lpstr>
      <vt:lpstr>Distribution of Recoveries</vt:lpstr>
      <vt:lpstr>Timeline for Avoidance Application</vt:lpstr>
      <vt:lpstr>PowerPoint Presentation</vt:lpstr>
      <vt:lpstr>IBBI to supervise Fresh Start Process</vt:lpstr>
      <vt:lpstr>Insolvency Advisor</vt:lpstr>
      <vt:lpstr>Eligibility of Insolvency Advisors</vt:lpstr>
      <vt:lpstr>Fresh Start process to be Online</vt:lpstr>
      <vt:lpstr>Fresh Start Not for Partnership Firms</vt:lpstr>
      <vt:lpstr>Resource based thresholds</vt:lpstr>
      <vt:lpstr>Moratorium/Interim Moratorium</vt:lpstr>
      <vt:lpstr>Punishment for offences during Fresh Start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Makhija, Ashish</dc:creator>
  <cp:lastModifiedBy>Makhija, Ashish</cp:lastModifiedBy>
  <cp:revision>14</cp:revision>
  <dcterms:created xsi:type="dcterms:W3CDTF">2020-04-16T00:54:23Z</dcterms:created>
  <dcterms:modified xsi:type="dcterms:W3CDTF">2020-04-17T04:50:47Z</dcterms:modified>
</cp:coreProperties>
</file>