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</p:sldIdLst>
  <p:sldSz cx="7772400" cy="10058400"/>
  <p:notesSz cx="7772400" cy="10058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7197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6" d="100"/>
          <a:sy n="86" d="100"/>
        </p:scale>
        <p:origin x="1302" y="-197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ranab Bhardwaj" userId="3dd55e14fafd48d0" providerId="LiveId" clId="{E53A9BEC-A3E0-41F2-BE69-CB6D754A3118}"/>
    <pc:docChg chg="modSld">
      <pc:chgData name="Pranab Bhardwaj" userId="3dd55e14fafd48d0" providerId="LiveId" clId="{E53A9BEC-A3E0-41F2-BE69-CB6D754A3118}" dt="2023-10-21T05:36:03.755" v="0" actId="20577"/>
      <pc:docMkLst>
        <pc:docMk/>
      </pc:docMkLst>
      <pc:sldChg chg="modSp mod">
        <pc:chgData name="Pranab Bhardwaj" userId="3dd55e14fafd48d0" providerId="LiveId" clId="{E53A9BEC-A3E0-41F2-BE69-CB6D754A3118}" dt="2023-10-21T05:36:03.755" v="0" actId="20577"/>
        <pc:sldMkLst>
          <pc:docMk/>
          <pc:sldMk cId="0" sldId="256"/>
        </pc:sldMkLst>
        <pc:spChg chg="mod">
          <ac:chgData name="Pranab Bhardwaj" userId="3dd55e14fafd48d0" providerId="LiveId" clId="{E53A9BEC-A3E0-41F2-BE69-CB6D754A3118}" dt="2023-10-21T05:36:03.755" v="0" actId="20577"/>
          <ac:spMkLst>
            <pc:docMk/>
            <pc:sldMk cId="0" sldId="256"/>
            <ac:spMk id="8" creationId="{00000000-0000-0000-0000-000000000000}"/>
          </ac:spMkLst>
        </pc:spChg>
      </pc:sldChg>
    </pc:docChg>
  </pc:docChgLst>
  <pc:docChgLst>
    <pc:chgData name="Pranab Bhardwaj" userId="3dd55e14fafd48d0" providerId="LiveId" clId="{D30F3525-5FAD-4095-9B31-118445A2BA8E}"/>
    <pc:docChg chg="modSld">
      <pc:chgData name="Pranab Bhardwaj" userId="3dd55e14fafd48d0" providerId="LiveId" clId="{D30F3525-5FAD-4095-9B31-118445A2BA8E}" dt="2023-11-21T11:26:34.164" v="13" actId="20577"/>
      <pc:docMkLst>
        <pc:docMk/>
      </pc:docMkLst>
      <pc:sldChg chg="modSp mod">
        <pc:chgData name="Pranab Bhardwaj" userId="3dd55e14fafd48d0" providerId="LiveId" clId="{D30F3525-5FAD-4095-9B31-118445A2BA8E}" dt="2023-11-21T11:26:34.164" v="13" actId="20577"/>
        <pc:sldMkLst>
          <pc:docMk/>
          <pc:sldMk cId="0" sldId="256"/>
        </pc:sldMkLst>
        <pc:spChg chg="mod">
          <ac:chgData name="Pranab Bhardwaj" userId="3dd55e14fafd48d0" providerId="LiveId" clId="{D30F3525-5FAD-4095-9B31-118445A2BA8E}" dt="2023-11-21T11:26:34.164" v="13" actId="20577"/>
          <ac:spMkLst>
            <pc:docMk/>
            <pc:sldMk cId="0" sldId="256"/>
            <ac:spMk id="8" creationId="{00000000-0000-0000-0000-000000000000}"/>
          </ac:spMkLst>
        </pc:spChg>
      </pc:sldChg>
    </pc:docChg>
  </pc:docChgLst>
  <pc:docChgLst>
    <pc:chgData name="Pranab Bhardwaj" userId="3dd55e14fafd48d0" providerId="LiveId" clId="{139ED4C6-61CB-408F-8847-DFF8697BAC39}"/>
    <pc:docChg chg="undo custSel modSld">
      <pc:chgData name="Pranab Bhardwaj" userId="3dd55e14fafd48d0" providerId="LiveId" clId="{139ED4C6-61CB-408F-8847-DFF8697BAC39}" dt="2023-11-21T11:20:49.597" v="1060" actId="20577"/>
      <pc:docMkLst>
        <pc:docMk/>
      </pc:docMkLst>
      <pc:sldChg chg="modSp mod">
        <pc:chgData name="Pranab Bhardwaj" userId="3dd55e14fafd48d0" providerId="LiveId" clId="{139ED4C6-61CB-408F-8847-DFF8697BAC39}" dt="2023-11-21T11:20:49.597" v="1060" actId="20577"/>
        <pc:sldMkLst>
          <pc:docMk/>
          <pc:sldMk cId="0" sldId="256"/>
        </pc:sldMkLst>
        <pc:spChg chg="mod">
          <ac:chgData name="Pranab Bhardwaj" userId="3dd55e14fafd48d0" providerId="LiveId" clId="{139ED4C6-61CB-408F-8847-DFF8697BAC39}" dt="2023-11-21T11:13:18.532" v="977" actId="1076"/>
          <ac:spMkLst>
            <pc:docMk/>
            <pc:sldMk cId="0" sldId="256"/>
            <ac:spMk id="2" creationId="{00000000-0000-0000-0000-000000000000}"/>
          </ac:spMkLst>
        </pc:spChg>
        <pc:spChg chg="mod">
          <ac:chgData name="Pranab Bhardwaj" userId="3dd55e14fafd48d0" providerId="LiveId" clId="{139ED4C6-61CB-408F-8847-DFF8697BAC39}" dt="2023-11-21T11:15:26.190" v="1035" actId="1076"/>
          <ac:spMkLst>
            <pc:docMk/>
            <pc:sldMk cId="0" sldId="256"/>
            <ac:spMk id="7" creationId="{00000000-0000-0000-0000-000000000000}"/>
          </ac:spMkLst>
        </pc:spChg>
        <pc:spChg chg="mod">
          <ac:chgData name="Pranab Bhardwaj" userId="3dd55e14fafd48d0" providerId="LiveId" clId="{139ED4C6-61CB-408F-8847-DFF8697BAC39}" dt="2023-11-21T11:20:49.597" v="1060" actId="20577"/>
          <ac:spMkLst>
            <pc:docMk/>
            <pc:sldMk cId="0" sldId="256"/>
            <ac:spMk id="8" creationId="{00000000-0000-0000-0000-000000000000}"/>
          </ac:spMkLst>
        </pc:spChg>
        <pc:grpChg chg="mod">
          <ac:chgData name="Pranab Bhardwaj" userId="3dd55e14fafd48d0" providerId="LiveId" clId="{139ED4C6-61CB-408F-8847-DFF8697BAC39}" dt="2023-11-21T11:13:22.546" v="978" actId="1076"/>
          <ac:grpSpMkLst>
            <pc:docMk/>
            <pc:sldMk cId="0" sldId="256"/>
            <ac:grpSpMk id="3" creationId="{00000000-0000-0000-0000-000000000000}"/>
          </ac:grpSpMkLst>
        </pc:gr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82930" y="3118104"/>
            <a:ext cx="6606540" cy="21122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65860" y="5632704"/>
            <a:ext cx="5440680" cy="2514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11/21/2023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200" b="1" i="0">
                <a:solidFill>
                  <a:srgbClr val="C00000"/>
                </a:solidFill>
                <a:latin typeface="Cambria"/>
                <a:cs typeface="Cambri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11/21/2023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200" b="1" i="0">
                <a:solidFill>
                  <a:srgbClr val="C00000"/>
                </a:solidFill>
                <a:latin typeface="Cambria"/>
                <a:cs typeface="Cambri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88620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002786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11/21/2023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200" b="1" i="0">
                <a:solidFill>
                  <a:srgbClr val="C00000"/>
                </a:solidFill>
                <a:latin typeface="Cambria"/>
                <a:cs typeface="Cambri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11/21/2023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11/21/2023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4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5434584" y="0"/>
            <a:ext cx="531495" cy="78105"/>
          </a:xfrm>
          <a:custGeom>
            <a:avLst/>
            <a:gdLst/>
            <a:ahLst/>
            <a:cxnLst/>
            <a:rect l="l" t="t" r="r" b="b"/>
            <a:pathLst>
              <a:path w="531495" h="78105">
                <a:moveTo>
                  <a:pt x="531494" y="0"/>
                </a:moveTo>
                <a:lnTo>
                  <a:pt x="50800" y="0"/>
                </a:lnTo>
                <a:lnTo>
                  <a:pt x="0" y="52450"/>
                </a:lnTo>
                <a:lnTo>
                  <a:pt x="518413" y="77724"/>
                </a:lnTo>
                <a:lnTo>
                  <a:pt x="531494" y="0"/>
                </a:lnTo>
                <a:close/>
              </a:path>
            </a:pathLst>
          </a:custGeom>
          <a:solidFill>
            <a:srgbClr val="49ACC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1283208" y="0"/>
            <a:ext cx="431165" cy="164465"/>
          </a:xfrm>
          <a:custGeom>
            <a:avLst/>
            <a:gdLst/>
            <a:ahLst/>
            <a:cxnLst/>
            <a:rect l="l" t="t" r="r" b="b"/>
            <a:pathLst>
              <a:path w="431164" h="164465">
                <a:moveTo>
                  <a:pt x="393953" y="0"/>
                </a:moveTo>
                <a:lnTo>
                  <a:pt x="133857" y="0"/>
                </a:lnTo>
                <a:lnTo>
                  <a:pt x="0" y="164465"/>
                </a:lnTo>
                <a:lnTo>
                  <a:pt x="431165" y="128904"/>
                </a:lnTo>
                <a:lnTo>
                  <a:pt x="393953" y="0"/>
                </a:lnTo>
                <a:close/>
              </a:path>
            </a:pathLst>
          </a:custGeom>
          <a:solidFill>
            <a:srgbClr val="C0504D">
              <a:alpha val="79998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8" name="bg object 18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3331463" cy="3329940"/>
          </a:xfrm>
          <a:prstGeom prst="rect">
            <a:avLst/>
          </a:prstGeom>
        </p:spPr>
      </p:pic>
      <p:sp>
        <p:nvSpPr>
          <p:cNvPr id="19" name="bg object 19"/>
          <p:cNvSpPr/>
          <p:nvPr/>
        </p:nvSpPr>
        <p:spPr>
          <a:xfrm>
            <a:off x="5384291" y="0"/>
            <a:ext cx="1200785" cy="899160"/>
          </a:xfrm>
          <a:custGeom>
            <a:avLst/>
            <a:gdLst/>
            <a:ahLst/>
            <a:cxnLst/>
            <a:rect l="l" t="t" r="r" b="b"/>
            <a:pathLst>
              <a:path w="1200784" h="899160">
                <a:moveTo>
                  <a:pt x="1200658" y="0"/>
                </a:moveTo>
                <a:lnTo>
                  <a:pt x="898398" y="0"/>
                </a:lnTo>
                <a:lnTo>
                  <a:pt x="0" y="899032"/>
                </a:lnTo>
                <a:lnTo>
                  <a:pt x="302133" y="899032"/>
                </a:lnTo>
                <a:lnTo>
                  <a:pt x="1200658" y="0"/>
                </a:lnTo>
                <a:close/>
              </a:path>
            </a:pathLst>
          </a:custGeom>
          <a:solidFill>
            <a:srgbClr val="4F81B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g object 20"/>
          <p:cNvSpPr/>
          <p:nvPr/>
        </p:nvSpPr>
        <p:spPr>
          <a:xfrm>
            <a:off x="0" y="1237488"/>
            <a:ext cx="5346065" cy="5346065"/>
          </a:xfrm>
          <a:custGeom>
            <a:avLst/>
            <a:gdLst/>
            <a:ahLst/>
            <a:cxnLst/>
            <a:rect l="l" t="t" r="r" b="b"/>
            <a:pathLst>
              <a:path w="5346065" h="5346065">
                <a:moveTo>
                  <a:pt x="5346065" y="0"/>
                </a:moveTo>
                <a:lnTo>
                  <a:pt x="5042535" y="0"/>
                </a:lnTo>
                <a:lnTo>
                  <a:pt x="0" y="5042281"/>
                </a:lnTo>
                <a:lnTo>
                  <a:pt x="0" y="5345683"/>
                </a:lnTo>
                <a:lnTo>
                  <a:pt x="5346065" y="0"/>
                </a:lnTo>
                <a:close/>
              </a:path>
            </a:pathLst>
          </a:custGeom>
          <a:solidFill>
            <a:srgbClr val="49ACC5">
              <a:alpha val="79998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g object 21"/>
          <p:cNvSpPr/>
          <p:nvPr/>
        </p:nvSpPr>
        <p:spPr>
          <a:xfrm>
            <a:off x="1688592" y="1475232"/>
            <a:ext cx="6083935" cy="6083300"/>
          </a:xfrm>
          <a:custGeom>
            <a:avLst/>
            <a:gdLst/>
            <a:ahLst/>
            <a:cxnLst/>
            <a:rect l="l" t="t" r="r" b="b"/>
            <a:pathLst>
              <a:path w="6083934" h="6083300">
                <a:moveTo>
                  <a:pt x="6083554" y="0"/>
                </a:moveTo>
                <a:lnTo>
                  <a:pt x="0" y="6083173"/>
                </a:lnTo>
                <a:lnTo>
                  <a:pt x="1388109" y="5986780"/>
                </a:lnTo>
                <a:lnTo>
                  <a:pt x="6083554" y="1290320"/>
                </a:lnTo>
                <a:lnTo>
                  <a:pt x="6083554" y="0"/>
                </a:lnTo>
                <a:close/>
              </a:path>
            </a:pathLst>
          </a:custGeom>
          <a:solidFill>
            <a:srgbClr val="8062A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bg object 22"/>
          <p:cNvSpPr/>
          <p:nvPr/>
        </p:nvSpPr>
        <p:spPr>
          <a:xfrm>
            <a:off x="1764792" y="2990088"/>
            <a:ext cx="6007100" cy="6028690"/>
          </a:xfrm>
          <a:custGeom>
            <a:avLst/>
            <a:gdLst/>
            <a:ahLst/>
            <a:cxnLst/>
            <a:rect l="l" t="t" r="r" b="b"/>
            <a:pathLst>
              <a:path w="6007100" h="6028690">
                <a:moveTo>
                  <a:pt x="6006973" y="0"/>
                </a:moveTo>
                <a:lnTo>
                  <a:pt x="9651" y="5997270"/>
                </a:lnTo>
                <a:lnTo>
                  <a:pt x="3301" y="6004534"/>
                </a:lnTo>
                <a:lnTo>
                  <a:pt x="126" y="6012281"/>
                </a:lnTo>
                <a:lnTo>
                  <a:pt x="0" y="6019571"/>
                </a:lnTo>
                <a:lnTo>
                  <a:pt x="3047" y="6025476"/>
                </a:lnTo>
                <a:lnTo>
                  <a:pt x="9016" y="6028334"/>
                </a:lnTo>
                <a:lnTo>
                  <a:pt x="16256" y="6027889"/>
                </a:lnTo>
                <a:lnTo>
                  <a:pt x="24002" y="6024613"/>
                </a:lnTo>
                <a:lnTo>
                  <a:pt x="31241" y="6018936"/>
                </a:lnTo>
                <a:lnTo>
                  <a:pt x="6006973" y="42036"/>
                </a:lnTo>
                <a:lnTo>
                  <a:pt x="6006973" y="0"/>
                </a:lnTo>
                <a:close/>
              </a:path>
            </a:pathLst>
          </a:custGeom>
          <a:solidFill>
            <a:srgbClr val="C0504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bg object 23"/>
          <p:cNvSpPr/>
          <p:nvPr/>
        </p:nvSpPr>
        <p:spPr>
          <a:xfrm>
            <a:off x="4012691" y="699516"/>
            <a:ext cx="3759835" cy="4692650"/>
          </a:xfrm>
          <a:custGeom>
            <a:avLst/>
            <a:gdLst/>
            <a:ahLst/>
            <a:cxnLst/>
            <a:rect l="l" t="t" r="r" b="b"/>
            <a:pathLst>
              <a:path w="3759834" h="4692650">
                <a:moveTo>
                  <a:pt x="3759708" y="0"/>
                </a:moveTo>
                <a:lnTo>
                  <a:pt x="38100" y="3745864"/>
                </a:lnTo>
                <a:lnTo>
                  <a:pt x="0" y="4692269"/>
                </a:lnTo>
                <a:lnTo>
                  <a:pt x="3759708" y="931417"/>
                </a:lnTo>
                <a:lnTo>
                  <a:pt x="3759708" y="0"/>
                </a:lnTo>
                <a:close/>
              </a:path>
            </a:pathLst>
          </a:custGeom>
          <a:solidFill>
            <a:srgbClr val="49ACC5">
              <a:alpha val="79998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24" name="bg object 24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0" y="1770888"/>
            <a:ext cx="2051303" cy="2927604"/>
          </a:xfrm>
          <a:prstGeom prst="rect">
            <a:avLst/>
          </a:prstGeom>
        </p:spPr>
      </p:pic>
      <p:sp>
        <p:nvSpPr>
          <p:cNvPr id="25" name="bg object 25"/>
          <p:cNvSpPr/>
          <p:nvPr/>
        </p:nvSpPr>
        <p:spPr>
          <a:xfrm>
            <a:off x="3339084" y="0"/>
            <a:ext cx="1876425" cy="1435735"/>
          </a:xfrm>
          <a:custGeom>
            <a:avLst/>
            <a:gdLst/>
            <a:ahLst/>
            <a:cxnLst/>
            <a:rect l="l" t="t" r="r" b="b"/>
            <a:pathLst>
              <a:path w="1876425" h="1435735">
                <a:moveTo>
                  <a:pt x="1875916" y="0"/>
                </a:moveTo>
                <a:lnTo>
                  <a:pt x="1427099" y="0"/>
                </a:lnTo>
                <a:lnTo>
                  <a:pt x="0" y="1435480"/>
                </a:lnTo>
                <a:lnTo>
                  <a:pt x="1718817" y="781430"/>
                </a:lnTo>
                <a:lnTo>
                  <a:pt x="1875916" y="0"/>
                </a:lnTo>
                <a:close/>
              </a:path>
            </a:pathLst>
          </a:custGeom>
          <a:solidFill>
            <a:srgbClr val="F79446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26" name="bg object 26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3191255" y="5509258"/>
            <a:ext cx="4581144" cy="4549138"/>
          </a:xfrm>
          <a:prstGeom prst="rect">
            <a:avLst/>
          </a:prstGeom>
        </p:spPr>
      </p:pic>
      <p:sp>
        <p:nvSpPr>
          <p:cNvPr id="27" name="bg object 27"/>
          <p:cNvSpPr/>
          <p:nvPr/>
        </p:nvSpPr>
        <p:spPr>
          <a:xfrm>
            <a:off x="0" y="6976871"/>
            <a:ext cx="1925955" cy="1927860"/>
          </a:xfrm>
          <a:custGeom>
            <a:avLst/>
            <a:gdLst/>
            <a:ahLst/>
            <a:cxnLst/>
            <a:rect l="l" t="t" r="r" b="b"/>
            <a:pathLst>
              <a:path w="1925955" h="1927859">
                <a:moveTo>
                  <a:pt x="1925955" y="0"/>
                </a:moveTo>
                <a:lnTo>
                  <a:pt x="0" y="719073"/>
                </a:lnTo>
                <a:lnTo>
                  <a:pt x="0" y="1927555"/>
                </a:lnTo>
                <a:lnTo>
                  <a:pt x="1925955" y="0"/>
                </a:lnTo>
                <a:close/>
              </a:path>
            </a:pathLst>
          </a:custGeom>
          <a:solidFill>
            <a:srgbClr val="C0504D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28" name="bg object 28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696468" y="473963"/>
            <a:ext cx="6309359" cy="8866632"/>
          </a:xfrm>
          <a:prstGeom prst="rect">
            <a:avLst/>
          </a:prstGeom>
        </p:spPr>
      </p:pic>
      <p:sp>
        <p:nvSpPr>
          <p:cNvPr id="29" name="bg object 29"/>
          <p:cNvSpPr/>
          <p:nvPr/>
        </p:nvSpPr>
        <p:spPr>
          <a:xfrm>
            <a:off x="876300" y="601980"/>
            <a:ext cx="5975350" cy="8532495"/>
          </a:xfrm>
          <a:custGeom>
            <a:avLst/>
            <a:gdLst/>
            <a:ahLst/>
            <a:cxnLst/>
            <a:rect l="l" t="t" r="r" b="b"/>
            <a:pathLst>
              <a:path w="5975350" h="8532495">
                <a:moveTo>
                  <a:pt x="5974969" y="0"/>
                </a:moveTo>
                <a:lnTo>
                  <a:pt x="0" y="0"/>
                </a:lnTo>
                <a:lnTo>
                  <a:pt x="0" y="8532469"/>
                </a:lnTo>
                <a:lnTo>
                  <a:pt x="5974969" y="8532469"/>
                </a:lnTo>
                <a:lnTo>
                  <a:pt x="5974969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bg object 30"/>
          <p:cNvSpPr/>
          <p:nvPr/>
        </p:nvSpPr>
        <p:spPr>
          <a:xfrm>
            <a:off x="877061" y="602741"/>
            <a:ext cx="5975350" cy="8532495"/>
          </a:xfrm>
          <a:custGeom>
            <a:avLst/>
            <a:gdLst/>
            <a:ahLst/>
            <a:cxnLst/>
            <a:rect l="l" t="t" r="r" b="b"/>
            <a:pathLst>
              <a:path w="5975350" h="8532495">
                <a:moveTo>
                  <a:pt x="5973571" y="8532469"/>
                </a:moveTo>
                <a:lnTo>
                  <a:pt x="0" y="8532469"/>
                </a:lnTo>
                <a:lnTo>
                  <a:pt x="0" y="0"/>
                </a:lnTo>
                <a:lnTo>
                  <a:pt x="5974969" y="0"/>
                </a:lnTo>
                <a:lnTo>
                  <a:pt x="5974969" y="8532469"/>
                </a:lnTo>
                <a:lnTo>
                  <a:pt x="5973571" y="8532469"/>
                </a:lnTo>
                <a:close/>
              </a:path>
            </a:pathLst>
          </a:custGeom>
          <a:ln w="50800">
            <a:solidFill>
              <a:srgbClr val="8062A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226515" y="2485136"/>
            <a:ext cx="5319369" cy="68833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200" b="1" i="0">
                <a:solidFill>
                  <a:srgbClr val="C00000"/>
                </a:solidFill>
                <a:latin typeface="Cambria"/>
                <a:cs typeface="Cambri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898779" y="4178934"/>
            <a:ext cx="5974841" cy="40024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642616" y="9354312"/>
            <a:ext cx="2487168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88620" y="9354312"/>
            <a:ext cx="1787652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11/21/2023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596128" y="9354312"/>
            <a:ext cx="1787652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hyperlink" Target="mailto:assistantmanager@ipaicmai.in" TargetMode="External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06395" y="2172388"/>
            <a:ext cx="5740401" cy="1029768"/>
          </a:xfrm>
          <a:prstGeom prst="rect">
            <a:avLst/>
          </a:prstGeom>
        </p:spPr>
        <p:txBody>
          <a:bodyPr vert="horz" wrap="square" lIns="0" tIns="29209" rIns="0" bIns="0" rtlCol="0">
            <a:spAutoFit/>
          </a:bodyPr>
          <a:lstStyle/>
          <a:p>
            <a:pPr marL="267970" marR="5080" indent="-253365" algn="ctr">
              <a:lnSpc>
                <a:spcPts val="2580"/>
              </a:lnSpc>
              <a:spcBef>
                <a:spcPts val="229"/>
              </a:spcBef>
            </a:pPr>
            <a:r>
              <a:rPr lang="en-US" spc="-15" dirty="0">
                <a:solidFill>
                  <a:srgbClr val="002060"/>
                </a:solidFill>
              </a:rPr>
              <a:t>   </a:t>
            </a:r>
            <a:r>
              <a:rPr lang="en-US" sz="2000" spc="-15" dirty="0">
                <a:solidFill>
                  <a:srgbClr val="002060"/>
                </a:solidFill>
              </a:rPr>
              <a:t>CERTIFICATE COURSE</a:t>
            </a:r>
            <a:br>
              <a:rPr lang="en-US" spc="-15" dirty="0"/>
            </a:br>
            <a:r>
              <a:rPr lang="en-US" spc="-15" dirty="0"/>
              <a:t>INSOLVENCY &amp; BANKRUPTCY CODE, 2016</a:t>
            </a:r>
            <a:br>
              <a:rPr lang="en-US" spc="-15" dirty="0"/>
            </a:br>
            <a:r>
              <a:rPr lang="en-US" spc="-15" dirty="0">
                <a:solidFill>
                  <a:srgbClr val="002060"/>
                </a:solidFill>
              </a:rPr>
              <a:t>(</a:t>
            </a:r>
            <a:r>
              <a:rPr lang="en-US" sz="1800" spc="-15" dirty="0">
                <a:solidFill>
                  <a:srgbClr val="002060"/>
                </a:solidFill>
              </a:rPr>
              <a:t>A REFRESHER GUIDE) </a:t>
            </a:r>
            <a:endParaRPr spc="-15" dirty="0">
              <a:solidFill>
                <a:srgbClr val="002060"/>
              </a:solidFill>
            </a:endParaRPr>
          </a:p>
        </p:txBody>
      </p:sp>
      <p:grpSp>
        <p:nvGrpSpPr>
          <p:cNvPr id="3" name="object 3"/>
          <p:cNvGrpSpPr/>
          <p:nvPr/>
        </p:nvGrpSpPr>
        <p:grpSpPr>
          <a:xfrm>
            <a:off x="1125604" y="734942"/>
            <a:ext cx="4198620" cy="7940040"/>
            <a:chOff x="1068324" y="914400"/>
            <a:chExt cx="4198620" cy="7940040"/>
          </a:xfrm>
        </p:grpSpPr>
        <p:pic>
          <p:nvPicPr>
            <p:cNvPr id="4" name="object 4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068324" y="3721607"/>
              <a:ext cx="1197864" cy="188975"/>
            </a:xfrm>
            <a:prstGeom prst="rect">
              <a:avLst/>
            </a:prstGeom>
          </p:spPr>
        </p:pic>
        <p:pic>
          <p:nvPicPr>
            <p:cNvPr id="5" name="object 5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505456" y="914400"/>
              <a:ext cx="2761488" cy="1275588"/>
            </a:xfrm>
            <a:prstGeom prst="rect">
              <a:avLst/>
            </a:prstGeom>
          </p:spPr>
        </p:pic>
        <p:pic>
          <p:nvPicPr>
            <p:cNvPr id="6" name="object 6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190244" y="6664452"/>
              <a:ext cx="954024" cy="2189988"/>
            </a:xfrm>
            <a:prstGeom prst="rect">
              <a:avLst/>
            </a:prstGeom>
          </p:spPr>
        </p:pic>
      </p:grpSp>
      <p:sp>
        <p:nvSpPr>
          <p:cNvPr id="7" name="object 7"/>
          <p:cNvSpPr txBox="1"/>
          <p:nvPr/>
        </p:nvSpPr>
        <p:spPr>
          <a:xfrm>
            <a:off x="1278170" y="8637222"/>
            <a:ext cx="5343525" cy="4044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5715" algn="ctr">
              <a:lnSpc>
                <a:spcPts val="1490"/>
              </a:lnSpc>
              <a:spcBef>
                <a:spcPts val="100"/>
              </a:spcBef>
            </a:pPr>
            <a:r>
              <a:rPr sz="1400" b="1" spc="-30" dirty="0">
                <a:solidFill>
                  <a:srgbClr val="0D0D0D"/>
                </a:solidFill>
                <a:latin typeface="Cambria"/>
                <a:cs typeface="Cambria"/>
              </a:rPr>
              <a:t>F</a:t>
            </a:r>
            <a:r>
              <a:rPr sz="1400" b="1" spc="-20" dirty="0">
                <a:solidFill>
                  <a:srgbClr val="0D0D0D"/>
                </a:solidFill>
                <a:latin typeface="Cambria"/>
                <a:cs typeface="Cambria"/>
              </a:rPr>
              <a:t>o</a:t>
            </a:r>
            <a:r>
              <a:rPr sz="1400" b="1" dirty="0">
                <a:solidFill>
                  <a:srgbClr val="0D0D0D"/>
                </a:solidFill>
                <a:latin typeface="Cambria"/>
                <a:cs typeface="Cambria"/>
              </a:rPr>
              <a:t>r</a:t>
            </a:r>
            <a:r>
              <a:rPr sz="1400" b="1" spc="-25" dirty="0">
                <a:solidFill>
                  <a:srgbClr val="0D0D0D"/>
                </a:solidFill>
                <a:latin typeface="Cambria"/>
                <a:cs typeface="Cambria"/>
              </a:rPr>
              <a:t> M</a:t>
            </a:r>
            <a:r>
              <a:rPr sz="1400" b="1" spc="-20" dirty="0">
                <a:solidFill>
                  <a:srgbClr val="0D0D0D"/>
                </a:solidFill>
                <a:latin typeface="Cambria"/>
                <a:cs typeface="Cambria"/>
              </a:rPr>
              <a:t>o</a:t>
            </a:r>
            <a:r>
              <a:rPr sz="1400" b="1" spc="-25" dirty="0">
                <a:solidFill>
                  <a:srgbClr val="0D0D0D"/>
                </a:solidFill>
                <a:latin typeface="Cambria"/>
                <a:cs typeface="Cambria"/>
              </a:rPr>
              <a:t>r</a:t>
            </a:r>
            <a:r>
              <a:rPr sz="1400" b="1" dirty="0">
                <a:solidFill>
                  <a:srgbClr val="0D0D0D"/>
                </a:solidFill>
                <a:latin typeface="Cambria"/>
                <a:cs typeface="Cambria"/>
              </a:rPr>
              <a:t>e</a:t>
            </a:r>
            <a:r>
              <a:rPr sz="1400" b="1" spc="-35" dirty="0">
                <a:solidFill>
                  <a:srgbClr val="0D0D0D"/>
                </a:solidFill>
                <a:latin typeface="Cambria"/>
                <a:cs typeface="Cambria"/>
              </a:rPr>
              <a:t> </a:t>
            </a:r>
            <a:r>
              <a:rPr sz="1400" b="1" spc="-30" dirty="0">
                <a:solidFill>
                  <a:srgbClr val="0D0D0D"/>
                </a:solidFill>
                <a:latin typeface="Cambria"/>
                <a:cs typeface="Cambria"/>
              </a:rPr>
              <a:t>D</a:t>
            </a:r>
            <a:r>
              <a:rPr sz="1400" b="1" spc="-25" dirty="0">
                <a:solidFill>
                  <a:srgbClr val="0D0D0D"/>
                </a:solidFill>
                <a:latin typeface="Cambria"/>
                <a:cs typeface="Cambria"/>
              </a:rPr>
              <a:t>et</a:t>
            </a:r>
            <a:r>
              <a:rPr sz="1400" b="1" spc="-20" dirty="0">
                <a:solidFill>
                  <a:srgbClr val="0D0D0D"/>
                </a:solidFill>
                <a:latin typeface="Cambria"/>
                <a:cs typeface="Cambria"/>
              </a:rPr>
              <a:t>a</a:t>
            </a:r>
            <a:r>
              <a:rPr sz="1400" b="1" spc="-25" dirty="0">
                <a:solidFill>
                  <a:srgbClr val="0D0D0D"/>
                </a:solidFill>
                <a:latin typeface="Cambria"/>
                <a:cs typeface="Cambria"/>
              </a:rPr>
              <a:t>il</a:t>
            </a:r>
            <a:r>
              <a:rPr sz="1400" b="1" dirty="0">
                <a:solidFill>
                  <a:srgbClr val="0D0D0D"/>
                </a:solidFill>
                <a:latin typeface="Cambria"/>
                <a:cs typeface="Cambria"/>
              </a:rPr>
              <a:t>s</a:t>
            </a:r>
            <a:r>
              <a:rPr sz="1400" b="1" spc="-45" dirty="0">
                <a:solidFill>
                  <a:srgbClr val="0D0D0D"/>
                </a:solidFill>
                <a:latin typeface="Cambria"/>
                <a:cs typeface="Cambria"/>
              </a:rPr>
              <a:t> </a:t>
            </a:r>
            <a:r>
              <a:rPr sz="1400" b="1" spc="-25" dirty="0">
                <a:solidFill>
                  <a:srgbClr val="0D0D0D"/>
                </a:solidFill>
                <a:latin typeface="Cambria"/>
                <a:cs typeface="Cambria"/>
              </a:rPr>
              <a:t>C</a:t>
            </a:r>
            <a:r>
              <a:rPr sz="1400" b="1" spc="-20" dirty="0">
                <a:solidFill>
                  <a:srgbClr val="0D0D0D"/>
                </a:solidFill>
                <a:latin typeface="Cambria"/>
                <a:cs typeface="Cambria"/>
              </a:rPr>
              <a:t>ontac</a:t>
            </a:r>
            <a:r>
              <a:rPr sz="1400" b="1" spc="-35" dirty="0">
                <a:solidFill>
                  <a:srgbClr val="0D0D0D"/>
                </a:solidFill>
                <a:latin typeface="Cambria"/>
                <a:cs typeface="Cambria"/>
              </a:rPr>
              <a:t>t</a:t>
            </a:r>
            <a:r>
              <a:rPr sz="1400" b="1" dirty="0">
                <a:solidFill>
                  <a:srgbClr val="0D0D0D"/>
                </a:solidFill>
                <a:latin typeface="Cambria"/>
                <a:cs typeface="Cambria"/>
              </a:rPr>
              <a:t>:</a:t>
            </a:r>
            <a:endParaRPr sz="1400" dirty="0">
              <a:latin typeface="Cambria"/>
              <a:cs typeface="Cambria"/>
            </a:endParaRPr>
          </a:p>
          <a:p>
            <a:pPr algn="ctr">
              <a:lnSpc>
                <a:spcPts val="1490"/>
              </a:lnSpc>
            </a:pPr>
            <a:r>
              <a:rPr sz="1400" b="1" spc="-20" dirty="0">
                <a:solidFill>
                  <a:srgbClr val="0D0D0D"/>
                </a:solidFill>
                <a:latin typeface="Cambria"/>
                <a:cs typeface="Cambria"/>
              </a:rPr>
              <a:t>Pranab </a:t>
            </a:r>
            <a:r>
              <a:rPr sz="1400" b="1" spc="-25" dirty="0">
                <a:solidFill>
                  <a:srgbClr val="0D0D0D"/>
                </a:solidFill>
                <a:latin typeface="Cambria"/>
                <a:cs typeface="Cambria"/>
              </a:rPr>
              <a:t>Bhardwaj,</a:t>
            </a:r>
            <a:r>
              <a:rPr sz="1400" b="1" spc="45" dirty="0">
                <a:solidFill>
                  <a:srgbClr val="0D0D0D"/>
                </a:solidFill>
                <a:latin typeface="Cambria"/>
                <a:cs typeface="Cambria"/>
              </a:rPr>
              <a:t> </a:t>
            </a:r>
            <a:r>
              <a:rPr sz="1400" b="1" u="heavy" spc="-5" dirty="0">
                <a:solidFill>
                  <a:srgbClr val="0D0D0D"/>
                </a:solidFill>
                <a:uFill>
                  <a:solidFill>
                    <a:srgbClr val="0D0D0D"/>
                  </a:solidFill>
                </a:uFill>
                <a:latin typeface="Cambria"/>
                <a:cs typeface="Cambria"/>
                <a:hlinkClick r:id="rId5"/>
              </a:rPr>
              <a:t>assistantmanager@ipaicmai.in</a:t>
            </a:r>
            <a:r>
              <a:rPr sz="1400" b="1" spc="-5" dirty="0">
                <a:solidFill>
                  <a:srgbClr val="0D0D0D"/>
                </a:solidFill>
                <a:latin typeface="Cambria"/>
                <a:cs typeface="Cambria"/>
                <a:hlinkClick r:id="rId5"/>
              </a:rPr>
              <a:t> </a:t>
            </a:r>
            <a:r>
              <a:rPr sz="1400" b="1" dirty="0">
                <a:solidFill>
                  <a:srgbClr val="0D0D0D"/>
                </a:solidFill>
                <a:latin typeface="Cambria"/>
                <a:cs typeface="Cambria"/>
              </a:rPr>
              <a:t>or</a:t>
            </a:r>
            <a:r>
              <a:rPr sz="1400" b="1" spc="20" dirty="0">
                <a:solidFill>
                  <a:srgbClr val="0D0D0D"/>
                </a:solidFill>
                <a:latin typeface="Cambria"/>
                <a:cs typeface="Cambria"/>
              </a:rPr>
              <a:t> </a:t>
            </a:r>
            <a:r>
              <a:rPr sz="1400" b="1" spc="-5" dirty="0">
                <a:solidFill>
                  <a:srgbClr val="0D0D0D"/>
                </a:solidFill>
                <a:latin typeface="Cambria"/>
                <a:cs typeface="Cambria"/>
              </a:rPr>
              <a:t>7678494704</a:t>
            </a:r>
            <a:endParaRPr sz="1400" dirty="0">
              <a:latin typeface="Cambria"/>
              <a:cs typeface="Cambria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931227" y="3801870"/>
            <a:ext cx="5909945" cy="467884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52095" indent="-227329">
              <a:lnSpc>
                <a:spcPts val="1645"/>
              </a:lnSpc>
              <a:spcBef>
                <a:spcPts val="105"/>
              </a:spcBef>
              <a:buAutoNum type="arabicPeriod"/>
              <a:tabLst>
                <a:tab pos="252729" algn="l"/>
              </a:tabLst>
            </a:pPr>
            <a:r>
              <a:rPr lang="en-US" sz="1400" b="1" spc="-10" dirty="0">
                <a:solidFill>
                  <a:srgbClr val="001F5F"/>
                </a:solidFill>
                <a:latin typeface="Cambria"/>
                <a:cs typeface="Cambria"/>
              </a:rPr>
              <a:t>	Genesis of IBC, 2016</a:t>
            </a:r>
          </a:p>
          <a:p>
            <a:pPr marL="252095" indent="-227329">
              <a:lnSpc>
                <a:spcPts val="1645"/>
              </a:lnSpc>
              <a:spcBef>
                <a:spcPts val="105"/>
              </a:spcBef>
              <a:buAutoNum type="arabicPeriod"/>
              <a:tabLst>
                <a:tab pos="252729" algn="l"/>
              </a:tabLst>
            </a:pPr>
            <a:r>
              <a:rPr lang="en-US" sz="1400" b="1" spc="-10" dirty="0">
                <a:solidFill>
                  <a:srgbClr val="001F5F"/>
                </a:solidFill>
                <a:latin typeface="Cambria"/>
                <a:cs typeface="Cambria"/>
              </a:rPr>
              <a:t>	CIRP Process</a:t>
            </a:r>
          </a:p>
          <a:p>
            <a:pPr marL="252095" indent="-227329">
              <a:lnSpc>
                <a:spcPts val="1645"/>
              </a:lnSpc>
              <a:spcBef>
                <a:spcPts val="105"/>
              </a:spcBef>
              <a:buAutoNum type="arabicPeriod"/>
              <a:tabLst>
                <a:tab pos="252729" algn="l"/>
              </a:tabLst>
            </a:pPr>
            <a:r>
              <a:rPr lang="en-US" sz="1400" b="1" spc="-10" dirty="0">
                <a:solidFill>
                  <a:srgbClr val="001F5F"/>
                </a:solidFill>
                <a:latin typeface="Cambria"/>
                <a:cs typeface="Cambria"/>
              </a:rPr>
              <a:t>Verification of Claims</a:t>
            </a:r>
          </a:p>
          <a:p>
            <a:pPr marL="252095" indent="-227329">
              <a:lnSpc>
                <a:spcPts val="1645"/>
              </a:lnSpc>
              <a:spcBef>
                <a:spcPts val="105"/>
              </a:spcBef>
              <a:buAutoNum type="arabicPeriod"/>
              <a:tabLst>
                <a:tab pos="252729" algn="l"/>
              </a:tabLst>
            </a:pPr>
            <a:r>
              <a:rPr lang="en-US" sz="1400" b="1" spc="-10" dirty="0">
                <a:solidFill>
                  <a:srgbClr val="001F5F"/>
                </a:solidFill>
                <a:latin typeface="Cambria"/>
                <a:cs typeface="Cambria"/>
              </a:rPr>
              <a:t>	EOI &amp; Resolution Plan</a:t>
            </a:r>
          </a:p>
          <a:p>
            <a:pPr marL="252095" indent="-227329">
              <a:lnSpc>
                <a:spcPts val="1645"/>
              </a:lnSpc>
              <a:spcBef>
                <a:spcPts val="105"/>
              </a:spcBef>
              <a:buAutoNum type="arabicPeriod"/>
              <a:tabLst>
                <a:tab pos="252729" algn="l"/>
              </a:tabLst>
            </a:pPr>
            <a:r>
              <a:rPr lang="en-US" sz="1400" b="1" spc="-10" dirty="0">
                <a:solidFill>
                  <a:srgbClr val="001F5F"/>
                </a:solidFill>
                <a:latin typeface="Cambria"/>
                <a:cs typeface="Cambria"/>
              </a:rPr>
              <a:t>	Liquidation Process</a:t>
            </a:r>
          </a:p>
          <a:p>
            <a:pPr marL="252095" indent="-227329">
              <a:lnSpc>
                <a:spcPts val="1645"/>
              </a:lnSpc>
              <a:spcBef>
                <a:spcPts val="105"/>
              </a:spcBef>
              <a:buAutoNum type="arabicPeriod"/>
              <a:tabLst>
                <a:tab pos="252729" algn="l"/>
              </a:tabLst>
            </a:pPr>
            <a:r>
              <a:rPr lang="en-US" sz="1400" b="1" spc="-10" dirty="0">
                <a:solidFill>
                  <a:srgbClr val="001F5F"/>
                </a:solidFill>
                <a:latin typeface="Cambria"/>
                <a:cs typeface="Cambria"/>
              </a:rPr>
              <a:t>	Role, Duties &amp; Responsibilities of IP as IRP/RP/Liquidator</a:t>
            </a:r>
          </a:p>
          <a:p>
            <a:pPr marL="252095" indent="-227329">
              <a:lnSpc>
                <a:spcPts val="1645"/>
              </a:lnSpc>
              <a:spcBef>
                <a:spcPts val="105"/>
              </a:spcBef>
              <a:buAutoNum type="arabicPeriod"/>
              <a:tabLst>
                <a:tab pos="252729" algn="l"/>
              </a:tabLst>
            </a:pPr>
            <a:r>
              <a:rPr lang="en-US" sz="1400" b="1" spc="-10" dirty="0">
                <a:solidFill>
                  <a:srgbClr val="001F5F"/>
                </a:solidFill>
                <a:latin typeface="Cambria"/>
                <a:cs typeface="Cambria"/>
              </a:rPr>
              <a:t>Pre-Packaged Insolvency Resolution Process</a:t>
            </a:r>
          </a:p>
          <a:p>
            <a:pPr marL="252095" indent="-227329">
              <a:lnSpc>
                <a:spcPts val="1645"/>
              </a:lnSpc>
              <a:spcBef>
                <a:spcPts val="105"/>
              </a:spcBef>
              <a:buAutoNum type="arabicPeriod"/>
              <a:tabLst>
                <a:tab pos="252729" algn="l"/>
              </a:tabLst>
            </a:pPr>
            <a:r>
              <a:rPr lang="en-US" sz="1400" b="1" spc="-10" dirty="0">
                <a:solidFill>
                  <a:srgbClr val="001F5F"/>
                </a:solidFill>
                <a:latin typeface="Cambria"/>
                <a:cs typeface="Cambria"/>
              </a:rPr>
              <a:t>Judicial Pronouncements under IBC, 2016.</a:t>
            </a:r>
          </a:p>
          <a:p>
            <a:pPr marL="252095" indent="-227329">
              <a:lnSpc>
                <a:spcPts val="1645"/>
              </a:lnSpc>
              <a:spcBef>
                <a:spcPts val="105"/>
              </a:spcBef>
              <a:buAutoNum type="arabicPeriod"/>
              <a:tabLst>
                <a:tab pos="252729" algn="l"/>
              </a:tabLst>
            </a:pPr>
            <a:r>
              <a:rPr lang="en-US" sz="1400" b="1" spc="-10" dirty="0">
                <a:solidFill>
                  <a:srgbClr val="001F5F"/>
                </a:solidFill>
                <a:latin typeface="Cambria"/>
                <a:cs typeface="Cambria"/>
              </a:rPr>
              <a:t>Personal Guarantors to Corporate Debtors</a:t>
            </a:r>
          </a:p>
          <a:p>
            <a:pPr marR="100965" algn="r">
              <a:lnSpc>
                <a:spcPct val="100000"/>
              </a:lnSpc>
              <a:spcBef>
                <a:spcPts val="1045"/>
              </a:spcBef>
            </a:pPr>
            <a:r>
              <a:rPr lang="en-US" sz="1800" b="1" u="heavy" spc="-15" dirty="0">
                <a:solidFill>
                  <a:srgbClr val="612321"/>
                </a:solidFill>
                <a:uFill>
                  <a:solidFill>
                    <a:srgbClr val="612221"/>
                  </a:solidFill>
                </a:uFill>
                <a:latin typeface="Cambria"/>
                <a:cs typeface="Cambria"/>
              </a:rPr>
              <a:t>SCHEDULE</a:t>
            </a:r>
            <a:endParaRPr lang="en-US" sz="1800" b="1" dirty="0">
              <a:latin typeface="Cambria"/>
              <a:cs typeface="Cambria"/>
            </a:endParaRPr>
          </a:p>
          <a:p>
            <a:pPr marR="95885" algn="r">
              <a:lnSpc>
                <a:spcPct val="100000"/>
              </a:lnSpc>
              <a:spcBef>
                <a:spcPts val="1325"/>
              </a:spcBef>
            </a:pPr>
            <a:r>
              <a:rPr sz="1400" b="1" dirty="0">
                <a:solidFill>
                  <a:srgbClr val="001F5F"/>
                </a:solidFill>
                <a:latin typeface="Cambria"/>
                <a:cs typeface="Cambria"/>
              </a:rPr>
              <a:t>DATE:</a:t>
            </a:r>
            <a:r>
              <a:rPr sz="1400" b="1" spc="-5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lang="en-US" sz="1400" b="1" spc="-10" dirty="0">
                <a:solidFill>
                  <a:srgbClr val="001F5F"/>
                </a:solidFill>
                <a:latin typeface="Cambria"/>
                <a:cs typeface="Cambria"/>
              </a:rPr>
              <a:t>25</a:t>
            </a:r>
            <a:r>
              <a:rPr lang="en-US" sz="1350" b="1" spc="-15" baseline="18518" dirty="0">
                <a:solidFill>
                  <a:srgbClr val="001F5F"/>
                </a:solidFill>
                <a:latin typeface="Cambria"/>
                <a:cs typeface="Cambria"/>
              </a:rPr>
              <a:t>th</a:t>
            </a:r>
            <a:r>
              <a:rPr sz="1400" b="1" spc="-15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1400" b="1" dirty="0">
                <a:solidFill>
                  <a:srgbClr val="001F5F"/>
                </a:solidFill>
                <a:latin typeface="Cambria"/>
                <a:cs typeface="Cambria"/>
              </a:rPr>
              <a:t>–</a:t>
            </a:r>
            <a:r>
              <a:rPr sz="1400" b="1" spc="-35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lang="en-US" sz="1400" b="1" spc="-20">
                <a:solidFill>
                  <a:srgbClr val="001F5F"/>
                </a:solidFill>
                <a:latin typeface="Cambria"/>
                <a:cs typeface="Cambria"/>
              </a:rPr>
              <a:t>29</a:t>
            </a:r>
            <a:r>
              <a:rPr lang="en-US" sz="1350" b="1" spc="-30" baseline="18518">
                <a:solidFill>
                  <a:srgbClr val="001F5F"/>
                </a:solidFill>
                <a:latin typeface="Cambria"/>
                <a:cs typeface="Cambria"/>
              </a:rPr>
              <a:t>th</a:t>
            </a:r>
            <a:r>
              <a:rPr sz="1350" b="1" spc="97" baseline="18518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lang="en-US" sz="1400" b="1" spc="-5">
                <a:solidFill>
                  <a:srgbClr val="001F5F"/>
                </a:solidFill>
                <a:latin typeface="Cambria"/>
                <a:cs typeface="Cambria"/>
              </a:rPr>
              <a:t>NOVEMBER</a:t>
            </a:r>
            <a:r>
              <a:rPr sz="1400" b="1" spc="-3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1400" b="1" spc="-25" dirty="0">
                <a:solidFill>
                  <a:srgbClr val="001F5F"/>
                </a:solidFill>
                <a:latin typeface="Cambria"/>
                <a:cs typeface="Cambria"/>
              </a:rPr>
              <a:t>2023</a:t>
            </a:r>
            <a:endParaRPr sz="1400" dirty="0">
              <a:latin typeface="Cambria"/>
              <a:cs typeface="Cambria"/>
            </a:endParaRPr>
          </a:p>
          <a:p>
            <a:pPr marL="4038600" marR="99060" indent="-445134" algn="r">
              <a:lnSpc>
                <a:spcPts val="1600"/>
              </a:lnSpc>
              <a:spcBef>
                <a:spcPts val="240"/>
              </a:spcBef>
            </a:pPr>
            <a:r>
              <a:rPr sz="1400" b="1" dirty="0">
                <a:solidFill>
                  <a:srgbClr val="001F5F"/>
                </a:solidFill>
                <a:latin typeface="Cambria"/>
                <a:cs typeface="Cambria"/>
              </a:rPr>
              <a:t>TIME:</a:t>
            </a:r>
            <a:r>
              <a:rPr sz="1400" b="1" spc="-50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1400" b="1" dirty="0">
                <a:solidFill>
                  <a:srgbClr val="001F5F"/>
                </a:solidFill>
                <a:latin typeface="Cambria"/>
                <a:cs typeface="Cambria"/>
              </a:rPr>
              <a:t>03:00</a:t>
            </a:r>
            <a:r>
              <a:rPr sz="1400" b="1" spc="-65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1400" b="1" dirty="0">
                <a:solidFill>
                  <a:srgbClr val="001F5F"/>
                </a:solidFill>
                <a:latin typeface="Cambria"/>
                <a:cs typeface="Cambria"/>
              </a:rPr>
              <a:t>PM</a:t>
            </a:r>
            <a:r>
              <a:rPr sz="1400" b="1" spc="-45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1400" b="1" dirty="0">
                <a:solidFill>
                  <a:srgbClr val="001F5F"/>
                </a:solidFill>
                <a:latin typeface="Cambria"/>
                <a:cs typeface="Cambria"/>
              </a:rPr>
              <a:t>–</a:t>
            </a:r>
            <a:r>
              <a:rPr sz="1400" b="1" spc="-30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1400" b="1" dirty="0">
                <a:solidFill>
                  <a:srgbClr val="001F5F"/>
                </a:solidFill>
                <a:latin typeface="Cambria"/>
                <a:cs typeface="Cambria"/>
              </a:rPr>
              <a:t>06:00</a:t>
            </a:r>
            <a:r>
              <a:rPr sz="1400" b="1" spc="-60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1400" b="1" spc="-10" dirty="0">
                <a:solidFill>
                  <a:srgbClr val="001F5F"/>
                </a:solidFill>
                <a:latin typeface="Cambria"/>
                <a:cs typeface="Cambria"/>
              </a:rPr>
              <a:t>PM </a:t>
            </a:r>
            <a:r>
              <a:rPr sz="1400" b="1" spc="-290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1400" b="1" spc="-5" dirty="0">
                <a:solidFill>
                  <a:srgbClr val="001F5F"/>
                </a:solidFill>
                <a:latin typeface="Cambria"/>
                <a:cs typeface="Cambria"/>
              </a:rPr>
              <a:t>DURATION:15</a:t>
            </a:r>
            <a:r>
              <a:rPr sz="1400" b="1" spc="-75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1400" b="1" spc="-25" dirty="0">
                <a:solidFill>
                  <a:srgbClr val="001F5F"/>
                </a:solidFill>
                <a:latin typeface="Cambria"/>
                <a:cs typeface="Cambria"/>
              </a:rPr>
              <a:t>HOURS</a:t>
            </a:r>
            <a:endParaRPr sz="1400" dirty="0">
              <a:latin typeface="Cambria"/>
              <a:cs typeface="Cambria"/>
            </a:endParaRPr>
          </a:p>
          <a:p>
            <a:pPr marR="98425" algn="r">
              <a:lnSpc>
                <a:spcPts val="1550"/>
              </a:lnSpc>
            </a:pPr>
            <a:r>
              <a:rPr sz="1400" b="1" spc="-5" dirty="0">
                <a:solidFill>
                  <a:srgbClr val="001F5F"/>
                </a:solidFill>
                <a:latin typeface="Cambria"/>
                <a:cs typeface="Cambria"/>
              </a:rPr>
              <a:t>MODE</a:t>
            </a:r>
            <a:r>
              <a:rPr sz="1400" b="1" spc="-40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1400" b="1" spc="-5" dirty="0">
                <a:solidFill>
                  <a:srgbClr val="001F5F"/>
                </a:solidFill>
                <a:latin typeface="Cambria"/>
                <a:cs typeface="Cambria"/>
              </a:rPr>
              <a:t>OF</a:t>
            </a:r>
            <a:r>
              <a:rPr sz="1400" b="1" spc="-40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1400" b="1" dirty="0">
                <a:solidFill>
                  <a:srgbClr val="001F5F"/>
                </a:solidFill>
                <a:latin typeface="Cambria"/>
                <a:cs typeface="Cambria"/>
              </a:rPr>
              <a:t>DELIVERY:</a:t>
            </a:r>
            <a:r>
              <a:rPr sz="1400" b="1" spc="-40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1400" b="1" spc="-15" dirty="0">
                <a:solidFill>
                  <a:srgbClr val="001F5F"/>
                </a:solidFill>
                <a:latin typeface="Cambria"/>
                <a:cs typeface="Cambria"/>
              </a:rPr>
              <a:t>ONLINE</a:t>
            </a:r>
            <a:endParaRPr sz="1400" dirty="0">
              <a:latin typeface="Cambria"/>
              <a:cs typeface="Cambria"/>
            </a:endParaRPr>
          </a:p>
          <a:p>
            <a:pPr marR="97790" algn="r">
              <a:lnSpc>
                <a:spcPct val="100000"/>
              </a:lnSpc>
              <a:spcBef>
                <a:spcPts val="25"/>
              </a:spcBef>
            </a:pPr>
            <a:r>
              <a:rPr sz="1400" b="1" spc="-5" dirty="0">
                <a:solidFill>
                  <a:srgbClr val="001F5F"/>
                </a:solidFill>
                <a:latin typeface="Cambria"/>
                <a:cs typeface="Cambria"/>
              </a:rPr>
              <a:t>FEES:</a:t>
            </a:r>
            <a:r>
              <a:rPr sz="1400" b="1" spc="-35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1400" b="1" spc="-5" dirty="0">
                <a:solidFill>
                  <a:srgbClr val="001F5F"/>
                </a:solidFill>
                <a:latin typeface="Cambria"/>
                <a:cs typeface="Cambria"/>
              </a:rPr>
              <a:t>RS.</a:t>
            </a:r>
            <a:r>
              <a:rPr sz="1400" b="1" spc="-30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1400" b="1" spc="-5" dirty="0">
                <a:solidFill>
                  <a:srgbClr val="001F5F"/>
                </a:solidFill>
                <a:latin typeface="Cambria"/>
                <a:cs typeface="Cambria"/>
              </a:rPr>
              <a:t>5900/-</a:t>
            </a:r>
            <a:r>
              <a:rPr sz="1400" b="1" spc="-30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1400" b="1" spc="-5" dirty="0">
                <a:solidFill>
                  <a:srgbClr val="001F5F"/>
                </a:solidFill>
                <a:latin typeface="Cambria"/>
                <a:cs typeface="Cambria"/>
              </a:rPr>
              <a:t>(ALL</a:t>
            </a:r>
            <a:r>
              <a:rPr sz="1400" b="1" spc="-10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1400" b="1" spc="-15" dirty="0">
                <a:solidFill>
                  <a:srgbClr val="001F5F"/>
                </a:solidFill>
                <a:latin typeface="Cambria"/>
                <a:cs typeface="Cambria"/>
              </a:rPr>
              <a:t>INCLUSIVE)</a:t>
            </a:r>
            <a:endParaRPr sz="1400" dirty="0">
              <a:latin typeface="Cambria"/>
              <a:cs typeface="Cambria"/>
            </a:endParaRPr>
          </a:p>
          <a:p>
            <a:pPr marR="100965" algn="r">
              <a:lnSpc>
                <a:spcPct val="100000"/>
              </a:lnSpc>
              <a:spcBef>
                <a:spcPts val="25"/>
              </a:spcBef>
            </a:pPr>
            <a:r>
              <a:rPr sz="1400" b="1" spc="-15" dirty="0">
                <a:solidFill>
                  <a:srgbClr val="001F5F"/>
                </a:solidFill>
                <a:latin typeface="Cambria"/>
                <a:cs typeface="Cambria"/>
              </a:rPr>
              <a:t>REGISTERATION</a:t>
            </a:r>
            <a:r>
              <a:rPr sz="1400" b="1" spc="-5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1400" b="1" spc="-15" dirty="0">
                <a:solidFill>
                  <a:srgbClr val="001F5F"/>
                </a:solidFill>
                <a:latin typeface="Cambria"/>
                <a:cs typeface="Cambria"/>
              </a:rPr>
              <a:t>LINK:</a:t>
            </a:r>
            <a:endParaRPr sz="1400" dirty="0">
              <a:latin typeface="Cambria"/>
              <a:cs typeface="Cambria"/>
            </a:endParaRPr>
          </a:p>
          <a:p>
            <a:pPr marL="1818005" marR="43180" indent="771525">
              <a:lnSpc>
                <a:spcPts val="1630"/>
              </a:lnSpc>
              <a:spcBef>
                <a:spcPts val="120"/>
              </a:spcBef>
            </a:pPr>
            <a:r>
              <a:rPr lang="en-US" sz="1400" b="1" u="heavy" spc="-15" dirty="0">
                <a:solidFill>
                  <a:srgbClr val="C00000"/>
                </a:solidFill>
                <a:uFill>
                  <a:solidFill>
                    <a:srgbClr val="612221"/>
                  </a:solidFill>
                </a:uFill>
                <a:latin typeface="Cambria"/>
                <a:cs typeface="Cambria"/>
              </a:rPr>
              <a:t>https://forms.gle/DVbPzvSi3BqQg87p7 </a:t>
            </a:r>
            <a:r>
              <a:rPr sz="1400" b="1" spc="-5" dirty="0">
                <a:solidFill>
                  <a:srgbClr val="001F5F"/>
                </a:solidFill>
                <a:latin typeface="Cambria"/>
                <a:cs typeface="Cambria"/>
              </a:rPr>
              <a:t>CPE:</a:t>
            </a:r>
            <a:r>
              <a:rPr sz="1400" b="1" spc="-10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1400" b="1" spc="-5" dirty="0">
                <a:solidFill>
                  <a:srgbClr val="001F5F"/>
                </a:solidFill>
                <a:latin typeface="Cambria"/>
                <a:cs typeface="Cambria"/>
              </a:rPr>
              <a:t>10</a:t>
            </a:r>
            <a:r>
              <a:rPr sz="1400" b="1" spc="-25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1400" b="1" spc="-5" dirty="0">
                <a:solidFill>
                  <a:srgbClr val="001F5F"/>
                </a:solidFill>
                <a:latin typeface="Cambria"/>
                <a:cs typeface="Cambria"/>
              </a:rPr>
              <a:t>HOURS</a:t>
            </a:r>
            <a:r>
              <a:rPr sz="1400" b="1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1400" b="1" spc="-5" dirty="0">
                <a:solidFill>
                  <a:srgbClr val="001F5F"/>
                </a:solidFill>
                <a:latin typeface="Cambria"/>
                <a:cs typeface="Cambria"/>
              </a:rPr>
              <a:t>FOR</a:t>
            </a:r>
            <a:r>
              <a:rPr sz="1400" b="1" spc="10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1400" b="1" spc="-5" dirty="0">
                <a:solidFill>
                  <a:srgbClr val="001F5F"/>
                </a:solidFill>
                <a:latin typeface="Cambria"/>
                <a:cs typeface="Cambria"/>
              </a:rPr>
              <a:t>INSOLVENCY</a:t>
            </a:r>
            <a:r>
              <a:rPr lang="en-US" sz="1400" b="1" spc="-5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1400" b="1" spc="-5" dirty="0">
                <a:solidFill>
                  <a:srgbClr val="001F5F"/>
                </a:solidFill>
                <a:latin typeface="Cambria"/>
                <a:cs typeface="Cambria"/>
              </a:rPr>
              <a:t>PROFESSIONALS</a:t>
            </a:r>
            <a:endParaRPr sz="1400" dirty="0">
              <a:latin typeface="Cambria"/>
              <a:cs typeface="Cambria"/>
            </a:endParaRPr>
          </a:p>
          <a:p>
            <a:pPr marR="43180" algn="r">
              <a:lnSpc>
                <a:spcPts val="1655"/>
              </a:lnSpc>
            </a:pPr>
            <a:r>
              <a:rPr sz="1400" b="1" dirty="0">
                <a:solidFill>
                  <a:srgbClr val="001F5F"/>
                </a:solidFill>
                <a:latin typeface="Cambria"/>
                <a:cs typeface="Cambria"/>
              </a:rPr>
              <a:t>CEP:</a:t>
            </a:r>
            <a:r>
              <a:rPr sz="1400" b="1" spc="285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1400" b="1" dirty="0">
                <a:solidFill>
                  <a:srgbClr val="001F5F"/>
                </a:solidFill>
                <a:latin typeface="Cambria"/>
                <a:cs typeface="Cambria"/>
              </a:rPr>
              <a:t>10</a:t>
            </a:r>
            <a:r>
              <a:rPr sz="1400" b="1" spc="-30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1400" b="1" spc="-5" dirty="0">
                <a:solidFill>
                  <a:srgbClr val="001F5F"/>
                </a:solidFill>
                <a:latin typeface="Cambria"/>
                <a:cs typeface="Cambria"/>
              </a:rPr>
              <a:t>HOURS FOR </a:t>
            </a:r>
            <a:r>
              <a:rPr sz="1400" b="1" dirty="0">
                <a:solidFill>
                  <a:srgbClr val="001F5F"/>
                </a:solidFill>
                <a:latin typeface="Cambria"/>
                <a:cs typeface="Cambria"/>
              </a:rPr>
              <a:t>CMA</a:t>
            </a:r>
            <a:r>
              <a:rPr sz="1400" b="1" spc="-15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1400" b="1" spc="-5" dirty="0">
                <a:solidFill>
                  <a:srgbClr val="001F5F"/>
                </a:solidFill>
                <a:latin typeface="Cambria"/>
                <a:cs typeface="Cambria"/>
              </a:rPr>
              <a:t>MEMBERS</a:t>
            </a:r>
            <a:endParaRPr sz="1400" dirty="0">
              <a:latin typeface="Cambria"/>
              <a:cs typeface="Cambria"/>
            </a:endParaRPr>
          </a:p>
          <a:p>
            <a:pPr marR="43815" algn="r">
              <a:lnSpc>
                <a:spcPct val="100000"/>
              </a:lnSpc>
              <a:spcBef>
                <a:spcPts val="25"/>
              </a:spcBef>
            </a:pPr>
            <a:r>
              <a:rPr sz="1400" b="1" spc="-5" dirty="0">
                <a:solidFill>
                  <a:srgbClr val="001F5F"/>
                </a:solidFill>
                <a:latin typeface="Cambria"/>
                <a:cs typeface="Cambria"/>
              </a:rPr>
              <a:t>CPE:</a:t>
            </a:r>
            <a:r>
              <a:rPr sz="1400" b="1" spc="-15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1400" b="1" spc="-5" dirty="0">
                <a:solidFill>
                  <a:srgbClr val="001F5F"/>
                </a:solidFill>
                <a:latin typeface="Cambria"/>
                <a:cs typeface="Cambria"/>
              </a:rPr>
              <a:t>15</a:t>
            </a:r>
            <a:r>
              <a:rPr sz="1400" b="1" spc="-30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1400" b="1" spc="-5" dirty="0">
                <a:solidFill>
                  <a:srgbClr val="001F5F"/>
                </a:solidFill>
                <a:latin typeface="Cambria"/>
                <a:cs typeface="Cambria"/>
              </a:rPr>
              <a:t>HOURS FOR </a:t>
            </a:r>
            <a:r>
              <a:rPr sz="1400" b="1" dirty="0">
                <a:solidFill>
                  <a:srgbClr val="001F5F"/>
                </a:solidFill>
                <a:latin typeface="Cambria"/>
                <a:cs typeface="Cambria"/>
              </a:rPr>
              <a:t>REGISTERED</a:t>
            </a:r>
            <a:r>
              <a:rPr sz="1400" b="1" spc="-40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1400" b="1" spc="-5" dirty="0">
                <a:solidFill>
                  <a:srgbClr val="001F5F"/>
                </a:solidFill>
                <a:latin typeface="Cambria"/>
                <a:cs typeface="Cambria"/>
              </a:rPr>
              <a:t>VALUERS</a:t>
            </a:r>
            <a:endParaRPr sz="1400" dirty="0">
              <a:latin typeface="Cambria"/>
              <a:cs typeface="Cambria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48</TotalTime>
  <Words>146</Words>
  <Application>Microsoft Office PowerPoint</Application>
  <PresentationFormat>Custom</PresentationFormat>
  <Paragraphs>21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Calibri</vt:lpstr>
      <vt:lpstr>Cambria</vt:lpstr>
      <vt:lpstr>Office Theme</vt:lpstr>
      <vt:lpstr>   CERTIFICATE COURSE INSOLVENCY &amp; BANKRUPTCY CODE, 2016 (A REFRESHER GUIDE)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EXECUTIVE DEVELOPMENT PROGRAM ON IBC – A MULTIFACETED PERSPECTIVE  </dc:title>
  <cp:lastModifiedBy>Pranab Bhardwaj</cp:lastModifiedBy>
  <cp:revision>1</cp:revision>
  <dcterms:created xsi:type="dcterms:W3CDTF">2023-10-21T05:35:10Z</dcterms:created>
  <dcterms:modified xsi:type="dcterms:W3CDTF">2023-11-21T11:26:39Z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2023-10-21T00:00:00Z</vt:filetime>
  </property>
  <property fmtid="{D5CDD505-2E9C-101B-9397-08002B2CF9AE}" pid="3" name="Creator">
    <vt:lpwstr>Microsoft® PowerPoint® for Microsoft 365</vt:lpwstr>
  </property>
  <property fmtid="{D5CDD505-2E9C-101B-9397-08002B2CF9AE}" pid="4" name="LastSaved">
    <vt:filetime>2023-10-21T00:00:00Z</vt:filetime>
  </property>
</Properties>
</file>