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Challenges for IRP/Resolution professional during CIRP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CMA IP Manoj Kulshrestha</a:t>
            </a:r>
          </a:p>
          <a:p>
            <a:r>
              <a:rPr lang="en-IN" dirty="0" err="1" smtClean="0"/>
              <a:t>M.Com</a:t>
            </a:r>
            <a:r>
              <a:rPr lang="en-IN" dirty="0" smtClean="0"/>
              <a:t>, FCMA, IP PGDFM, MIMA, </a:t>
            </a:r>
            <a:r>
              <a:rPr lang="en-IN" dirty="0" err="1" smtClean="0"/>
              <a:t>Practsing</a:t>
            </a:r>
            <a:r>
              <a:rPr lang="en-IN" dirty="0" smtClean="0"/>
              <a:t> Cost Accountant and Insolvency Professional 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65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17298" cy="4601183"/>
          </a:xfrm>
        </p:spPr>
        <p:txBody>
          <a:bodyPr/>
          <a:lstStyle/>
          <a:p>
            <a:r>
              <a:rPr lang="en-IN" dirty="0" smtClean="0"/>
              <a:t>Public Announcement and Appointment of Authorised Representative/s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After admission of the case, IRP has  to do public announcement within 3 days from the date of admission or after commencement of CIRP and also propose 3 names of IPs for appointing authorised representative/s for a class of creditors</a:t>
            </a:r>
          </a:p>
          <a:p>
            <a:r>
              <a:rPr lang="en-IN" dirty="0" smtClean="0"/>
              <a:t>He should obtain consent from proposed IPs to show willingness for appointment of authorised Representative/s for a class of financial creditors.</a:t>
            </a:r>
          </a:p>
          <a:p>
            <a:r>
              <a:rPr lang="en-IN" dirty="0" smtClean="0"/>
              <a:t>Knowing the CD and its creditors normally a challenging task within 3 days from the date of admission of the case.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027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Appointment of </a:t>
            </a:r>
            <a:r>
              <a:rPr lang="en-IN" dirty="0" err="1" smtClean="0"/>
              <a:t>valuers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RP has to appoint the two </a:t>
            </a:r>
            <a:r>
              <a:rPr lang="en-IN" dirty="0" err="1" smtClean="0"/>
              <a:t>valuers</a:t>
            </a:r>
            <a:r>
              <a:rPr lang="en-IN" dirty="0" smtClean="0"/>
              <a:t> for each class of assets. </a:t>
            </a:r>
            <a:r>
              <a:rPr lang="en-IN" dirty="0" err="1" smtClean="0"/>
              <a:t>Viz</a:t>
            </a:r>
            <a:r>
              <a:rPr lang="en-IN" dirty="0" smtClean="0"/>
              <a:t>, land and building, plant and machinery and financial assets. </a:t>
            </a:r>
          </a:p>
          <a:p>
            <a:r>
              <a:rPr lang="en-IN" dirty="0" smtClean="0"/>
              <a:t>In many cases It is observed that CD has not updated </a:t>
            </a:r>
            <a:r>
              <a:rPr lang="en-IN" dirty="0" err="1" smtClean="0"/>
              <a:t>balancesheet</a:t>
            </a:r>
            <a:r>
              <a:rPr lang="en-IN" dirty="0" smtClean="0"/>
              <a:t> and also not filed the annual return for last few years.</a:t>
            </a:r>
          </a:p>
          <a:p>
            <a:r>
              <a:rPr lang="en-IN" dirty="0" smtClean="0"/>
              <a:t>However the scope of valuation can not be defined to proposed </a:t>
            </a:r>
            <a:r>
              <a:rPr lang="en-IN" dirty="0" err="1" smtClean="0"/>
              <a:t>valuers</a:t>
            </a:r>
            <a:r>
              <a:rPr lang="en-IN" dirty="0" smtClean="0"/>
              <a:t> and also the fee quotation can not be submitted by them in time. This exercise is supposed to be done for at least for six </a:t>
            </a:r>
            <a:r>
              <a:rPr lang="en-IN" dirty="0" err="1" smtClean="0"/>
              <a:t>valuers</a:t>
            </a:r>
            <a:r>
              <a:rPr lang="en-IN" dirty="0" smtClean="0"/>
              <a:t> or otherwise more </a:t>
            </a:r>
            <a:r>
              <a:rPr lang="en-IN" dirty="0" err="1" smtClean="0"/>
              <a:t>valuers</a:t>
            </a:r>
            <a:r>
              <a:rPr lang="en-IN" dirty="0" smtClean="0"/>
              <a:t> need to be contacted. </a:t>
            </a:r>
          </a:p>
          <a:p>
            <a:r>
              <a:rPr lang="en-IN" dirty="0" smtClean="0"/>
              <a:t>Such appointment can not be done within time till the assets are traced by IRP/RP during CIRP.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767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Preferential transactions, undervalued transactions, diversion and related party transactions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Difficult to determine such </a:t>
            </a:r>
            <a:r>
              <a:rPr lang="en-IN" dirty="0" smtClean="0"/>
              <a:t>transactions</a:t>
            </a:r>
            <a:endParaRPr lang="en-IN" dirty="0" smtClean="0"/>
          </a:p>
          <a:p>
            <a:r>
              <a:rPr lang="en-IN" dirty="0" smtClean="0"/>
              <a:t>Information not available in many cases</a:t>
            </a:r>
          </a:p>
          <a:p>
            <a:r>
              <a:rPr lang="en-IN" dirty="0" smtClean="0"/>
              <a:t>Difficult to challenge before AA and determine with evidences</a:t>
            </a:r>
          </a:p>
          <a:p>
            <a:r>
              <a:rPr lang="en-IN" dirty="0" smtClean="0"/>
              <a:t>Undervaluation is based on </a:t>
            </a:r>
            <a:r>
              <a:rPr lang="en-IN" dirty="0" err="1" smtClean="0"/>
              <a:t>valuer’s</a:t>
            </a:r>
            <a:r>
              <a:rPr lang="en-IN" dirty="0" smtClean="0"/>
              <a:t> reports.</a:t>
            </a:r>
          </a:p>
          <a:p>
            <a:r>
              <a:rPr lang="en-IN" dirty="0" smtClean="0"/>
              <a:t>Preferential transactions can not be determined unless there is substantial information and evidences are there. </a:t>
            </a:r>
          </a:p>
          <a:p>
            <a:r>
              <a:rPr lang="en-IN" dirty="0" smtClean="0"/>
              <a:t>Related party due diligence not easy</a:t>
            </a:r>
          </a:p>
          <a:p>
            <a:r>
              <a:rPr lang="en-IN" dirty="0" smtClean="0"/>
              <a:t>Reporting of such transactions to IBBI and filing an application with AA.</a:t>
            </a:r>
          </a:p>
          <a:p>
            <a:r>
              <a:rPr lang="en-IN" dirty="0" smtClean="0"/>
              <a:t>Reporting by any creditor or Liquidation shall also make RP responsible for avoidance of transactions and make him responsible.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292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Transactions for Defrauding creditors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How to make an assessment of such fraud</a:t>
            </a:r>
          </a:p>
          <a:p>
            <a:r>
              <a:rPr lang="en-IN" dirty="0" smtClean="0"/>
              <a:t>Forensic Audit report</a:t>
            </a:r>
          </a:p>
          <a:p>
            <a:r>
              <a:rPr lang="en-IN" dirty="0" smtClean="0"/>
              <a:t>Intention of CD., promoters and management of the CD.</a:t>
            </a:r>
          </a:p>
          <a:p>
            <a:r>
              <a:rPr lang="en-IN" dirty="0" smtClean="0"/>
              <a:t>RP to collect evidences and file application before AA</a:t>
            </a:r>
          </a:p>
          <a:p>
            <a:r>
              <a:rPr lang="en-IN" dirty="0" smtClean="0"/>
              <a:t>Report such transactions to IBBI.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750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Resolution Applicant and Resolution Plan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RP should evaluate the eligibility of resolution applicant </a:t>
            </a:r>
          </a:p>
          <a:p>
            <a:r>
              <a:rPr lang="en-IN" dirty="0" smtClean="0"/>
              <a:t>Provide him the information </a:t>
            </a:r>
            <a:r>
              <a:rPr lang="en-IN" dirty="0" smtClean="0"/>
              <a:t>as </a:t>
            </a:r>
            <a:r>
              <a:rPr lang="en-IN" dirty="0" smtClean="0"/>
              <a:t>required by him.</a:t>
            </a:r>
          </a:p>
          <a:p>
            <a:r>
              <a:rPr lang="en-IN" dirty="0" smtClean="0"/>
              <a:t>Take resolution plan/s </a:t>
            </a:r>
            <a:r>
              <a:rPr lang="en-IN" dirty="0" smtClean="0"/>
              <a:t>and place </a:t>
            </a:r>
            <a:r>
              <a:rPr lang="en-IN" dirty="0" smtClean="0"/>
              <a:t>them </a:t>
            </a:r>
            <a:r>
              <a:rPr lang="en-IN" dirty="0" smtClean="0"/>
              <a:t>before </a:t>
            </a:r>
            <a:r>
              <a:rPr lang="en-IN" dirty="0" smtClean="0"/>
              <a:t>the </a:t>
            </a:r>
            <a:r>
              <a:rPr lang="en-IN" dirty="0" err="1" smtClean="0"/>
              <a:t>CoC</a:t>
            </a:r>
            <a:r>
              <a:rPr lang="en-IN" dirty="0" smtClean="0"/>
              <a:t>.</a:t>
            </a:r>
          </a:p>
          <a:p>
            <a:r>
              <a:rPr lang="en-IN" dirty="0" smtClean="0"/>
              <a:t>RA can question RP that RP does not provide appropriate information for filing Resolution plan.</a:t>
            </a:r>
          </a:p>
          <a:p>
            <a:r>
              <a:rPr lang="en-IN" dirty="0" smtClean="0"/>
              <a:t>Voting and approval</a:t>
            </a:r>
          </a:p>
          <a:p>
            <a:r>
              <a:rPr lang="en-IN" dirty="0" smtClean="0"/>
              <a:t>RP should follow the process only as all stakeholders will participate in the process.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001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Handling Other Stakeholders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 smtClean="0"/>
              <a:t>MCA</a:t>
            </a:r>
          </a:p>
          <a:p>
            <a:r>
              <a:rPr lang="en-IN" dirty="0" smtClean="0"/>
              <a:t>Income Tax Department</a:t>
            </a:r>
          </a:p>
          <a:p>
            <a:r>
              <a:rPr lang="en-IN" dirty="0" smtClean="0"/>
              <a:t>Concerned regulator/licencing Authority</a:t>
            </a:r>
          </a:p>
          <a:p>
            <a:r>
              <a:rPr lang="en-IN" dirty="0" smtClean="0"/>
              <a:t>SEBI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smtClean="0"/>
              <a:t>Careful in assessing damages during CIRP due to going concern, supply chain, tax issues, legal issues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293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Thanking You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CMA IP Manoj </a:t>
            </a:r>
            <a:r>
              <a:rPr lang="en-IN" dirty="0" err="1" smtClean="0"/>
              <a:t>KUlshrestha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260978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45</TotalTime>
  <Words>473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Frame</vt:lpstr>
      <vt:lpstr>Challenges for IRP/Resolution professional during CIRP </vt:lpstr>
      <vt:lpstr>Public Announcement and Appointment of Authorised Representative/s</vt:lpstr>
      <vt:lpstr>Appointment of valuers</vt:lpstr>
      <vt:lpstr>Preferential transactions, undervalued transactions, diversion and related party transactions</vt:lpstr>
      <vt:lpstr>Transactions for Defrauding creditors </vt:lpstr>
      <vt:lpstr>Resolution Applicant and Resolution Plan</vt:lpstr>
      <vt:lpstr>Handling Other Stakeholders</vt:lpstr>
      <vt:lpstr>Thanking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IRP/Resolution professional during CIRP</dc:title>
  <dc:creator>CMA Manoj Kulshrestha</dc:creator>
  <cp:lastModifiedBy>CMA Manoj Kulshrestha</cp:lastModifiedBy>
  <cp:revision>6</cp:revision>
  <dcterms:created xsi:type="dcterms:W3CDTF">2020-04-20T07:55:46Z</dcterms:created>
  <dcterms:modified xsi:type="dcterms:W3CDTF">2020-04-25T09:27:30Z</dcterms:modified>
</cp:coreProperties>
</file>