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6" r:id="rId2"/>
    <p:sldId id="257" r:id="rId3"/>
    <p:sldId id="258" r:id="rId4"/>
    <p:sldId id="565" r:id="rId5"/>
    <p:sldId id="552" r:id="rId6"/>
    <p:sldId id="567" r:id="rId7"/>
    <p:sldId id="553" r:id="rId8"/>
    <p:sldId id="554" r:id="rId9"/>
    <p:sldId id="555" r:id="rId10"/>
    <p:sldId id="556" r:id="rId11"/>
    <p:sldId id="557" r:id="rId12"/>
    <p:sldId id="560" r:id="rId13"/>
    <p:sldId id="558" r:id="rId14"/>
    <p:sldId id="569" r:id="rId15"/>
    <p:sldId id="559" r:id="rId16"/>
    <p:sldId id="566" r:id="rId17"/>
    <p:sldId id="574" r:id="rId18"/>
    <p:sldId id="573" r:id="rId19"/>
    <p:sldId id="568" r:id="rId20"/>
    <p:sldId id="570" r:id="rId21"/>
    <p:sldId id="571" r:id="rId22"/>
    <p:sldId id="572" r:id="rId23"/>
    <p:sldId id="563" r:id="rId24"/>
    <p:sldId id="55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rup Ghosh" initials="AG" lastIdx="16" clrIdx="0">
    <p:extLst>
      <p:ext uri="{19B8F6BF-5375-455C-9EA6-DF929625EA0E}">
        <p15:presenceInfo xmlns:p15="http://schemas.microsoft.com/office/powerpoint/2012/main" userId="0260b89d961e58c3" providerId="Windows Live"/>
      </p:ext>
    </p:extLst>
  </p:cmAuthor>
  <p:cmAuthor id="2" name="Timothy Lopes" initials="TL" lastIdx="11" clrIdx="1">
    <p:extLst>
      <p:ext uri="{19B8F6BF-5375-455C-9EA6-DF929625EA0E}">
        <p15:presenceInfo xmlns:p15="http://schemas.microsoft.com/office/powerpoint/2012/main" userId="Timothy Lopes" providerId="None"/>
      </p:ext>
    </p:extLst>
  </p:cmAuthor>
  <p:cmAuthor id="3" name="Kanakprabha" initials="KJ" lastIdx="5" clrIdx="2">
    <p:extLst>
      <p:ext uri="{19B8F6BF-5375-455C-9EA6-DF929625EA0E}">
        <p15:presenceInfo xmlns:p15="http://schemas.microsoft.com/office/powerpoint/2012/main" userId="Kanakprabh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3D3D"/>
    <a:srgbClr val="292929"/>
    <a:srgbClr val="1A3260"/>
    <a:srgbClr val="DAF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4424" autoAdjust="0"/>
  </p:normalViewPr>
  <p:slideViewPr>
    <p:cSldViewPr snapToGrid="0">
      <p:cViewPr varScale="1">
        <p:scale>
          <a:sx n="66" d="100"/>
          <a:sy n="66" d="100"/>
        </p:scale>
        <p:origin x="592" y="40"/>
      </p:cViewPr>
      <p:guideLst>
        <p:guide orient="horz" pos="2160"/>
        <p:guide pos="3840"/>
      </p:guideLst>
    </p:cSldViewPr>
  </p:slideViewPr>
  <p:outlineViewPr>
    <p:cViewPr>
      <p:scale>
        <a:sx n="33" d="100"/>
        <a:sy n="33" d="100"/>
      </p:scale>
      <p:origin x="0" y="-137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73C59E-EB1B-458A-893C-AD27B3C81027}" type="doc">
      <dgm:prSet loTypeId="urn:microsoft.com/office/officeart/2008/layout/VerticalCurvedList" loCatId="list" qsTypeId="urn:microsoft.com/office/officeart/2005/8/quickstyle/simple3" qsCatId="simple" csTypeId="urn:microsoft.com/office/officeart/2005/8/colors/accent2_4" csCatId="accent2" phldr="1"/>
      <dgm:spPr/>
      <dgm:t>
        <a:bodyPr/>
        <a:lstStyle/>
        <a:p>
          <a:endParaRPr lang="en-IN"/>
        </a:p>
      </dgm:t>
    </dgm:pt>
    <dgm:pt modelId="{1807C970-8590-474B-AF27-7144892EDF76}">
      <dgm:prSet phldrT="[Text]" custT="1"/>
      <dgm:spPr>
        <a:ln>
          <a:noFill/>
        </a:ln>
      </dgm:spPr>
      <dgm:t>
        <a:bodyPr/>
        <a:lstStyle/>
        <a:p>
          <a:r>
            <a:rPr lang="en-US" sz="1700" b="0" dirty="0" smtClean="0"/>
            <a:t>IBBI (Insolvency Professionals) Regulations, 2016- E</a:t>
          </a:r>
          <a:r>
            <a:rPr lang="en-US" sz="1700" dirty="0" smtClean="0"/>
            <a:t>xtension for payment of fee till 30.06.2020</a:t>
          </a:r>
          <a:endParaRPr lang="en-IN" sz="1700" dirty="0"/>
        </a:p>
      </dgm:t>
    </dgm:pt>
    <dgm:pt modelId="{11F6F31E-50C8-45EA-A589-2997C5BC6C82}" type="parTrans" cxnId="{2086EAF7-9880-485A-AC65-DA083A212487}">
      <dgm:prSet/>
      <dgm:spPr/>
      <dgm:t>
        <a:bodyPr/>
        <a:lstStyle/>
        <a:p>
          <a:endParaRPr lang="en-IN" sz="1600"/>
        </a:p>
      </dgm:t>
    </dgm:pt>
    <dgm:pt modelId="{B4A4E9BE-2371-4427-BC75-720AFB829FA4}" type="sibTrans" cxnId="{2086EAF7-9880-485A-AC65-DA083A212487}">
      <dgm:prSet/>
      <dgm:spPr/>
      <dgm:t>
        <a:bodyPr/>
        <a:lstStyle/>
        <a:p>
          <a:endParaRPr lang="en-IN" sz="1600"/>
        </a:p>
      </dgm:t>
    </dgm:pt>
    <dgm:pt modelId="{16CF28DD-92EF-4007-945E-701B4660565D}">
      <dgm:prSet phldrT="[Text]" custT="1"/>
      <dgm:spPr>
        <a:ln>
          <a:noFill/>
        </a:ln>
      </dgm:spPr>
      <dgm:t>
        <a:bodyPr/>
        <a:lstStyle/>
        <a:p>
          <a:r>
            <a:rPr lang="en-IN" sz="1700" i="1" dirty="0" err="1" smtClean="0"/>
            <a:t>Suo</a:t>
          </a:r>
          <a:r>
            <a:rPr lang="en-IN" sz="1700" i="1" dirty="0" smtClean="0"/>
            <a:t>-moto </a:t>
          </a:r>
          <a:r>
            <a:rPr lang="en-IN" sz="1700" i="0" dirty="0" smtClean="0"/>
            <a:t>O</a:t>
          </a:r>
          <a:r>
            <a:rPr lang="en-IN" sz="1700" dirty="0" smtClean="0"/>
            <a:t>rder of Hon’ble NCLAT dated 30.03.2020, w.r.t. extension of CIRP period &amp; validity of interim orders</a:t>
          </a:r>
          <a:endParaRPr lang="en-IN" sz="1700" dirty="0"/>
        </a:p>
      </dgm:t>
    </dgm:pt>
    <dgm:pt modelId="{8EE0D272-ADCF-4B52-84C9-4B977E8458AF}" type="parTrans" cxnId="{76A14652-9934-4CFB-96DE-CBFA1DB2E86C}">
      <dgm:prSet/>
      <dgm:spPr/>
      <dgm:t>
        <a:bodyPr/>
        <a:lstStyle/>
        <a:p>
          <a:endParaRPr lang="en-IN" sz="1600"/>
        </a:p>
      </dgm:t>
    </dgm:pt>
    <dgm:pt modelId="{5D19BDB2-E96F-4441-A6D1-86D28F73BB62}" type="sibTrans" cxnId="{76A14652-9934-4CFB-96DE-CBFA1DB2E86C}">
      <dgm:prSet/>
      <dgm:spPr/>
      <dgm:t>
        <a:bodyPr/>
        <a:lstStyle/>
        <a:p>
          <a:endParaRPr lang="en-IN" sz="1600"/>
        </a:p>
      </dgm:t>
    </dgm:pt>
    <dgm:pt modelId="{384A811E-999A-4607-8CCF-B4F7064F59EB}">
      <dgm:prSet phldrT="[Text]" custT="1"/>
      <dgm:spPr>
        <a:ln>
          <a:noFill/>
        </a:ln>
      </dgm:spPr>
      <dgm:t>
        <a:bodyPr/>
        <a:lstStyle/>
        <a:p>
          <a:r>
            <a:rPr lang="en-IN" sz="1700" dirty="0" smtClean="0"/>
            <a:t>Enrollment for Limited Insolvency Examination and Valuation Examination suspended till 14.04.2020 </a:t>
          </a:r>
          <a:endParaRPr lang="en-IN" sz="1700" dirty="0"/>
        </a:p>
      </dgm:t>
    </dgm:pt>
    <dgm:pt modelId="{3FF0AA08-CA06-4C4E-87A8-65B4AEBC73E0}" type="parTrans" cxnId="{804D3C71-9A56-4A8A-B6F9-1DBEEBBDE632}">
      <dgm:prSet/>
      <dgm:spPr/>
      <dgm:t>
        <a:bodyPr/>
        <a:lstStyle/>
        <a:p>
          <a:endParaRPr lang="en-IN" sz="1600"/>
        </a:p>
      </dgm:t>
    </dgm:pt>
    <dgm:pt modelId="{E2967223-587E-4D4F-B2F4-F7F046FB928B}" type="sibTrans" cxnId="{804D3C71-9A56-4A8A-B6F9-1DBEEBBDE632}">
      <dgm:prSet/>
      <dgm:spPr/>
      <dgm:t>
        <a:bodyPr/>
        <a:lstStyle/>
        <a:p>
          <a:endParaRPr lang="en-IN" sz="1600"/>
        </a:p>
      </dgm:t>
    </dgm:pt>
    <dgm:pt modelId="{11C84B61-C480-4EBA-B1F1-5728A99FE231}">
      <dgm:prSet custT="1"/>
      <dgm:spPr>
        <a:ln>
          <a:noFill/>
        </a:ln>
      </dgm:spPr>
      <dgm:t>
        <a:bodyPr/>
        <a:lstStyle/>
        <a:p>
          <a:r>
            <a:rPr lang="en-US" sz="1700" b="0" dirty="0" smtClean="0"/>
            <a:t>CIRP Regulations- </a:t>
          </a:r>
          <a:r>
            <a:rPr lang="en-US" sz="1700" dirty="0" smtClean="0"/>
            <a:t>Reg. 40C- Relaxation in time- Lines for excluding lockdown Period</a:t>
          </a:r>
          <a:endParaRPr lang="en-IN" sz="1700" dirty="0"/>
        </a:p>
      </dgm:t>
    </dgm:pt>
    <dgm:pt modelId="{BB6E6EF1-EB1F-40FE-83F2-931B34FE60F7}" type="parTrans" cxnId="{BC28CC8E-227B-4E0D-B0F6-1E2F28DD4FAA}">
      <dgm:prSet/>
      <dgm:spPr/>
      <dgm:t>
        <a:bodyPr/>
        <a:lstStyle/>
        <a:p>
          <a:endParaRPr lang="en-IN" sz="1600"/>
        </a:p>
      </dgm:t>
    </dgm:pt>
    <dgm:pt modelId="{57158DEF-83D5-4205-910A-7E59D7E0D87F}" type="sibTrans" cxnId="{BC28CC8E-227B-4E0D-B0F6-1E2F28DD4FAA}">
      <dgm:prSet/>
      <dgm:spPr/>
      <dgm:t>
        <a:bodyPr/>
        <a:lstStyle/>
        <a:p>
          <a:endParaRPr lang="en-IN" sz="1600"/>
        </a:p>
      </dgm:t>
    </dgm:pt>
    <dgm:pt modelId="{B0B2053B-5055-415D-8654-FB72FA47A5BC}">
      <dgm:prSet custT="1"/>
      <dgm:spPr>
        <a:ln>
          <a:noFill/>
        </a:ln>
      </dgm:spPr>
      <dgm:t>
        <a:bodyPr/>
        <a:lstStyle/>
        <a:p>
          <a:r>
            <a:rPr lang="en-US" sz="1800" dirty="0" smtClean="0"/>
            <a:t>Minimum default threshold for Filing application increased to </a:t>
          </a:r>
          <a:r>
            <a:rPr lang="en-US" sz="1800" dirty="0" err="1" smtClean="0"/>
            <a:t>Rs</a:t>
          </a:r>
          <a:r>
            <a:rPr lang="en-US" sz="1800" dirty="0" smtClean="0"/>
            <a:t>. 1,00,00,000/- </a:t>
          </a:r>
          <a:r>
            <a:rPr lang="en-US" sz="1800" dirty="0" err="1" smtClean="0"/>
            <a:t>w.e.f</a:t>
          </a:r>
          <a:r>
            <a:rPr lang="en-US" sz="1800" dirty="0" smtClean="0"/>
            <a:t>. 24.03.2020</a:t>
          </a:r>
          <a:endParaRPr lang="en-IN" sz="1800" dirty="0"/>
        </a:p>
      </dgm:t>
    </dgm:pt>
    <dgm:pt modelId="{94F1246C-8513-4C61-88F1-5EA8BA9213DA}" type="parTrans" cxnId="{1A96529D-351B-4424-BADC-B090A84F043C}">
      <dgm:prSet/>
      <dgm:spPr/>
      <dgm:t>
        <a:bodyPr/>
        <a:lstStyle/>
        <a:p>
          <a:endParaRPr lang="en-IN" sz="1600"/>
        </a:p>
      </dgm:t>
    </dgm:pt>
    <dgm:pt modelId="{64603DB1-E8AE-4A5A-BD3B-92AC47F8A8D0}" type="sibTrans" cxnId="{1A96529D-351B-4424-BADC-B090A84F043C}">
      <dgm:prSet/>
      <dgm:spPr/>
      <dgm:t>
        <a:bodyPr/>
        <a:lstStyle/>
        <a:p>
          <a:endParaRPr lang="en-IN" sz="1600"/>
        </a:p>
      </dgm:t>
    </dgm:pt>
    <dgm:pt modelId="{AC343AAF-3BD6-4282-A311-B5611F57422C}">
      <dgm:prSet custT="1"/>
      <dgm:spPr>
        <a:ln>
          <a:noFill/>
        </a:ln>
      </dgm:spPr>
      <dgm:t>
        <a:bodyPr/>
        <a:lstStyle/>
        <a:p>
          <a:r>
            <a:rPr lang="en-IN" sz="1700" i="1" dirty="0" err="1" smtClean="0"/>
            <a:t>Suo</a:t>
          </a:r>
          <a:r>
            <a:rPr lang="en-IN" sz="1700" i="1" dirty="0" smtClean="0"/>
            <a:t>-moto </a:t>
          </a:r>
          <a:r>
            <a:rPr lang="en-IN" sz="1700" i="0" dirty="0" smtClean="0"/>
            <a:t>Order of Hon’ble Supreme Court dated 23.02.2020, thereby exclusion lockdown period for determining limitation  </a:t>
          </a:r>
          <a:endParaRPr lang="en-IN" sz="1700" i="1" dirty="0"/>
        </a:p>
      </dgm:t>
    </dgm:pt>
    <dgm:pt modelId="{2880135A-E622-4AF0-975D-8041DED8C156}" type="parTrans" cxnId="{E06456D4-150E-492B-8DD5-E2DCB540E805}">
      <dgm:prSet/>
      <dgm:spPr/>
      <dgm:t>
        <a:bodyPr/>
        <a:lstStyle/>
        <a:p>
          <a:endParaRPr lang="en-IN" sz="1600"/>
        </a:p>
      </dgm:t>
    </dgm:pt>
    <dgm:pt modelId="{C6C7CE1A-B74F-46AD-96E5-DF601475693B}" type="sibTrans" cxnId="{E06456D4-150E-492B-8DD5-E2DCB540E805}">
      <dgm:prSet/>
      <dgm:spPr/>
      <dgm:t>
        <a:bodyPr/>
        <a:lstStyle/>
        <a:p>
          <a:endParaRPr lang="en-IN" sz="1600"/>
        </a:p>
      </dgm:t>
    </dgm:pt>
    <dgm:pt modelId="{5186443C-0583-40BB-BF43-39FBF6F98577}">
      <dgm:prSet custT="1"/>
      <dgm:spPr/>
      <dgm:t>
        <a:bodyPr/>
        <a:lstStyle/>
        <a:p>
          <a:r>
            <a:rPr lang="en-IN" sz="1700" dirty="0" smtClean="0"/>
            <a:t>Liquidation Regulations- </a:t>
          </a:r>
          <a:r>
            <a:rPr lang="en-IN" sz="1700" dirty="0" err="1" smtClean="0"/>
            <a:t>Reg</a:t>
          </a:r>
          <a:r>
            <a:rPr lang="en-IN" sz="1700" dirty="0" smtClean="0"/>
            <a:t> 47A- Relaxation in timelines for excluding lockdown period</a:t>
          </a:r>
          <a:endParaRPr lang="en-IN" sz="1700" dirty="0"/>
        </a:p>
      </dgm:t>
    </dgm:pt>
    <dgm:pt modelId="{F6E1D194-E563-4BE6-A52B-DD3EA14DFA04}" type="parTrans" cxnId="{3B484649-3E49-420B-AF6D-4135A0DE17C7}">
      <dgm:prSet/>
      <dgm:spPr/>
      <dgm:t>
        <a:bodyPr/>
        <a:lstStyle/>
        <a:p>
          <a:endParaRPr lang="en-IN"/>
        </a:p>
      </dgm:t>
    </dgm:pt>
    <dgm:pt modelId="{CBCE1310-98C0-432B-BCBA-33C9ED195437}" type="sibTrans" cxnId="{3B484649-3E49-420B-AF6D-4135A0DE17C7}">
      <dgm:prSet/>
      <dgm:spPr/>
      <dgm:t>
        <a:bodyPr/>
        <a:lstStyle/>
        <a:p>
          <a:endParaRPr lang="en-IN"/>
        </a:p>
      </dgm:t>
    </dgm:pt>
    <dgm:pt modelId="{9BE4DD9D-C5D7-4FC3-966F-5DEF42DC01C2}" type="pres">
      <dgm:prSet presAssocID="{5473C59E-EB1B-458A-893C-AD27B3C81027}" presName="Name0" presStyleCnt="0">
        <dgm:presLayoutVars>
          <dgm:chMax val="7"/>
          <dgm:chPref val="7"/>
          <dgm:dir/>
        </dgm:presLayoutVars>
      </dgm:prSet>
      <dgm:spPr/>
      <dgm:t>
        <a:bodyPr/>
        <a:lstStyle/>
        <a:p>
          <a:endParaRPr lang="en-IN"/>
        </a:p>
      </dgm:t>
    </dgm:pt>
    <dgm:pt modelId="{8A762157-2BB1-4309-BE25-AFDCE8D0C21F}" type="pres">
      <dgm:prSet presAssocID="{5473C59E-EB1B-458A-893C-AD27B3C81027}" presName="Name1" presStyleCnt="0"/>
      <dgm:spPr/>
    </dgm:pt>
    <dgm:pt modelId="{9B5B9B21-4080-48CD-8E43-7F3C4892076D}" type="pres">
      <dgm:prSet presAssocID="{5473C59E-EB1B-458A-893C-AD27B3C81027}" presName="cycle" presStyleCnt="0"/>
      <dgm:spPr/>
    </dgm:pt>
    <dgm:pt modelId="{F9DE8539-EE73-4670-A947-6BFDAF025E25}" type="pres">
      <dgm:prSet presAssocID="{5473C59E-EB1B-458A-893C-AD27B3C81027}" presName="srcNode" presStyleLbl="node1" presStyleIdx="0" presStyleCnt="7"/>
      <dgm:spPr/>
    </dgm:pt>
    <dgm:pt modelId="{F8B8D77C-87A0-4DFE-AF38-1693EAD958C8}" type="pres">
      <dgm:prSet presAssocID="{5473C59E-EB1B-458A-893C-AD27B3C81027}" presName="conn" presStyleLbl="parChTrans1D2" presStyleIdx="0" presStyleCnt="1"/>
      <dgm:spPr/>
      <dgm:t>
        <a:bodyPr/>
        <a:lstStyle/>
        <a:p>
          <a:endParaRPr lang="en-IN"/>
        </a:p>
      </dgm:t>
    </dgm:pt>
    <dgm:pt modelId="{44BA4FED-8FE9-48A8-9D90-243B632ABCD1}" type="pres">
      <dgm:prSet presAssocID="{5473C59E-EB1B-458A-893C-AD27B3C81027}" presName="extraNode" presStyleLbl="node1" presStyleIdx="0" presStyleCnt="7"/>
      <dgm:spPr/>
    </dgm:pt>
    <dgm:pt modelId="{5C6FB991-0DFA-41DA-971F-8151CD5527C9}" type="pres">
      <dgm:prSet presAssocID="{5473C59E-EB1B-458A-893C-AD27B3C81027}" presName="dstNode" presStyleLbl="node1" presStyleIdx="0" presStyleCnt="7"/>
      <dgm:spPr/>
    </dgm:pt>
    <dgm:pt modelId="{3FCC5BE0-26B8-4E8D-A3A2-3AA65505AB0E}" type="pres">
      <dgm:prSet presAssocID="{AC343AAF-3BD6-4282-A311-B5611F57422C}" presName="text_1" presStyleLbl="node1" presStyleIdx="0" presStyleCnt="7">
        <dgm:presLayoutVars>
          <dgm:bulletEnabled val="1"/>
        </dgm:presLayoutVars>
      </dgm:prSet>
      <dgm:spPr/>
      <dgm:t>
        <a:bodyPr/>
        <a:lstStyle/>
        <a:p>
          <a:endParaRPr lang="en-IN"/>
        </a:p>
      </dgm:t>
    </dgm:pt>
    <dgm:pt modelId="{5F59E38F-9EC0-4516-84D5-0FFE4F0BFB2C}" type="pres">
      <dgm:prSet presAssocID="{AC343AAF-3BD6-4282-A311-B5611F57422C}" presName="accent_1" presStyleCnt="0"/>
      <dgm:spPr/>
    </dgm:pt>
    <dgm:pt modelId="{6FA019AC-552A-4730-B0A0-EFDDACF44BDD}" type="pres">
      <dgm:prSet presAssocID="{AC343AAF-3BD6-4282-A311-B5611F57422C}" presName="accentRepeatNode" presStyleLbl="solidFgAcc1" presStyleIdx="0" presStyleCnt="7"/>
      <dgm:spPr/>
    </dgm:pt>
    <dgm:pt modelId="{32FFF2E7-6D66-4D10-B83C-14A820CBC7B4}" type="pres">
      <dgm:prSet presAssocID="{B0B2053B-5055-415D-8654-FB72FA47A5BC}" presName="text_2" presStyleLbl="node1" presStyleIdx="1" presStyleCnt="7">
        <dgm:presLayoutVars>
          <dgm:bulletEnabled val="1"/>
        </dgm:presLayoutVars>
      </dgm:prSet>
      <dgm:spPr/>
      <dgm:t>
        <a:bodyPr/>
        <a:lstStyle/>
        <a:p>
          <a:endParaRPr lang="en-IN"/>
        </a:p>
      </dgm:t>
    </dgm:pt>
    <dgm:pt modelId="{A9409878-A6E2-420E-8B72-2043ADE521D8}" type="pres">
      <dgm:prSet presAssocID="{B0B2053B-5055-415D-8654-FB72FA47A5BC}" presName="accent_2" presStyleCnt="0"/>
      <dgm:spPr/>
    </dgm:pt>
    <dgm:pt modelId="{0A0B0D53-CE05-4DB4-85A2-8270F1C403CA}" type="pres">
      <dgm:prSet presAssocID="{B0B2053B-5055-415D-8654-FB72FA47A5BC}" presName="accentRepeatNode" presStyleLbl="solidFgAcc1" presStyleIdx="1" presStyleCnt="7"/>
      <dgm:spPr/>
    </dgm:pt>
    <dgm:pt modelId="{9E2ECA84-B001-47FB-AF40-9215908E1D27}" type="pres">
      <dgm:prSet presAssocID="{11C84B61-C480-4EBA-B1F1-5728A99FE231}" presName="text_3" presStyleLbl="node1" presStyleIdx="2" presStyleCnt="7">
        <dgm:presLayoutVars>
          <dgm:bulletEnabled val="1"/>
        </dgm:presLayoutVars>
      </dgm:prSet>
      <dgm:spPr/>
      <dgm:t>
        <a:bodyPr/>
        <a:lstStyle/>
        <a:p>
          <a:endParaRPr lang="en-IN"/>
        </a:p>
      </dgm:t>
    </dgm:pt>
    <dgm:pt modelId="{84D729F4-26B4-45CF-8418-144EDE3D9373}" type="pres">
      <dgm:prSet presAssocID="{11C84B61-C480-4EBA-B1F1-5728A99FE231}" presName="accent_3" presStyleCnt="0"/>
      <dgm:spPr/>
    </dgm:pt>
    <dgm:pt modelId="{24E90832-77EF-4C8E-87F3-26C823DB5079}" type="pres">
      <dgm:prSet presAssocID="{11C84B61-C480-4EBA-B1F1-5728A99FE231}" presName="accentRepeatNode" presStyleLbl="solidFgAcc1" presStyleIdx="2" presStyleCnt="7"/>
      <dgm:spPr/>
    </dgm:pt>
    <dgm:pt modelId="{605C26C2-5CDA-41CB-9C94-4B8CD49E2FEF}" type="pres">
      <dgm:prSet presAssocID="{1807C970-8590-474B-AF27-7144892EDF76}" presName="text_4" presStyleLbl="node1" presStyleIdx="3" presStyleCnt="7">
        <dgm:presLayoutVars>
          <dgm:bulletEnabled val="1"/>
        </dgm:presLayoutVars>
      </dgm:prSet>
      <dgm:spPr/>
      <dgm:t>
        <a:bodyPr/>
        <a:lstStyle/>
        <a:p>
          <a:endParaRPr lang="en-IN"/>
        </a:p>
      </dgm:t>
    </dgm:pt>
    <dgm:pt modelId="{07D0811B-5B20-4595-B310-94D84BD473D2}" type="pres">
      <dgm:prSet presAssocID="{1807C970-8590-474B-AF27-7144892EDF76}" presName="accent_4" presStyleCnt="0"/>
      <dgm:spPr/>
    </dgm:pt>
    <dgm:pt modelId="{47230D84-8ABE-4A22-AD3D-FD020D6B04F0}" type="pres">
      <dgm:prSet presAssocID="{1807C970-8590-474B-AF27-7144892EDF76}" presName="accentRepeatNode" presStyleLbl="solidFgAcc1" presStyleIdx="3" presStyleCnt="7"/>
      <dgm:spPr/>
    </dgm:pt>
    <dgm:pt modelId="{9AD95EDE-BEE3-4687-AA8A-BA65603D038E}" type="pres">
      <dgm:prSet presAssocID="{16CF28DD-92EF-4007-945E-701B4660565D}" presName="text_5" presStyleLbl="node1" presStyleIdx="4" presStyleCnt="7">
        <dgm:presLayoutVars>
          <dgm:bulletEnabled val="1"/>
        </dgm:presLayoutVars>
      </dgm:prSet>
      <dgm:spPr/>
      <dgm:t>
        <a:bodyPr/>
        <a:lstStyle/>
        <a:p>
          <a:endParaRPr lang="en-IN"/>
        </a:p>
      </dgm:t>
    </dgm:pt>
    <dgm:pt modelId="{22A3D5E2-879B-4C7A-BA9F-E5FAA7073782}" type="pres">
      <dgm:prSet presAssocID="{16CF28DD-92EF-4007-945E-701B4660565D}" presName="accent_5" presStyleCnt="0"/>
      <dgm:spPr/>
    </dgm:pt>
    <dgm:pt modelId="{0295FDC6-0A84-403E-959B-4A3A344662B2}" type="pres">
      <dgm:prSet presAssocID="{16CF28DD-92EF-4007-945E-701B4660565D}" presName="accentRepeatNode" presStyleLbl="solidFgAcc1" presStyleIdx="4" presStyleCnt="7"/>
      <dgm:spPr/>
    </dgm:pt>
    <dgm:pt modelId="{4AACAB56-DBCD-4A4C-A5FA-7A9208CD02FE}" type="pres">
      <dgm:prSet presAssocID="{384A811E-999A-4607-8CCF-B4F7064F59EB}" presName="text_6" presStyleLbl="node1" presStyleIdx="5" presStyleCnt="7">
        <dgm:presLayoutVars>
          <dgm:bulletEnabled val="1"/>
        </dgm:presLayoutVars>
      </dgm:prSet>
      <dgm:spPr/>
      <dgm:t>
        <a:bodyPr/>
        <a:lstStyle/>
        <a:p>
          <a:endParaRPr lang="en-IN"/>
        </a:p>
      </dgm:t>
    </dgm:pt>
    <dgm:pt modelId="{2AE84867-350C-4A98-9C74-C2A253829E3C}" type="pres">
      <dgm:prSet presAssocID="{384A811E-999A-4607-8CCF-B4F7064F59EB}" presName="accent_6" presStyleCnt="0"/>
      <dgm:spPr/>
    </dgm:pt>
    <dgm:pt modelId="{E8E99719-BEC6-4854-A915-2F98EB7E7CB8}" type="pres">
      <dgm:prSet presAssocID="{384A811E-999A-4607-8CCF-B4F7064F59EB}" presName="accentRepeatNode" presStyleLbl="solidFgAcc1" presStyleIdx="5" presStyleCnt="7"/>
      <dgm:spPr/>
    </dgm:pt>
    <dgm:pt modelId="{376A4D24-2752-436A-8332-C91E8F8A5B19}" type="pres">
      <dgm:prSet presAssocID="{5186443C-0583-40BB-BF43-39FBF6F98577}" presName="text_7" presStyleLbl="node1" presStyleIdx="6" presStyleCnt="7">
        <dgm:presLayoutVars>
          <dgm:bulletEnabled val="1"/>
        </dgm:presLayoutVars>
      </dgm:prSet>
      <dgm:spPr/>
      <dgm:t>
        <a:bodyPr/>
        <a:lstStyle/>
        <a:p>
          <a:endParaRPr lang="en-IN"/>
        </a:p>
      </dgm:t>
    </dgm:pt>
    <dgm:pt modelId="{B64C59E1-230B-4D68-B037-CE9B466C3E61}" type="pres">
      <dgm:prSet presAssocID="{5186443C-0583-40BB-BF43-39FBF6F98577}" presName="accent_7" presStyleCnt="0"/>
      <dgm:spPr/>
    </dgm:pt>
    <dgm:pt modelId="{BE15F7B6-5DF3-4FA2-B5E4-AC7FB7154BDB}" type="pres">
      <dgm:prSet presAssocID="{5186443C-0583-40BB-BF43-39FBF6F98577}" presName="accentRepeatNode" presStyleLbl="solidFgAcc1" presStyleIdx="6" presStyleCnt="7"/>
      <dgm:spPr/>
    </dgm:pt>
  </dgm:ptLst>
  <dgm:cxnLst>
    <dgm:cxn modelId="{3B484649-3E49-420B-AF6D-4135A0DE17C7}" srcId="{5473C59E-EB1B-458A-893C-AD27B3C81027}" destId="{5186443C-0583-40BB-BF43-39FBF6F98577}" srcOrd="6" destOrd="0" parTransId="{F6E1D194-E563-4BE6-A52B-DD3EA14DFA04}" sibTransId="{CBCE1310-98C0-432B-BCBA-33C9ED195437}"/>
    <dgm:cxn modelId="{804D3C71-9A56-4A8A-B6F9-1DBEEBBDE632}" srcId="{5473C59E-EB1B-458A-893C-AD27B3C81027}" destId="{384A811E-999A-4607-8CCF-B4F7064F59EB}" srcOrd="5" destOrd="0" parTransId="{3FF0AA08-CA06-4C4E-87A8-65B4AEBC73E0}" sibTransId="{E2967223-587E-4D4F-B2F4-F7F046FB928B}"/>
    <dgm:cxn modelId="{153F711B-8B74-471A-8000-AB08902D4276}" type="presOf" srcId="{C6C7CE1A-B74F-46AD-96E5-DF601475693B}" destId="{F8B8D77C-87A0-4DFE-AF38-1693EAD958C8}" srcOrd="0" destOrd="0" presId="urn:microsoft.com/office/officeart/2008/layout/VerticalCurvedList"/>
    <dgm:cxn modelId="{2086EAF7-9880-485A-AC65-DA083A212487}" srcId="{5473C59E-EB1B-458A-893C-AD27B3C81027}" destId="{1807C970-8590-474B-AF27-7144892EDF76}" srcOrd="3" destOrd="0" parTransId="{11F6F31E-50C8-45EA-A589-2997C5BC6C82}" sibTransId="{B4A4E9BE-2371-4427-BC75-720AFB829FA4}"/>
    <dgm:cxn modelId="{5F506999-B53E-4AFE-8BF7-098A919CA67F}" type="presOf" srcId="{5473C59E-EB1B-458A-893C-AD27B3C81027}" destId="{9BE4DD9D-C5D7-4FC3-966F-5DEF42DC01C2}" srcOrd="0" destOrd="0" presId="urn:microsoft.com/office/officeart/2008/layout/VerticalCurvedList"/>
    <dgm:cxn modelId="{971D5BDA-8308-4AE7-9611-05BE39CBCC1B}" type="presOf" srcId="{B0B2053B-5055-415D-8654-FB72FA47A5BC}" destId="{32FFF2E7-6D66-4D10-B83C-14A820CBC7B4}" srcOrd="0" destOrd="0" presId="urn:microsoft.com/office/officeart/2008/layout/VerticalCurvedList"/>
    <dgm:cxn modelId="{E06456D4-150E-492B-8DD5-E2DCB540E805}" srcId="{5473C59E-EB1B-458A-893C-AD27B3C81027}" destId="{AC343AAF-3BD6-4282-A311-B5611F57422C}" srcOrd="0" destOrd="0" parTransId="{2880135A-E622-4AF0-975D-8041DED8C156}" sibTransId="{C6C7CE1A-B74F-46AD-96E5-DF601475693B}"/>
    <dgm:cxn modelId="{BC28CC8E-227B-4E0D-B0F6-1E2F28DD4FAA}" srcId="{5473C59E-EB1B-458A-893C-AD27B3C81027}" destId="{11C84B61-C480-4EBA-B1F1-5728A99FE231}" srcOrd="2" destOrd="0" parTransId="{BB6E6EF1-EB1F-40FE-83F2-931B34FE60F7}" sibTransId="{57158DEF-83D5-4205-910A-7E59D7E0D87F}"/>
    <dgm:cxn modelId="{094110A9-DAFE-4DDE-99E3-986F9E7A759A}" type="presOf" srcId="{1807C970-8590-474B-AF27-7144892EDF76}" destId="{605C26C2-5CDA-41CB-9C94-4B8CD49E2FEF}" srcOrd="0" destOrd="0" presId="urn:microsoft.com/office/officeart/2008/layout/VerticalCurvedList"/>
    <dgm:cxn modelId="{0198A4E5-0665-4AF7-AF8B-3042A0F6248C}" type="presOf" srcId="{11C84B61-C480-4EBA-B1F1-5728A99FE231}" destId="{9E2ECA84-B001-47FB-AF40-9215908E1D27}" srcOrd="0" destOrd="0" presId="urn:microsoft.com/office/officeart/2008/layout/VerticalCurvedList"/>
    <dgm:cxn modelId="{94BAF9EB-EC01-4CFB-8164-24E638D24BDE}" type="presOf" srcId="{5186443C-0583-40BB-BF43-39FBF6F98577}" destId="{376A4D24-2752-436A-8332-C91E8F8A5B19}" srcOrd="0" destOrd="0" presId="urn:microsoft.com/office/officeart/2008/layout/VerticalCurvedList"/>
    <dgm:cxn modelId="{76A14652-9934-4CFB-96DE-CBFA1DB2E86C}" srcId="{5473C59E-EB1B-458A-893C-AD27B3C81027}" destId="{16CF28DD-92EF-4007-945E-701B4660565D}" srcOrd="4" destOrd="0" parTransId="{8EE0D272-ADCF-4B52-84C9-4B977E8458AF}" sibTransId="{5D19BDB2-E96F-4441-A6D1-86D28F73BB62}"/>
    <dgm:cxn modelId="{71D63EF6-FA2B-4F57-A6D5-90E63918E108}" type="presOf" srcId="{16CF28DD-92EF-4007-945E-701B4660565D}" destId="{9AD95EDE-BEE3-4687-AA8A-BA65603D038E}" srcOrd="0" destOrd="0" presId="urn:microsoft.com/office/officeart/2008/layout/VerticalCurvedList"/>
    <dgm:cxn modelId="{527DFE5D-6607-4DC2-8446-C7866EA59F5E}" type="presOf" srcId="{384A811E-999A-4607-8CCF-B4F7064F59EB}" destId="{4AACAB56-DBCD-4A4C-A5FA-7A9208CD02FE}" srcOrd="0" destOrd="0" presId="urn:microsoft.com/office/officeart/2008/layout/VerticalCurvedList"/>
    <dgm:cxn modelId="{A55DD7D6-B343-4841-8049-5208F05698EF}" type="presOf" srcId="{AC343AAF-3BD6-4282-A311-B5611F57422C}" destId="{3FCC5BE0-26B8-4E8D-A3A2-3AA65505AB0E}" srcOrd="0" destOrd="0" presId="urn:microsoft.com/office/officeart/2008/layout/VerticalCurvedList"/>
    <dgm:cxn modelId="{1A96529D-351B-4424-BADC-B090A84F043C}" srcId="{5473C59E-EB1B-458A-893C-AD27B3C81027}" destId="{B0B2053B-5055-415D-8654-FB72FA47A5BC}" srcOrd="1" destOrd="0" parTransId="{94F1246C-8513-4C61-88F1-5EA8BA9213DA}" sibTransId="{64603DB1-E8AE-4A5A-BD3B-92AC47F8A8D0}"/>
    <dgm:cxn modelId="{BC05D71E-9C13-49D3-A525-5C449E584B72}" type="presParOf" srcId="{9BE4DD9D-C5D7-4FC3-966F-5DEF42DC01C2}" destId="{8A762157-2BB1-4309-BE25-AFDCE8D0C21F}" srcOrd="0" destOrd="0" presId="urn:microsoft.com/office/officeart/2008/layout/VerticalCurvedList"/>
    <dgm:cxn modelId="{15B90DDB-F670-4B18-A4F5-EC8400B99F0B}" type="presParOf" srcId="{8A762157-2BB1-4309-BE25-AFDCE8D0C21F}" destId="{9B5B9B21-4080-48CD-8E43-7F3C4892076D}" srcOrd="0" destOrd="0" presId="urn:microsoft.com/office/officeart/2008/layout/VerticalCurvedList"/>
    <dgm:cxn modelId="{3B7496F3-F809-44A8-A92B-DA37BFFBD9F1}" type="presParOf" srcId="{9B5B9B21-4080-48CD-8E43-7F3C4892076D}" destId="{F9DE8539-EE73-4670-A947-6BFDAF025E25}" srcOrd="0" destOrd="0" presId="urn:microsoft.com/office/officeart/2008/layout/VerticalCurvedList"/>
    <dgm:cxn modelId="{D7903222-D0A7-4B31-8AD2-34123FEBA8D3}" type="presParOf" srcId="{9B5B9B21-4080-48CD-8E43-7F3C4892076D}" destId="{F8B8D77C-87A0-4DFE-AF38-1693EAD958C8}" srcOrd="1" destOrd="0" presId="urn:microsoft.com/office/officeart/2008/layout/VerticalCurvedList"/>
    <dgm:cxn modelId="{0EE5538E-E447-4067-926F-8CA1CCD7B7F0}" type="presParOf" srcId="{9B5B9B21-4080-48CD-8E43-7F3C4892076D}" destId="{44BA4FED-8FE9-48A8-9D90-243B632ABCD1}" srcOrd="2" destOrd="0" presId="urn:microsoft.com/office/officeart/2008/layout/VerticalCurvedList"/>
    <dgm:cxn modelId="{E4BC583D-1248-4463-B719-0EEAF18720C0}" type="presParOf" srcId="{9B5B9B21-4080-48CD-8E43-7F3C4892076D}" destId="{5C6FB991-0DFA-41DA-971F-8151CD5527C9}" srcOrd="3" destOrd="0" presId="urn:microsoft.com/office/officeart/2008/layout/VerticalCurvedList"/>
    <dgm:cxn modelId="{4FBB095B-78F4-402B-A42E-0C09FAE84324}" type="presParOf" srcId="{8A762157-2BB1-4309-BE25-AFDCE8D0C21F}" destId="{3FCC5BE0-26B8-4E8D-A3A2-3AA65505AB0E}" srcOrd="1" destOrd="0" presId="urn:microsoft.com/office/officeart/2008/layout/VerticalCurvedList"/>
    <dgm:cxn modelId="{37F7D67E-DF57-4188-A7A0-E4B6DBD6ACFC}" type="presParOf" srcId="{8A762157-2BB1-4309-BE25-AFDCE8D0C21F}" destId="{5F59E38F-9EC0-4516-84D5-0FFE4F0BFB2C}" srcOrd="2" destOrd="0" presId="urn:microsoft.com/office/officeart/2008/layout/VerticalCurvedList"/>
    <dgm:cxn modelId="{68CEE289-0C6B-4CEF-8EBB-F9F1803E152F}" type="presParOf" srcId="{5F59E38F-9EC0-4516-84D5-0FFE4F0BFB2C}" destId="{6FA019AC-552A-4730-B0A0-EFDDACF44BDD}" srcOrd="0" destOrd="0" presId="urn:microsoft.com/office/officeart/2008/layout/VerticalCurvedList"/>
    <dgm:cxn modelId="{1AA6D329-B6EC-4C91-AA54-E5DB5B74BF5B}" type="presParOf" srcId="{8A762157-2BB1-4309-BE25-AFDCE8D0C21F}" destId="{32FFF2E7-6D66-4D10-B83C-14A820CBC7B4}" srcOrd="3" destOrd="0" presId="urn:microsoft.com/office/officeart/2008/layout/VerticalCurvedList"/>
    <dgm:cxn modelId="{76C45A57-1E4D-4298-892C-F61FF13A498A}" type="presParOf" srcId="{8A762157-2BB1-4309-BE25-AFDCE8D0C21F}" destId="{A9409878-A6E2-420E-8B72-2043ADE521D8}" srcOrd="4" destOrd="0" presId="urn:microsoft.com/office/officeart/2008/layout/VerticalCurvedList"/>
    <dgm:cxn modelId="{B5AD0781-E8C2-4ACC-8216-E80EF56FF879}" type="presParOf" srcId="{A9409878-A6E2-420E-8B72-2043ADE521D8}" destId="{0A0B0D53-CE05-4DB4-85A2-8270F1C403CA}" srcOrd="0" destOrd="0" presId="urn:microsoft.com/office/officeart/2008/layout/VerticalCurvedList"/>
    <dgm:cxn modelId="{21FEF595-6948-4D36-A3C3-C004976E0F53}" type="presParOf" srcId="{8A762157-2BB1-4309-BE25-AFDCE8D0C21F}" destId="{9E2ECA84-B001-47FB-AF40-9215908E1D27}" srcOrd="5" destOrd="0" presId="urn:microsoft.com/office/officeart/2008/layout/VerticalCurvedList"/>
    <dgm:cxn modelId="{1E47D37A-BCA5-4FB6-BA53-4D4BCF1A6401}" type="presParOf" srcId="{8A762157-2BB1-4309-BE25-AFDCE8D0C21F}" destId="{84D729F4-26B4-45CF-8418-144EDE3D9373}" srcOrd="6" destOrd="0" presId="urn:microsoft.com/office/officeart/2008/layout/VerticalCurvedList"/>
    <dgm:cxn modelId="{805A8ABC-9CE1-4FBC-87A9-7012C72EEBCB}" type="presParOf" srcId="{84D729F4-26B4-45CF-8418-144EDE3D9373}" destId="{24E90832-77EF-4C8E-87F3-26C823DB5079}" srcOrd="0" destOrd="0" presId="urn:microsoft.com/office/officeart/2008/layout/VerticalCurvedList"/>
    <dgm:cxn modelId="{3D6086F6-8AC7-4CE5-B6FE-E44E296DEC8A}" type="presParOf" srcId="{8A762157-2BB1-4309-BE25-AFDCE8D0C21F}" destId="{605C26C2-5CDA-41CB-9C94-4B8CD49E2FEF}" srcOrd="7" destOrd="0" presId="urn:microsoft.com/office/officeart/2008/layout/VerticalCurvedList"/>
    <dgm:cxn modelId="{7C0A5167-5A7C-40BD-92C0-17FDCCFFDF51}" type="presParOf" srcId="{8A762157-2BB1-4309-BE25-AFDCE8D0C21F}" destId="{07D0811B-5B20-4595-B310-94D84BD473D2}" srcOrd="8" destOrd="0" presId="urn:microsoft.com/office/officeart/2008/layout/VerticalCurvedList"/>
    <dgm:cxn modelId="{CDBDFF52-2397-45FE-873B-5183ABBF80FC}" type="presParOf" srcId="{07D0811B-5B20-4595-B310-94D84BD473D2}" destId="{47230D84-8ABE-4A22-AD3D-FD020D6B04F0}" srcOrd="0" destOrd="0" presId="urn:microsoft.com/office/officeart/2008/layout/VerticalCurvedList"/>
    <dgm:cxn modelId="{107E8972-AFBF-4B84-A976-47EB97C8AC90}" type="presParOf" srcId="{8A762157-2BB1-4309-BE25-AFDCE8D0C21F}" destId="{9AD95EDE-BEE3-4687-AA8A-BA65603D038E}" srcOrd="9" destOrd="0" presId="urn:microsoft.com/office/officeart/2008/layout/VerticalCurvedList"/>
    <dgm:cxn modelId="{862D85D8-1620-4E09-902A-D3EDB9BD07F1}" type="presParOf" srcId="{8A762157-2BB1-4309-BE25-AFDCE8D0C21F}" destId="{22A3D5E2-879B-4C7A-BA9F-E5FAA7073782}" srcOrd="10" destOrd="0" presId="urn:microsoft.com/office/officeart/2008/layout/VerticalCurvedList"/>
    <dgm:cxn modelId="{ACEC5FC2-AFDE-4351-A9F4-0D39CC2D49F8}" type="presParOf" srcId="{22A3D5E2-879B-4C7A-BA9F-E5FAA7073782}" destId="{0295FDC6-0A84-403E-959B-4A3A344662B2}" srcOrd="0" destOrd="0" presId="urn:microsoft.com/office/officeart/2008/layout/VerticalCurvedList"/>
    <dgm:cxn modelId="{E0495415-C517-4D60-9F4A-70D13971AF57}" type="presParOf" srcId="{8A762157-2BB1-4309-BE25-AFDCE8D0C21F}" destId="{4AACAB56-DBCD-4A4C-A5FA-7A9208CD02FE}" srcOrd="11" destOrd="0" presId="urn:microsoft.com/office/officeart/2008/layout/VerticalCurvedList"/>
    <dgm:cxn modelId="{7A11F769-3953-4B56-B29E-EBA17163325A}" type="presParOf" srcId="{8A762157-2BB1-4309-BE25-AFDCE8D0C21F}" destId="{2AE84867-350C-4A98-9C74-C2A253829E3C}" srcOrd="12" destOrd="0" presId="urn:microsoft.com/office/officeart/2008/layout/VerticalCurvedList"/>
    <dgm:cxn modelId="{6ED15B4A-405B-4769-96F0-399F33C12AEC}" type="presParOf" srcId="{2AE84867-350C-4A98-9C74-C2A253829E3C}" destId="{E8E99719-BEC6-4854-A915-2F98EB7E7CB8}" srcOrd="0" destOrd="0" presId="urn:microsoft.com/office/officeart/2008/layout/VerticalCurvedList"/>
    <dgm:cxn modelId="{A89A0E88-8200-4AAB-8EC3-F28280FBBBBE}" type="presParOf" srcId="{8A762157-2BB1-4309-BE25-AFDCE8D0C21F}" destId="{376A4D24-2752-436A-8332-C91E8F8A5B19}" srcOrd="13" destOrd="0" presId="urn:microsoft.com/office/officeart/2008/layout/VerticalCurvedList"/>
    <dgm:cxn modelId="{5E1BC087-48BF-4D07-A74B-2C40526308B7}" type="presParOf" srcId="{8A762157-2BB1-4309-BE25-AFDCE8D0C21F}" destId="{B64C59E1-230B-4D68-B037-CE9B466C3E61}" srcOrd="14" destOrd="0" presId="urn:microsoft.com/office/officeart/2008/layout/VerticalCurvedList"/>
    <dgm:cxn modelId="{CF5421BF-95B7-4562-A5DF-F0E4729ABB94}" type="presParOf" srcId="{B64C59E1-230B-4D68-B037-CE9B466C3E61}" destId="{BE15F7B6-5DF3-4FA2-B5E4-AC7FB7154BD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19C0B4-0540-494A-8336-F5A2DE8179E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6F77286F-3655-450C-A560-34CD3B482564}">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2800" b="1" dirty="0" smtClean="0"/>
            <a:t>Existing cases</a:t>
          </a:r>
          <a:endParaRPr lang="en-IN" sz="2800" b="1" dirty="0"/>
        </a:p>
      </dgm:t>
    </dgm:pt>
    <dgm:pt modelId="{6988686E-D027-47C6-B010-FFC23E7D8A33}" type="parTrans" cxnId="{9A8B6E2A-AA07-4B9C-990C-E133FC6F0C97}">
      <dgm:prSet/>
      <dgm:spPr/>
      <dgm:t>
        <a:bodyPr/>
        <a:lstStyle/>
        <a:p>
          <a:endParaRPr lang="en-IN"/>
        </a:p>
      </dgm:t>
    </dgm:pt>
    <dgm:pt modelId="{3D0A418F-19B6-4FA6-8FE5-80BD9D668DA7}" type="sibTrans" cxnId="{9A8B6E2A-AA07-4B9C-990C-E133FC6F0C97}">
      <dgm:prSet/>
      <dgm:spPr/>
      <dgm:t>
        <a:bodyPr/>
        <a:lstStyle/>
        <a:p>
          <a:endParaRPr lang="en-IN"/>
        </a:p>
      </dgm:t>
    </dgm:pt>
    <dgm:pt modelId="{A7D12CCF-1D59-4D6E-8BF4-62E803A09C16}">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600" b="1" dirty="0" smtClean="0"/>
            <a:t>Demand Notice served; application not filed</a:t>
          </a:r>
          <a:endParaRPr lang="en-IN" sz="1600" b="1" dirty="0"/>
        </a:p>
      </dgm:t>
    </dgm:pt>
    <dgm:pt modelId="{5568AD0B-AE46-4F04-B135-ABEBE0F8B522}" type="parTrans" cxnId="{2F1D94B2-E945-448B-90D3-1506E5EB5F39}">
      <dgm:prSet/>
      <dgm:spPr/>
      <dgm:t>
        <a:bodyPr/>
        <a:lstStyle/>
        <a:p>
          <a:endParaRPr lang="en-IN"/>
        </a:p>
      </dgm:t>
    </dgm:pt>
    <dgm:pt modelId="{70662DFD-D389-4A98-8333-1A653D3F7F2B}" type="sibTrans" cxnId="{2F1D94B2-E945-448B-90D3-1506E5EB5F39}">
      <dgm:prSet/>
      <dgm:spPr/>
      <dgm:t>
        <a:bodyPr/>
        <a:lstStyle/>
        <a:p>
          <a:endParaRPr lang="en-IN"/>
        </a:p>
      </dgm:t>
    </dgm:pt>
    <dgm:pt modelId="{63B857DD-A809-49C1-BAAC-6D093EA58C29}">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600" b="1" dirty="0" smtClean="0"/>
            <a:t>Application filed, pending admission</a:t>
          </a:r>
          <a:endParaRPr lang="en-IN" sz="1600" b="1" dirty="0"/>
        </a:p>
      </dgm:t>
    </dgm:pt>
    <dgm:pt modelId="{C95AE768-669A-4515-B6A3-0DD5E109E592}" type="parTrans" cxnId="{87862C8F-378D-4311-8FB4-A624D884A8F7}">
      <dgm:prSet/>
      <dgm:spPr/>
      <dgm:t>
        <a:bodyPr/>
        <a:lstStyle/>
        <a:p>
          <a:endParaRPr lang="en-IN"/>
        </a:p>
      </dgm:t>
    </dgm:pt>
    <dgm:pt modelId="{63FE891C-C322-4317-9ABA-29866EDCE935}" type="sibTrans" cxnId="{87862C8F-378D-4311-8FB4-A624D884A8F7}">
      <dgm:prSet/>
      <dgm:spPr/>
      <dgm:t>
        <a:bodyPr/>
        <a:lstStyle/>
        <a:p>
          <a:endParaRPr lang="en-IN"/>
        </a:p>
      </dgm:t>
    </dgm:pt>
    <dgm:pt modelId="{39E48EB2-36B6-4339-9756-DBD5F58030AD}">
      <dgm:prSet custT="1">
        <dgm:style>
          <a:lnRef idx="2">
            <a:schemeClr val="accent5"/>
          </a:lnRef>
          <a:fillRef idx="1">
            <a:schemeClr val="lt1"/>
          </a:fillRef>
          <a:effectRef idx="0">
            <a:schemeClr val="accent5"/>
          </a:effectRef>
          <a:fontRef idx="minor">
            <a:schemeClr val="dk1"/>
          </a:fontRef>
        </dgm:style>
      </dgm:prSet>
      <dgm:spPr/>
      <dgm:t>
        <a:bodyPr/>
        <a:lstStyle/>
        <a:p>
          <a:r>
            <a:rPr lang="en-US" sz="1800" b="1" dirty="0" smtClean="0"/>
            <a:t>Application admitted</a:t>
          </a:r>
          <a:endParaRPr lang="en-IN" sz="1800" b="1" dirty="0"/>
        </a:p>
      </dgm:t>
    </dgm:pt>
    <dgm:pt modelId="{26DF04BF-A1CC-492C-85A4-A05726DDB320}" type="parTrans" cxnId="{CF70E2E4-D742-4D03-8CCA-5E24336A2070}">
      <dgm:prSet/>
      <dgm:spPr/>
      <dgm:t>
        <a:bodyPr/>
        <a:lstStyle/>
        <a:p>
          <a:endParaRPr lang="en-IN"/>
        </a:p>
      </dgm:t>
    </dgm:pt>
    <dgm:pt modelId="{B2A33469-7A58-428C-AE89-B0F7ECD6CE54}" type="sibTrans" cxnId="{CF70E2E4-D742-4D03-8CCA-5E24336A2070}">
      <dgm:prSet/>
      <dgm:spPr/>
      <dgm:t>
        <a:bodyPr/>
        <a:lstStyle/>
        <a:p>
          <a:endParaRPr lang="en-IN"/>
        </a:p>
      </dgm:t>
    </dgm:pt>
    <dgm:pt modelId="{4FA5D506-E459-453E-BC5D-BDD17D5D3722}">
      <dgm:prSet>
        <dgm:style>
          <a:lnRef idx="2">
            <a:schemeClr val="accent5"/>
          </a:lnRef>
          <a:fillRef idx="1">
            <a:schemeClr val="lt1"/>
          </a:fillRef>
          <a:effectRef idx="0">
            <a:schemeClr val="accent5"/>
          </a:effectRef>
          <a:fontRef idx="minor">
            <a:schemeClr val="dk1"/>
          </a:fontRef>
        </dgm:style>
      </dgm:prSet>
      <dgm:spPr/>
      <dgm:t>
        <a:bodyPr/>
        <a:lstStyle/>
        <a:p>
          <a:pPr algn="just"/>
          <a:r>
            <a:rPr lang="en-US" dirty="0" smtClean="0"/>
            <a:t>Demand notice given for a claim &lt; </a:t>
          </a:r>
          <a:r>
            <a:rPr lang="en-US" dirty="0" err="1" smtClean="0"/>
            <a:t>Rs</a:t>
          </a:r>
          <a:r>
            <a:rPr lang="en-US" dirty="0" smtClean="0"/>
            <a:t>. 1 cr. will not hold good- application cannot be filed. </a:t>
          </a:r>
          <a:endParaRPr lang="en-IN" dirty="0"/>
        </a:p>
      </dgm:t>
    </dgm:pt>
    <dgm:pt modelId="{A9B3EB0D-7F21-48DB-B4FC-92B8DE769A7B}" type="parTrans" cxnId="{8223271E-0D15-42C3-9508-0CF09CAA5E4D}">
      <dgm:prSet/>
      <dgm:spPr/>
      <dgm:t>
        <a:bodyPr/>
        <a:lstStyle/>
        <a:p>
          <a:endParaRPr lang="en-IN"/>
        </a:p>
      </dgm:t>
    </dgm:pt>
    <dgm:pt modelId="{426C1E78-D378-41B0-979F-B1BE8C71E88B}" type="sibTrans" cxnId="{8223271E-0D15-42C3-9508-0CF09CAA5E4D}">
      <dgm:prSet/>
      <dgm:spPr/>
      <dgm:t>
        <a:bodyPr/>
        <a:lstStyle/>
        <a:p>
          <a:endParaRPr lang="en-IN"/>
        </a:p>
      </dgm:t>
    </dgm:pt>
    <dgm:pt modelId="{DFA66AA3-5F6B-45DC-8A1B-B1D105D1CE67}">
      <dgm:prSet>
        <dgm:style>
          <a:lnRef idx="2">
            <a:schemeClr val="accent5"/>
          </a:lnRef>
          <a:fillRef idx="1">
            <a:schemeClr val="lt1"/>
          </a:fillRef>
          <a:effectRef idx="0">
            <a:schemeClr val="accent5"/>
          </a:effectRef>
          <a:fontRef idx="minor">
            <a:schemeClr val="dk1"/>
          </a:fontRef>
        </dgm:style>
      </dgm:prSet>
      <dgm:spPr/>
      <dgm:t>
        <a:bodyPr/>
        <a:lstStyle/>
        <a:p>
          <a:r>
            <a:rPr lang="en-US" dirty="0" smtClean="0"/>
            <a:t>A rectification window may be given to the applicant to meet the revised threshold*</a:t>
          </a:r>
          <a:endParaRPr lang="en-IN" dirty="0"/>
        </a:p>
      </dgm:t>
    </dgm:pt>
    <dgm:pt modelId="{D51CD3C9-E396-4EA3-BAC0-0DEF32ED91A5}" type="parTrans" cxnId="{540D9F84-D5CF-4CA9-9E61-D05DDA6E4C1E}">
      <dgm:prSet/>
      <dgm:spPr/>
      <dgm:t>
        <a:bodyPr/>
        <a:lstStyle/>
        <a:p>
          <a:endParaRPr lang="en-IN"/>
        </a:p>
      </dgm:t>
    </dgm:pt>
    <dgm:pt modelId="{3A278641-F281-430D-943A-F5F9ACD52FEE}" type="sibTrans" cxnId="{540D9F84-D5CF-4CA9-9E61-D05DDA6E4C1E}">
      <dgm:prSet/>
      <dgm:spPr/>
      <dgm:t>
        <a:bodyPr/>
        <a:lstStyle/>
        <a:p>
          <a:endParaRPr lang="en-IN"/>
        </a:p>
      </dgm:t>
    </dgm:pt>
    <dgm:pt modelId="{1EEECDB6-58FE-4E16-A2F2-F3FA9BE8BA2E}">
      <dgm:prSet>
        <dgm:style>
          <a:lnRef idx="2">
            <a:schemeClr val="accent5"/>
          </a:lnRef>
          <a:fillRef idx="1">
            <a:schemeClr val="lt1"/>
          </a:fillRef>
          <a:effectRef idx="0">
            <a:schemeClr val="accent5"/>
          </a:effectRef>
          <a:fontRef idx="minor">
            <a:schemeClr val="dk1"/>
          </a:fontRef>
        </dgm:style>
      </dgm:prSet>
      <dgm:spPr/>
      <dgm:t>
        <a:bodyPr/>
        <a:lstStyle/>
        <a:p>
          <a:r>
            <a:rPr lang="en-US" dirty="0" smtClean="0"/>
            <a:t>Will remain unaffected</a:t>
          </a:r>
          <a:endParaRPr lang="en-IN" dirty="0"/>
        </a:p>
      </dgm:t>
    </dgm:pt>
    <dgm:pt modelId="{21967DBD-8009-46BE-A91F-9C2788B138FD}" type="parTrans" cxnId="{795315AF-FC23-4972-ABFB-8DC309AB1E4F}">
      <dgm:prSet/>
      <dgm:spPr/>
      <dgm:t>
        <a:bodyPr/>
        <a:lstStyle/>
        <a:p>
          <a:endParaRPr lang="en-IN"/>
        </a:p>
      </dgm:t>
    </dgm:pt>
    <dgm:pt modelId="{45F45FA0-F672-4B05-9CB3-10E946CADBB7}" type="sibTrans" cxnId="{795315AF-FC23-4972-ABFB-8DC309AB1E4F}">
      <dgm:prSet/>
      <dgm:spPr/>
      <dgm:t>
        <a:bodyPr/>
        <a:lstStyle/>
        <a:p>
          <a:endParaRPr lang="en-IN"/>
        </a:p>
      </dgm:t>
    </dgm:pt>
    <dgm:pt modelId="{B150F312-2D1B-4166-B339-0256C5CC7670}">
      <dgm:prSet>
        <dgm:style>
          <a:lnRef idx="2">
            <a:schemeClr val="accent5"/>
          </a:lnRef>
          <a:fillRef idx="1">
            <a:schemeClr val="lt1"/>
          </a:fillRef>
          <a:effectRef idx="0">
            <a:schemeClr val="accent5"/>
          </a:effectRef>
          <a:fontRef idx="minor">
            <a:schemeClr val="dk1"/>
          </a:fontRef>
        </dgm:style>
      </dgm:prSet>
      <dgm:spPr/>
      <dgm:t>
        <a:bodyPr/>
        <a:lstStyle/>
        <a:p>
          <a:r>
            <a:rPr lang="en-IN" dirty="0" smtClean="0"/>
            <a:t>Since the application is already filed before date of notification- shall remain valid</a:t>
          </a:r>
          <a:endParaRPr lang="en-IN" dirty="0"/>
        </a:p>
      </dgm:t>
    </dgm:pt>
    <dgm:pt modelId="{EAE4B7C4-6BF4-4019-8527-7DC4FC440E99}" type="parTrans" cxnId="{2289F48E-2014-4317-847E-C1A4DE74A7E1}">
      <dgm:prSet/>
      <dgm:spPr/>
      <dgm:t>
        <a:bodyPr/>
        <a:lstStyle/>
        <a:p>
          <a:endParaRPr lang="en-IN"/>
        </a:p>
      </dgm:t>
    </dgm:pt>
    <dgm:pt modelId="{2428FC8B-E1F6-4320-BCFF-951ED2B5F507}" type="sibTrans" cxnId="{2289F48E-2014-4317-847E-C1A4DE74A7E1}">
      <dgm:prSet/>
      <dgm:spPr/>
      <dgm:t>
        <a:bodyPr/>
        <a:lstStyle/>
        <a:p>
          <a:endParaRPr lang="en-IN"/>
        </a:p>
      </dgm:t>
    </dgm:pt>
    <dgm:pt modelId="{B10CC57D-9E28-4A25-A229-35796AEBE60A}" type="pres">
      <dgm:prSet presAssocID="{9319C0B4-0540-494A-8336-F5A2DE8179E9}" presName="hierChild1" presStyleCnt="0">
        <dgm:presLayoutVars>
          <dgm:orgChart val="1"/>
          <dgm:chPref val="1"/>
          <dgm:dir/>
          <dgm:animOne val="branch"/>
          <dgm:animLvl val="lvl"/>
          <dgm:resizeHandles/>
        </dgm:presLayoutVars>
      </dgm:prSet>
      <dgm:spPr/>
      <dgm:t>
        <a:bodyPr/>
        <a:lstStyle/>
        <a:p>
          <a:endParaRPr lang="en-IN"/>
        </a:p>
      </dgm:t>
    </dgm:pt>
    <dgm:pt modelId="{D4D33377-2EA4-4E1A-9916-4C83FA95F3A6}" type="pres">
      <dgm:prSet presAssocID="{6F77286F-3655-450C-A560-34CD3B482564}" presName="hierRoot1" presStyleCnt="0">
        <dgm:presLayoutVars>
          <dgm:hierBranch val="init"/>
        </dgm:presLayoutVars>
      </dgm:prSet>
      <dgm:spPr/>
    </dgm:pt>
    <dgm:pt modelId="{5EF0A1FE-9791-4BC2-B97A-D8EEB68C35D0}" type="pres">
      <dgm:prSet presAssocID="{6F77286F-3655-450C-A560-34CD3B482564}" presName="rootComposite1" presStyleCnt="0"/>
      <dgm:spPr/>
    </dgm:pt>
    <dgm:pt modelId="{0634C1C9-1E73-45DA-940D-94EC04C5823A}" type="pres">
      <dgm:prSet presAssocID="{6F77286F-3655-450C-A560-34CD3B482564}" presName="rootText1" presStyleLbl="node0" presStyleIdx="0" presStyleCnt="1" custScaleX="173006" custScaleY="61966">
        <dgm:presLayoutVars>
          <dgm:chPref val="3"/>
        </dgm:presLayoutVars>
      </dgm:prSet>
      <dgm:spPr>
        <a:prstGeom prst="roundRect">
          <a:avLst/>
        </a:prstGeom>
      </dgm:spPr>
      <dgm:t>
        <a:bodyPr/>
        <a:lstStyle/>
        <a:p>
          <a:endParaRPr lang="en-IN"/>
        </a:p>
      </dgm:t>
    </dgm:pt>
    <dgm:pt modelId="{6BF0C22B-62E5-4A8D-9144-DE770AB87796}" type="pres">
      <dgm:prSet presAssocID="{6F77286F-3655-450C-A560-34CD3B482564}" presName="rootConnector1" presStyleLbl="node1" presStyleIdx="0" presStyleCnt="0"/>
      <dgm:spPr/>
      <dgm:t>
        <a:bodyPr/>
        <a:lstStyle/>
        <a:p>
          <a:endParaRPr lang="en-IN"/>
        </a:p>
      </dgm:t>
    </dgm:pt>
    <dgm:pt modelId="{01315606-5F07-48A9-B977-3C68CFECA775}" type="pres">
      <dgm:prSet presAssocID="{6F77286F-3655-450C-A560-34CD3B482564}" presName="hierChild2" presStyleCnt="0"/>
      <dgm:spPr/>
    </dgm:pt>
    <dgm:pt modelId="{4A279BA6-FDA7-4AE2-8FC8-3BAECF992A3D}" type="pres">
      <dgm:prSet presAssocID="{5568AD0B-AE46-4F04-B135-ABEBE0F8B522}" presName="Name37" presStyleLbl="parChTrans1D2" presStyleIdx="0" presStyleCnt="3"/>
      <dgm:spPr/>
      <dgm:t>
        <a:bodyPr/>
        <a:lstStyle/>
        <a:p>
          <a:endParaRPr lang="en-IN"/>
        </a:p>
      </dgm:t>
    </dgm:pt>
    <dgm:pt modelId="{B285B5E9-2AD6-4A7B-829B-E80448F5F11C}" type="pres">
      <dgm:prSet presAssocID="{A7D12CCF-1D59-4D6E-8BF4-62E803A09C16}" presName="hierRoot2" presStyleCnt="0">
        <dgm:presLayoutVars>
          <dgm:hierBranch val="init"/>
        </dgm:presLayoutVars>
      </dgm:prSet>
      <dgm:spPr/>
    </dgm:pt>
    <dgm:pt modelId="{037FAE94-9E99-4385-B0D1-3765734A678D}" type="pres">
      <dgm:prSet presAssocID="{A7D12CCF-1D59-4D6E-8BF4-62E803A09C16}" presName="rootComposite" presStyleCnt="0"/>
      <dgm:spPr/>
    </dgm:pt>
    <dgm:pt modelId="{B6FE2435-A237-4CED-B141-D1C5118C0B9F}" type="pres">
      <dgm:prSet presAssocID="{A7D12CCF-1D59-4D6E-8BF4-62E803A09C16}" presName="rootText" presStyleLbl="node2" presStyleIdx="0" presStyleCnt="3" custScaleX="140165" custScaleY="69623" custLinFactNeighborX="-86075" custLinFactNeighborY="4384">
        <dgm:presLayoutVars>
          <dgm:chPref val="3"/>
        </dgm:presLayoutVars>
      </dgm:prSet>
      <dgm:spPr>
        <a:prstGeom prst="roundRect">
          <a:avLst/>
        </a:prstGeom>
      </dgm:spPr>
      <dgm:t>
        <a:bodyPr/>
        <a:lstStyle/>
        <a:p>
          <a:endParaRPr lang="en-IN"/>
        </a:p>
      </dgm:t>
    </dgm:pt>
    <dgm:pt modelId="{1F25A59F-6035-443E-92C1-35308DBEDF0E}" type="pres">
      <dgm:prSet presAssocID="{A7D12CCF-1D59-4D6E-8BF4-62E803A09C16}" presName="rootConnector" presStyleLbl="node2" presStyleIdx="0" presStyleCnt="3"/>
      <dgm:spPr/>
      <dgm:t>
        <a:bodyPr/>
        <a:lstStyle/>
        <a:p>
          <a:endParaRPr lang="en-IN"/>
        </a:p>
      </dgm:t>
    </dgm:pt>
    <dgm:pt modelId="{7EA37A46-89D0-4D8B-AA11-37CA71C75FA0}" type="pres">
      <dgm:prSet presAssocID="{A7D12CCF-1D59-4D6E-8BF4-62E803A09C16}" presName="hierChild4" presStyleCnt="0"/>
      <dgm:spPr/>
    </dgm:pt>
    <dgm:pt modelId="{5EF75919-FBE9-4254-B8D2-0DD4FC9D0FFA}" type="pres">
      <dgm:prSet presAssocID="{A9B3EB0D-7F21-48DB-B4FC-92B8DE769A7B}" presName="Name37" presStyleLbl="parChTrans1D3" presStyleIdx="0" presStyleCnt="4"/>
      <dgm:spPr/>
      <dgm:t>
        <a:bodyPr/>
        <a:lstStyle/>
        <a:p>
          <a:endParaRPr lang="en-IN"/>
        </a:p>
      </dgm:t>
    </dgm:pt>
    <dgm:pt modelId="{E2F5C4C9-910F-4BD4-B54F-0FAED70C577F}" type="pres">
      <dgm:prSet presAssocID="{4FA5D506-E459-453E-BC5D-BDD17D5D3722}" presName="hierRoot2" presStyleCnt="0">
        <dgm:presLayoutVars>
          <dgm:hierBranch val="init"/>
        </dgm:presLayoutVars>
      </dgm:prSet>
      <dgm:spPr/>
    </dgm:pt>
    <dgm:pt modelId="{8BEBEA29-A394-426A-99DF-EEFCA80F8B89}" type="pres">
      <dgm:prSet presAssocID="{4FA5D506-E459-453E-BC5D-BDD17D5D3722}" presName="rootComposite" presStyleCnt="0"/>
      <dgm:spPr/>
    </dgm:pt>
    <dgm:pt modelId="{2017A51B-0BCE-45AA-97C9-F6A58C749D33}" type="pres">
      <dgm:prSet presAssocID="{4FA5D506-E459-453E-BC5D-BDD17D5D3722}" presName="rootText" presStyleLbl="node3" presStyleIdx="0" presStyleCnt="4" custLinFactNeighborX="-91526" custLinFactNeighborY="-14474">
        <dgm:presLayoutVars>
          <dgm:chPref val="3"/>
        </dgm:presLayoutVars>
      </dgm:prSet>
      <dgm:spPr>
        <a:prstGeom prst="roundRect">
          <a:avLst/>
        </a:prstGeom>
      </dgm:spPr>
      <dgm:t>
        <a:bodyPr/>
        <a:lstStyle/>
        <a:p>
          <a:endParaRPr lang="en-IN"/>
        </a:p>
      </dgm:t>
    </dgm:pt>
    <dgm:pt modelId="{F1560C89-E7E3-4AA2-BB9A-B5159FD7AD15}" type="pres">
      <dgm:prSet presAssocID="{4FA5D506-E459-453E-BC5D-BDD17D5D3722}" presName="rootConnector" presStyleLbl="node3" presStyleIdx="0" presStyleCnt="4"/>
      <dgm:spPr/>
      <dgm:t>
        <a:bodyPr/>
        <a:lstStyle/>
        <a:p>
          <a:endParaRPr lang="en-IN"/>
        </a:p>
      </dgm:t>
    </dgm:pt>
    <dgm:pt modelId="{F4BF3CF3-EB32-4D17-A877-E2ABE1E3A898}" type="pres">
      <dgm:prSet presAssocID="{4FA5D506-E459-453E-BC5D-BDD17D5D3722}" presName="hierChild4" presStyleCnt="0"/>
      <dgm:spPr/>
    </dgm:pt>
    <dgm:pt modelId="{2335361C-A735-4F9F-B5AF-B8682CBF7D54}" type="pres">
      <dgm:prSet presAssocID="{4FA5D506-E459-453E-BC5D-BDD17D5D3722}" presName="hierChild5" presStyleCnt="0"/>
      <dgm:spPr/>
    </dgm:pt>
    <dgm:pt modelId="{5C214F59-C7D0-4FD1-8678-DF22C72B6FF1}" type="pres">
      <dgm:prSet presAssocID="{A7D12CCF-1D59-4D6E-8BF4-62E803A09C16}" presName="hierChild5" presStyleCnt="0"/>
      <dgm:spPr/>
    </dgm:pt>
    <dgm:pt modelId="{D1E35D96-DEAA-4220-9F8F-C59BAE5173CD}" type="pres">
      <dgm:prSet presAssocID="{C95AE768-669A-4515-B6A3-0DD5E109E592}" presName="Name37" presStyleLbl="parChTrans1D2" presStyleIdx="1" presStyleCnt="3"/>
      <dgm:spPr/>
      <dgm:t>
        <a:bodyPr/>
        <a:lstStyle/>
        <a:p>
          <a:endParaRPr lang="en-IN"/>
        </a:p>
      </dgm:t>
    </dgm:pt>
    <dgm:pt modelId="{6C4F04DE-61C9-472C-B0E4-7FA74FF86055}" type="pres">
      <dgm:prSet presAssocID="{63B857DD-A809-49C1-BAAC-6D093EA58C29}" presName="hierRoot2" presStyleCnt="0">
        <dgm:presLayoutVars>
          <dgm:hierBranch val="init"/>
        </dgm:presLayoutVars>
      </dgm:prSet>
      <dgm:spPr/>
    </dgm:pt>
    <dgm:pt modelId="{1B155D6A-578D-4353-BC72-1546A37FBDC5}" type="pres">
      <dgm:prSet presAssocID="{63B857DD-A809-49C1-BAAC-6D093EA58C29}" presName="rootComposite" presStyleCnt="0"/>
      <dgm:spPr/>
    </dgm:pt>
    <dgm:pt modelId="{CFF9ADFD-4097-4074-AA5D-1D16ED1DDC3E}" type="pres">
      <dgm:prSet presAssocID="{63B857DD-A809-49C1-BAAC-6D093EA58C29}" presName="rootText" presStyleLbl="node2" presStyleIdx="1" presStyleCnt="3" custScaleX="133692" custScaleY="69623" custLinFactNeighborX="-6863" custLinFactNeighborY="2828">
        <dgm:presLayoutVars>
          <dgm:chPref val="3"/>
        </dgm:presLayoutVars>
      </dgm:prSet>
      <dgm:spPr>
        <a:prstGeom prst="roundRect">
          <a:avLst/>
        </a:prstGeom>
      </dgm:spPr>
      <dgm:t>
        <a:bodyPr/>
        <a:lstStyle/>
        <a:p>
          <a:endParaRPr lang="en-IN"/>
        </a:p>
      </dgm:t>
    </dgm:pt>
    <dgm:pt modelId="{C9CB8EBE-73ED-4299-A626-D1154CBEDBF2}" type="pres">
      <dgm:prSet presAssocID="{63B857DD-A809-49C1-BAAC-6D093EA58C29}" presName="rootConnector" presStyleLbl="node2" presStyleIdx="1" presStyleCnt="3"/>
      <dgm:spPr/>
      <dgm:t>
        <a:bodyPr/>
        <a:lstStyle/>
        <a:p>
          <a:endParaRPr lang="en-IN"/>
        </a:p>
      </dgm:t>
    </dgm:pt>
    <dgm:pt modelId="{FE081D3F-E5E1-4EC0-9608-DB2D30006CDA}" type="pres">
      <dgm:prSet presAssocID="{63B857DD-A809-49C1-BAAC-6D093EA58C29}" presName="hierChild4" presStyleCnt="0"/>
      <dgm:spPr/>
    </dgm:pt>
    <dgm:pt modelId="{4538931B-21D4-417C-A73F-2A6881B1DDE2}" type="pres">
      <dgm:prSet presAssocID="{D51CD3C9-E396-4EA3-BAC0-0DEF32ED91A5}" presName="Name37" presStyleLbl="parChTrans1D3" presStyleIdx="1" presStyleCnt="4"/>
      <dgm:spPr/>
      <dgm:t>
        <a:bodyPr/>
        <a:lstStyle/>
        <a:p>
          <a:endParaRPr lang="en-IN"/>
        </a:p>
      </dgm:t>
    </dgm:pt>
    <dgm:pt modelId="{4A132202-A55C-41B7-9041-DD5FA3CC30EA}" type="pres">
      <dgm:prSet presAssocID="{DFA66AA3-5F6B-45DC-8A1B-B1D105D1CE67}" presName="hierRoot2" presStyleCnt="0">
        <dgm:presLayoutVars>
          <dgm:hierBranch val="init"/>
        </dgm:presLayoutVars>
      </dgm:prSet>
      <dgm:spPr/>
    </dgm:pt>
    <dgm:pt modelId="{3C2557EE-375B-4A36-A46E-2B7DC67EF83A}" type="pres">
      <dgm:prSet presAssocID="{DFA66AA3-5F6B-45DC-8A1B-B1D105D1CE67}" presName="rootComposite" presStyleCnt="0"/>
      <dgm:spPr/>
    </dgm:pt>
    <dgm:pt modelId="{D3262CE6-4503-4A49-B642-A4F799A60B4D}" type="pres">
      <dgm:prSet presAssocID="{DFA66AA3-5F6B-45DC-8A1B-B1D105D1CE67}" presName="rootText" presStyleLbl="node3" presStyleIdx="1" presStyleCnt="4">
        <dgm:presLayoutVars>
          <dgm:chPref val="3"/>
        </dgm:presLayoutVars>
      </dgm:prSet>
      <dgm:spPr>
        <a:prstGeom prst="roundRect">
          <a:avLst/>
        </a:prstGeom>
      </dgm:spPr>
      <dgm:t>
        <a:bodyPr/>
        <a:lstStyle/>
        <a:p>
          <a:endParaRPr lang="en-IN"/>
        </a:p>
      </dgm:t>
    </dgm:pt>
    <dgm:pt modelId="{C1F66DB9-5F1F-4380-9DE1-98C788656975}" type="pres">
      <dgm:prSet presAssocID="{DFA66AA3-5F6B-45DC-8A1B-B1D105D1CE67}" presName="rootConnector" presStyleLbl="node3" presStyleIdx="1" presStyleCnt="4"/>
      <dgm:spPr/>
      <dgm:t>
        <a:bodyPr/>
        <a:lstStyle/>
        <a:p>
          <a:endParaRPr lang="en-IN"/>
        </a:p>
      </dgm:t>
    </dgm:pt>
    <dgm:pt modelId="{39360135-6110-4167-B2A9-9F1670E91E4F}" type="pres">
      <dgm:prSet presAssocID="{DFA66AA3-5F6B-45DC-8A1B-B1D105D1CE67}" presName="hierChild4" presStyleCnt="0"/>
      <dgm:spPr/>
    </dgm:pt>
    <dgm:pt modelId="{DFC5D489-5FD7-45E5-B94F-62184552D5CF}" type="pres">
      <dgm:prSet presAssocID="{DFA66AA3-5F6B-45DC-8A1B-B1D105D1CE67}" presName="hierChild5" presStyleCnt="0"/>
      <dgm:spPr/>
    </dgm:pt>
    <dgm:pt modelId="{7DEB74A1-A44D-4F26-AA3A-3968A335CAEC}" type="pres">
      <dgm:prSet presAssocID="{EAE4B7C4-6BF4-4019-8527-7DC4FC440E99}" presName="Name37" presStyleLbl="parChTrans1D3" presStyleIdx="2" presStyleCnt="4"/>
      <dgm:spPr/>
      <dgm:t>
        <a:bodyPr/>
        <a:lstStyle/>
        <a:p>
          <a:endParaRPr lang="en-IN"/>
        </a:p>
      </dgm:t>
    </dgm:pt>
    <dgm:pt modelId="{F8614AAF-287F-4C7D-88AA-383C21FE949F}" type="pres">
      <dgm:prSet presAssocID="{B150F312-2D1B-4166-B339-0256C5CC7670}" presName="hierRoot2" presStyleCnt="0">
        <dgm:presLayoutVars>
          <dgm:hierBranch val="init"/>
        </dgm:presLayoutVars>
      </dgm:prSet>
      <dgm:spPr/>
    </dgm:pt>
    <dgm:pt modelId="{3419602B-0023-4145-8902-DCF237129891}" type="pres">
      <dgm:prSet presAssocID="{B150F312-2D1B-4166-B339-0256C5CC7670}" presName="rootComposite" presStyleCnt="0"/>
      <dgm:spPr/>
    </dgm:pt>
    <dgm:pt modelId="{D1886F30-CE88-4397-B8C4-4CBCD63AF7EA}" type="pres">
      <dgm:prSet presAssocID="{B150F312-2D1B-4166-B339-0256C5CC7670}" presName="rootText" presStyleLbl="node3" presStyleIdx="2" presStyleCnt="4">
        <dgm:presLayoutVars>
          <dgm:chPref val="3"/>
        </dgm:presLayoutVars>
      </dgm:prSet>
      <dgm:spPr>
        <a:prstGeom prst="roundRect">
          <a:avLst/>
        </a:prstGeom>
      </dgm:spPr>
      <dgm:t>
        <a:bodyPr/>
        <a:lstStyle/>
        <a:p>
          <a:endParaRPr lang="en-IN"/>
        </a:p>
      </dgm:t>
    </dgm:pt>
    <dgm:pt modelId="{F4936D0F-6FA2-4FF4-9AFA-59DA8FB47E56}" type="pres">
      <dgm:prSet presAssocID="{B150F312-2D1B-4166-B339-0256C5CC7670}" presName="rootConnector" presStyleLbl="node3" presStyleIdx="2" presStyleCnt="4"/>
      <dgm:spPr/>
      <dgm:t>
        <a:bodyPr/>
        <a:lstStyle/>
        <a:p>
          <a:endParaRPr lang="en-IN"/>
        </a:p>
      </dgm:t>
    </dgm:pt>
    <dgm:pt modelId="{A2ACBEF5-00D2-43D1-9BBF-B6FBE2F2FB1F}" type="pres">
      <dgm:prSet presAssocID="{B150F312-2D1B-4166-B339-0256C5CC7670}" presName="hierChild4" presStyleCnt="0"/>
      <dgm:spPr/>
    </dgm:pt>
    <dgm:pt modelId="{00F3CE00-38E1-4C57-BFB8-392B9ED18A5E}" type="pres">
      <dgm:prSet presAssocID="{B150F312-2D1B-4166-B339-0256C5CC7670}" presName="hierChild5" presStyleCnt="0"/>
      <dgm:spPr/>
    </dgm:pt>
    <dgm:pt modelId="{434B4808-8FC5-4FB7-8664-2E7E04CB1BDC}" type="pres">
      <dgm:prSet presAssocID="{63B857DD-A809-49C1-BAAC-6D093EA58C29}" presName="hierChild5" presStyleCnt="0"/>
      <dgm:spPr/>
    </dgm:pt>
    <dgm:pt modelId="{576169AA-072E-44F9-959C-60542CDF046D}" type="pres">
      <dgm:prSet presAssocID="{26DF04BF-A1CC-492C-85A4-A05726DDB320}" presName="Name37" presStyleLbl="parChTrans1D2" presStyleIdx="2" presStyleCnt="3"/>
      <dgm:spPr/>
      <dgm:t>
        <a:bodyPr/>
        <a:lstStyle/>
        <a:p>
          <a:endParaRPr lang="en-IN"/>
        </a:p>
      </dgm:t>
    </dgm:pt>
    <dgm:pt modelId="{751B7C63-2A51-40E2-B50E-6F89A113B5E4}" type="pres">
      <dgm:prSet presAssocID="{39E48EB2-36B6-4339-9756-DBD5F58030AD}" presName="hierRoot2" presStyleCnt="0">
        <dgm:presLayoutVars>
          <dgm:hierBranch val="init"/>
        </dgm:presLayoutVars>
      </dgm:prSet>
      <dgm:spPr/>
    </dgm:pt>
    <dgm:pt modelId="{4A3980ED-4B4C-47DB-B372-5774EB025286}" type="pres">
      <dgm:prSet presAssocID="{39E48EB2-36B6-4339-9756-DBD5F58030AD}" presName="rootComposite" presStyleCnt="0"/>
      <dgm:spPr/>
    </dgm:pt>
    <dgm:pt modelId="{420A8579-318B-4791-B70C-3095409C3ED2}" type="pres">
      <dgm:prSet presAssocID="{39E48EB2-36B6-4339-9756-DBD5F58030AD}" presName="rootText" presStyleLbl="node2" presStyleIdx="2" presStyleCnt="3" custScaleX="126179" custScaleY="69623" custLinFactNeighborX="88701" custLinFactNeighborY="986">
        <dgm:presLayoutVars>
          <dgm:chPref val="3"/>
        </dgm:presLayoutVars>
      </dgm:prSet>
      <dgm:spPr>
        <a:prstGeom prst="roundRect">
          <a:avLst/>
        </a:prstGeom>
      </dgm:spPr>
      <dgm:t>
        <a:bodyPr/>
        <a:lstStyle/>
        <a:p>
          <a:endParaRPr lang="en-IN"/>
        </a:p>
      </dgm:t>
    </dgm:pt>
    <dgm:pt modelId="{3AB5D099-DA58-48BA-96AD-AB92582FFF48}" type="pres">
      <dgm:prSet presAssocID="{39E48EB2-36B6-4339-9756-DBD5F58030AD}" presName="rootConnector" presStyleLbl="node2" presStyleIdx="2" presStyleCnt="3"/>
      <dgm:spPr/>
      <dgm:t>
        <a:bodyPr/>
        <a:lstStyle/>
        <a:p>
          <a:endParaRPr lang="en-IN"/>
        </a:p>
      </dgm:t>
    </dgm:pt>
    <dgm:pt modelId="{FA26049A-AF5A-43EA-A6BD-3F2F700E5CD9}" type="pres">
      <dgm:prSet presAssocID="{39E48EB2-36B6-4339-9756-DBD5F58030AD}" presName="hierChild4" presStyleCnt="0"/>
      <dgm:spPr/>
    </dgm:pt>
    <dgm:pt modelId="{F37DCFBB-64B4-4EDC-B341-5B3013F6722C}" type="pres">
      <dgm:prSet presAssocID="{21967DBD-8009-46BE-A91F-9C2788B138FD}" presName="Name37" presStyleLbl="parChTrans1D3" presStyleIdx="3" presStyleCnt="4"/>
      <dgm:spPr/>
      <dgm:t>
        <a:bodyPr/>
        <a:lstStyle/>
        <a:p>
          <a:endParaRPr lang="en-IN"/>
        </a:p>
      </dgm:t>
    </dgm:pt>
    <dgm:pt modelId="{2E1F3761-3555-4A90-A4DB-6D95D2345B50}" type="pres">
      <dgm:prSet presAssocID="{1EEECDB6-58FE-4E16-A2F2-F3FA9BE8BA2E}" presName="hierRoot2" presStyleCnt="0">
        <dgm:presLayoutVars>
          <dgm:hierBranch val="init"/>
        </dgm:presLayoutVars>
      </dgm:prSet>
      <dgm:spPr/>
    </dgm:pt>
    <dgm:pt modelId="{BDB921B9-62B5-4D36-89F4-ABAE8D6FF300}" type="pres">
      <dgm:prSet presAssocID="{1EEECDB6-58FE-4E16-A2F2-F3FA9BE8BA2E}" presName="rootComposite" presStyleCnt="0"/>
      <dgm:spPr/>
    </dgm:pt>
    <dgm:pt modelId="{823161A1-F583-42B2-ABD2-5192CF0C4EE3}" type="pres">
      <dgm:prSet presAssocID="{1EEECDB6-58FE-4E16-A2F2-F3FA9BE8BA2E}" presName="rootText" presStyleLbl="node3" presStyleIdx="3" presStyleCnt="4" custLinFactNeighborX="80227" custLinFactNeighborY="-16943">
        <dgm:presLayoutVars>
          <dgm:chPref val="3"/>
        </dgm:presLayoutVars>
      </dgm:prSet>
      <dgm:spPr>
        <a:prstGeom prst="roundRect">
          <a:avLst/>
        </a:prstGeom>
      </dgm:spPr>
      <dgm:t>
        <a:bodyPr/>
        <a:lstStyle/>
        <a:p>
          <a:endParaRPr lang="en-IN"/>
        </a:p>
      </dgm:t>
    </dgm:pt>
    <dgm:pt modelId="{7B7B7A8F-83FF-430D-8F9E-750A782265D6}" type="pres">
      <dgm:prSet presAssocID="{1EEECDB6-58FE-4E16-A2F2-F3FA9BE8BA2E}" presName="rootConnector" presStyleLbl="node3" presStyleIdx="3" presStyleCnt="4"/>
      <dgm:spPr/>
      <dgm:t>
        <a:bodyPr/>
        <a:lstStyle/>
        <a:p>
          <a:endParaRPr lang="en-IN"/>
        </a:p>
      </dgm:t>
    </dgm:pt>
    <dgm:pt modelId="{886592F8-6BAF-4D14-90DB-6AB1522335CC}" type="pres">
      <dgm:prSet presAssocID="{1EEECDB6-58FE-4E16-A2F2-F3FA9BE8BA2E}" presName="hierChild4" presStyleCnt="0"/>
      <dgm:spPr/>
    </dgm:pt>
    <dgm:pt modelId="{5E3EF4FA-57AC-4A0E-8B50-2226DF5A0019}" type="pres">
      <dgm:prSet presAssocID="{1EEECDB6-58FE-4E16-A2F2-F3FA9BE8BA2E}" presName="hierChild5" presStyleCnt="0"/>
      <dgm:spPr/>
    </dgm:pt>
    <dgm:pt modelId="{37CF23AA-FAF8-42F9-BDE9-2D032E86405E}" type="pres">
      <dgm:prSet presAssocID="{39E48EB2-36B6-4339-9756-DBD5F58030AD}" presName="hierChild5" presStyleCnt="0"/>
      <dgm:spPr/>
    </dgm:pt>
    <dgm:pt modelId="{96B1EB9A-B18B-4F62-B9D9-F4FDD0FC1DCB}" type="pres">
      <dgm:prSet presAssocID="{6F77286F-3655-450C-A560-34CD3B482564}" presName="hierChild3" presStyleCnt="0"/>
      <dgm:spPr/>
    </dgm:pt>
  </dgm:ptLst>
  <dgm:cxnLst>
    <dgm:cxn modelId="{20E01768-C4C0-44BE-9D5D-3870FCB1393D}" type="presOf" srcId="{63B857DD-A809-49C1-BAAC-6D093EA58C29}" destId="{C9CB8EBE-73ED-4299-A626-D1154CBEDBF2}" srcOrd="1" destOrd="0" presId="urn:microsoft.com/office/officeart/2005/8/layout/orgChart1"/>
    <dgm:cxn modelId="{5FF734A3-EEF5-470F-95CB-9B43E3D1BD2D}" type="presOf" srcId="{C95AE768-669A-4515-B6A3-0DD5E109E592}" destId="{D1E35D96-DEAA-4220-9F8F-C59BAE5173CD}" srcOrd="0" destOrd="0" presId="urn:microsoft.com/office/officeart/2005/8/layout/orgChart1"/>
    <dgm:cxn modelId="{34FB5A27-3D26-465F-B306-BD74357EC4CA}" type="presOf" srcId="{A7D12CCF-1D59-4D6E-8BF4-62E803A09C16}" destId="{1F25A59F-6035-443E-92C1-35308DBEDF0E}" srcOrd="1" destOrd="0" presId="urn:microsoft.com/office/officeart/2005/8/layout/orgChart1"/>
    <dgm:cxn modelId="{8223271E-0D15-42C3-9508-0CF09CAA5E4D}" srcId="{A7D12CCF-1D59-4D6E-8BF4-62E803A09C16}" destId="{4FA5D506-E459-453E-BC5D-BDD17D5D3722}" srcOrd="0" destOrd="0" parTransId="{A9B3EB0D-7F21-48DB-B4FC-92B8DE769A7B}" sibTransId="{426C1E78-D378-41B0-979F-B1BE8C71E88B}"/>
    <dgm:cxn modelId="{879B16AA-A06E-4475-95C5-30BEA8A1BE89}" type="presOf" srcId="{6F77286F-3655-450C-A560-34CD3B482564}" destId="{6BF0C22B-62E5-4A8D-9144-DE770AB87796}" srcOrd="1" destOrd="0" presId="urn:microsoft.com/office/officeart/2005/8/layout/orgChart1"/>
    <dgm:cxn modelId="{2F1D94B2-E945-448B-90D3-1506E5EB5F39}" srcId="{6F77286F-3655-450C-A560-34CD3B482564}" destId="{A7D12CCF-1D59-4D6E-8BF4-62E803A09C16}" srcOrd="0" destOrd="0" parTransId="{5568AD0B-AE46-4F04-B135-ABEBE0F8B522}" sibTransId="{70662DFD-D389-4A98-8333-1A653D3F7F2B}"/>
    <dgm:cxn modelId="{22894D97-B8F0-4075-88BA-48D78FC2FF34}" type="presOf" srcId="{DFA66AA3-5F6B-45DC-8A1B-B1D105D1CE67}" destId="{D3262CE6-4503-4A49-B642-A4F799A60B4D}" srcOrd="0" destOrd="0" presId="urn:microsoft.com/office/officeart/2005/8/layout/orgChart1"/>
    <dgm:cxn modelId="{8D88E372-47FD-4A70-9AB7-AC2C76A8F939}" type="presOf" srcId="{39E48EB2-36B6-4339-9756-DBD5F58030AD}" destId="{3AB5D099-DA58-48BA-96AD-AB92582FFF48}" srcOrd="1" destOrd="0" presId="urn:microsoft.com/office/officeart/2005/8/layout/orgChart1"/>
    <dgm:cxn modelId="{87862C8F-378D-4311-8FB4-A624D884A8F7}" srcId="{6F77286F-3655-450C-A560-34CD3B482564}" destId="{63B857DD-A809-49C1-BAAC-6D093EA58C29}" srcOrd="1" destOrd="0" parTransId="{C95AE768-669A-4515-B6A3-0DD5E109E592}" sibTransId="{63FE891C-C322-4317-9ABA-29866EDCE935}"/>
    <dgm:cxn modelId="{3233CBEF-8C39-40ED-A02B-897AF9179B4D}" type="presOf" srcId="{D51CD3C9-E396-4EA3-BAC0-0DEF32ED91A5}" destId="{4538931B-21D4-417C-A73F-2A6881B1DDE2}" srcOrd="0" destOrd="0" presId="urn:microsoft.com/office/officeart/2005/8/layout/orgChart1"/>
    <dgm:cxn modelId="{86DEAB7D-3E52-4DCD-A3A2-752A97FC6793}" type="presOf" srcId="{B150F312-2D1B-4166-B339-0256C5CC7670}" destId="{F4936D0F-6FA2-4FF4-9AFA-59DA8FB47E56}" srcOrd="1" destOrd="0" presId="urn:microsoft.com/office/officeart/2005/8/layout/orgChart1"/>
    <dgm:cxn modelId="{FFB7A7D0-34DC-4507-92A1-2EC3F6B10365}" type="presOf" srcId="{5568AD0B-AE46-4F04-B135-ABEBE0F8B522}" destId="{4A279BA6-FDA7-4AE2-8FC8-3BAECF992A3D}" srcOrd="0" destOrd="0" presId="urn:microsoft.com/office/officeart/2005/8/layout/orgChart1"/>
    <dgm:cxn modelId="{CAB0F1E0-1B63-4E99-B813-AC695800C8E8}" type="presOf" srcId="{4FA5D506-E459-453E-BC5D-BDD17D5D3722}" destId="{F1560C89-E7E3-4AA2-BB9A-B5159FD7AD15}" srcOrd="1" destOrd="0" presId="urn:microsoft.com/office/officeart/2005/8/layout/orgChart1"/>
    <dgm:cxn modelId="{1E0CCC74-317A-4FD8-8F09-392457819429}" type="presOf" srcId="{63B857DD-A809-49C1-BAAC-6D093EA58C29}" destId="{CFF9ADFD-4097-4074-AA5D-1D16ED1DDC3E}" srcOrd="0" destOrd="0" presId="urn:microsoft.com/office/officeart/2005/8/layout/orgChart1"/>
    <dgm:cxn modelId="{E3F351E5-9AD4-4D9E-ACA9-AE7C04F3F389}" type="presOf" srcId="{1EEECDB6-58FE-4E16-A2F2-F3FA9BE8BA2E}" destId="{823161A1-F583-42B2-ABD2-5192CF0C4EE3}" srcOrd="0" destOrd="0" presId="urn:microsoft.com/office/officeart/2005/8/layout/orgChart1"/>
    <dgm:cxn modelId="{CF70E2E4-D742-4D03-8CCA-5E24336A2070}" srcId="{6F77286F-3655-450C-A560-34CD3B482564}" destId="{39E48EB2-36B6-4339-9756-DBD5F58030AD}" srcOrd="2" destOrd="0" parTransId="{26DF04BF-A1CC-492C-85A4-A05726DDB320}" sibTransId="{B2A33469-7A58-428C-AE89-B0F7ECD6CE54}"/>
    <dgm:cxn modelId="{0B3D5CE3-8DDF-4A95-8CCA-59790B14D2B8}" type="presOf" srcId="{6F77286F-3655-450C-A560-34CD3B482564}" destId="{0634C1C9-1E73-45DA-940D-94EC04C5823A}" srcOrd="0" destOrd="0" presId="urn:microsoft.com/office/officeart/2005/8/layout/orgChart1"/>
    <dgm:cxn modelId="{22B7DF68-E61B-48E8-8B17-6FAAD6D9111B}" type="presOf" srcId="{39E48EB2-36B6-4339-9756-DBD5F58030AD}" destId="{420A8579-318B-4791-B70C-3095409C3ED2}" srcOrd="0" destOrd="0" presId="urn:microsoft.com/office/officeart/2005/8/layout/orgChart1"/>
    <dgm:cxn modelId="{8D4F61D5-868F-4E27-9A3E-5C5CB3BB3924}" type="presOf" srcId="{4FA5D506-E459-453E-BC5D-BDD17D5D3722}" destId="{2017A51B-0BCE-45AA-97C9-F6A58C749D33}" srcOrd="0" destOrd="0" presId="urn:microsoft.com/office/officeart/2005/8/layout/orgChart1"/>
    <dgm:cxn modelId="{9A8B6E2A-AA07-4B9C-990C-E133FC6F0C97}" srcId="{9319C0B4-0540-494A-8336-F5A2DE8179E9}" destId="{6F77286F-3655-450C-A560-34CD3B482564}" srcOrd="0" destOrd="0" parTransId="{6988686E-D027-47C6-B010-FFC23E7D8A33}" sibTransId="{3D0A418F-19B6-4FA6-8FE5-80BD9D668DA7}"/>
    <dgm:cxn modelId="{7AC61FCC-EBE4-40C9-8757-7C7D90729DF6}" type="presOf" srcId="{26DF04BF-A1CC-492C-85A4-A05726DDB320}" destId="{576169AA-072E-44F9-959C-60542CDF046D}" srcOrd="0" destOrd="0" presId="urn:microsoft.com/office/officeart/2005/8/layout/orgChart1"/>
    <dgm:cxn modelId="{540D9F84-D5CF-4CA9-9E61-D05DDA6E4C1E}" srcId="{63B857DD-A809-49C1-BAAC-6D093EA58C29}" destId="{DFA66AA3-5F6B-45DC-8A1B-B1D105D1CE67}" srcOrd="0" destOrd="0" parTransId="{D51CD3C9-E396-4EA3-BAC0-0DEF32ED91A5}" sibTransId="{3A278641-F281-430D-943A-F5F9ACD52FEE}"/>
    <dgm:cxn modelId="{2289F48E-2014-4317-847E-C1A4DE74A7E1}" srcId="{63B857DD-A809-49C1-BAAC-6D093EA58C29}" destId="{B150F312-2D1B-4166-B339-0256C5CC7670}" srcOrd="1" destOrd="0" parTransId="{EAE4B7C4-6BF4-4019-8527-7DC4FC440E99}" sibTransId="{2428FC8B-E1F6-4320-BCFF-951ED2B5F507}"/>
    <dgm:cxn modelId="{4085DA7D-C2CF-453A-A420-7DA7091D3D77}" type="presOf" srcId="{9319C0B4-0540-494A-8336-F5A2DE8179E9}" destId="{B10CC57D-9E28-4A25-A229-35796AEBE60A}" srcOrd="0" destOrd="0" presId="urn:microsoft.com/office/officeart/2005/8/layout/orgChart1"/>
    <dgm:cxn modelId="{B9E038BF-A496-4850-BFDC-B70AE40EF931}" type="presOf" srcId="{DFA66AA3-5F6B-45DC-8A1B-B1D105D1CE67}" destId="{C1F66DB9-5F1F-4380-9DE1-98C788656975}" srcOrd="1" destOrd="0" presId="urn:microsoft.com/office/officeart/2005/8/layout/orgChart1"/>
    <dgm:cxn modelId="{20791D9B-5114-462F-915D-FA144C0C548D}" type="presOf" srcId="{B150F312-2D1B-4166-B339-0256C5CC7670}" destId="{D1886F30-CE88-4397-B8C4-4CBCD63AF7EA}" srcOrd="0" destOrd="0" presId="urn:microsoft.com/office/officeart/2005/8/layout/orgChart1"/>
    <dgm:cxn modelId="{86EDE5B2-5EAB-4C89-83E0-584BD350B517}" type="presOf" srcId="{EAE4B7C4-6BF4-4019-8527-7DC4FC440E99}" destId="{7DEB74A1-A44D-4F26-AA3A-3968A335CAEC}" srcOrd="0" destOrd="0" presId="urn:microsoft.com/office/officeart/2005/8/layout/orgChart1"/>
    <dgm:cxn modelId="{74B37583-16B3-4AFC-9874-B06FA3147AC4}" type="presOf" srcId="{21967DBD-8009-46BE-A91F-9C2788B138FD}" destId="{F37DCFBB-64B4-4EDC-B341-5B3013F6722C}" srcOrd="0" destOrd="0" presId="urn:microsoft.com/office/officeart/2005/8/layout/orgChart1"/>
    <dgm:cxn modelId="{A94537F0-6AC6-4CE1-8B8F-114E956F6807}" type="presOf" srcId="{A7D12CCF-1D59-4D6E-8BF4-62E803A09C16}" destId="{B6FE2435-A237-4CED-B141-D1C5118C0B9F}" srcOrd="0" destOrd="0" presId="urn:microsoft.com/office/officeart/2005/8/layout/orgChart1"/>
    <dgm:cxn modelId="{15D14117-B807-49A3-83AA-FE346A5253CC}" type="presOf" srcId="{A9B3EB0D-7F21-48DB-B4FC-92B8DE769A7B}" destId="{5EF75919-FBE9-4254-B8D2-0DD4FC9D0FFA}" srcOrd="0" destOrd="0" presId="urn:microsoft.com/office/officeart/2005/8/layout/orgChart1"/>
    <dgm:cxn modelId="{795315AF-FC23-4972-ABFB-8DC309AB1E4F}" srcId="{39E48EB2-36B6-4339-9756-DBD5F58030AD}" destId="{1EEECDB6-58FE-4E16-A2F2-F3FA9BE8BA2E}" srcOrd="0" destOrd="0" parTransId="{21967DBD-8009-46BE-A91F-9C2788B138FD}" sibTransId="{45F45FA0-F672-4B05-9CB3-10E946CADBB7}"/>
    <dgm:cxn modelId="{F4D3C62A-B126-493F-ACFB-BF0F249B13DF}" type="presOf" srcId="{1EEECDB6-58FE-4E16-A2F2-F3FA9BE8BA2E}" destId="{7B7B7A8F-83FF-430D-8F9E-750A782265D6}" srcOrd="1" destOrd="0" presId="urn:microsoft.com/office/officeart/2005/8/layout/orgChart1"/>
    <dgm:cxn modelId="{F7CBD816-AA38-4AAC-8C61-36E0A501D067}" type="presParOf" srcId="{B10CC57D-9E28-4A25-A229-35796AEBE60A}" destId="{D4D33377-2EA4-4E1A-9916-4C83FA95F3A6}" srcOrd="0" destOrd="0" presId="urn:microsoft.com/office/officeart/2005/8/layout/orgChart1"/>
    <dgm:cxn modelId="{69EB0787-7170-4BCE-8D06-88FC9527452D}" type="presParOf" srcId="{D4D33377-2EA4-4E1A-9916-4C83FA95F3A6}" destId="{5EF0A1FE-9791-4BC2-B97A-D8EEB68C35D0}" srcOrd="0" destOrd="0" presId="urn:microsoft.com/office/officeart/2005/8/layout/orgChart1"/>
    <dgm:cxn modelId="{0279C769-B374-4BD8-81D1-15FF75EBDFC8}" type="presParOf" srcId="{5EF0A1FE-9791-4BC2-B97A-D8EEB68C35D0}" destId="{0634C1C9-1E73-45DA-940D-94EC04C5823A}" srcOrd="0" destOrd="0" presId="urn:microsoft.com/office/officeart/2005/8/layout/orgChart1"/>
    <dgm:cxn modelId="{1DE79AD5-AA8D-454E-978A-4019C6313AED}" type="presParOf" srcId="{5EF0A1FE-9791-4BC2-B97A-D8EEB68C35D0}" destId="{6BF0C22B-62E5-4A8D-9144-DE770AB87796}" srcOrd="1" destOrd="0" presId="urn:microsoft.com/office/officeart/2005/8/layout/orgChart1"/>
    <dgm:cxn modelId="{F8C56BB1-640B-4FCB-9970-4B11F6626D68}" type="presParOf" srcId="{D4D33377-2EA4-4E1A-9916-4C83FA95F3A6}" destId="{01315606-5F07-48A9-B977-3C68CFECA775}" srcOrd="1" destOrd="0" presId="urn:microsoft.com/office/officeart/2005/8/layout/orgChart1"/>
    <dgm:cxn modelId="{DD788030-4F60-4874-B020-635F2235F44E}" type="presParOf" srcId="{01315606-5F07-48A9-B977-3C68CFECA775}" destId="{4A279BA6-FDA7-4AE2-8FC8-3BAECF992A3D}" srcOrd="0" destOrd="0" presId="urn:microsoft.com/office/officeart/2005/8/layout/orgChart1"/>
    <dgm:cxn modelId="{BC80A69A-3DE7-4637-B76A-835F102E0627}" type="presParOf" srcId="{01315606-5F07-48A9-B977-3C68CFECA775}" destId="{B285B5E9-2AD6-4A7B-829B-E80448F5F11C}" srcOrd="1" destOrd="0" presId="urn:microsoft.com/office/officeart/2005/8/layout/orgChart1"/>
    <dgm:cxn modelId="{C38340B3-8207-40EE-AA69-DD575927A5B3}" type="presParOf" srcId="{B285B5E9-2AD6-4A7B-829B-E80448F5F11C}" destId="{037FAE94-9E99-4385-B0D1-3765734A678D}" srcOrd="0" destOrd="0" presId="urn:microsoft.com/office/officeart/2005/8/layout/orgChart1"/>
    <dgm:cxn modelId="{6E1109B8-D89D-44D8-B9DF-37CBFF8FEB8A}" type="presParOf" srcId="{037FAE94-9E99-4385-B0D1-3765734A678D}" destId="{B6FE2435-A237-4CED-B141-D1C5118C0B9F}" srcOrd="0" destOrd="0" presId="urn:microsoft.com/office/officeart/2005/8/layout/orgChart1"/>
    <dgm:cxn modelId="{3378A78C-C809-4015-B449-9565670EB2BF}" type="presParOf" srcId="{037FAE94-9E99-4385-B0D1-3765734A678D}" destId="{1F25A59F-6035-443E-92C1-35308DBEDF0E}" srcOrd="1" destOrd="0" presId="urn:microsoft.com/office/officeart/2005/8/layout/orgChart1"/>
    <dgm:cxn modelId="{2E66A4CB-7191-40E7-8336-40082581075A}" type="presParOf" srcId="{B285B5E9-2AD6-4A7B-829B-E80448F5F11C}" destId="{7EA37A46-89D0-4D8B-AA11-37CA71C75FA0}" srcOrd="1" destOrd="0" presId="urn:microsoft.com/office/officeart/2005/8/layout/orgChart1"/>
    <dgm:cxn modelId="{871C8FB6-79B4-49DE-86CC-655446C0B411}" type="presParOf" srcId="{7EA37A46-89D0-4D8B-AA11-37CA71C75FA0}" destId="{5EF75919-FBE9-4254-B8D2-0DD4FC9D0FFA}" srcOrd="0" destOrd="0" presId="urn:microsoft.com/office/officeart/2005/8/layout/orgChart1"/>
    <dgm:cxn modelId="{D392022D-D15C-4878-8964-64B8D4737B2E}" type="presParOf" srcId="{7EA37A46-89D0-4D8B-AA11-37CA71C75FA0}" destId="{E2F5C4C9-910F-4BD4-B54F-0FAED70C577F}" srcOrd="1" destOrd="0" presId="urn:microsoft.com/office/officeart/2005/8/layout/orgChart1"/>
    <dgm:cxn modelId="{81B391E3-B97D-48ED-B3CB-EFEB53E429F2}" type="presParOf" srcId="{E2F5C4C9-910F-4BD4-B54F-0FAED70C577F}" destId="{8BEBEA29-A394-426A-99DF-EEFCA80F8B89}" srcOrd="0" destOrd="0" presId="urn:microsoft.com/office/officeart/2005/8/layout/orgChart1"/>
    <dgm:cxn modelId="{8EF00BDF-AF08-498D-9637-BA11B2C86F37}" type="presParOf" srcId="{8BEBEA29-A394-426A-99DF-EEFCA80F8B89}" destId="{2017A51B-0BCE-45AA-97C9-F6A58C749D33}" srcOrd="0" destOrd="0" presId="urn:microsoft.com/office/officeart/2005/8/layout/orgChart1"/>
    <dgm:cxn modelId="{29531E91-77B0-48A6-9D7E-69E3B1015943}" type="presParOf" srcId="{8BEBEA29-A394-426A-99DF-EEFCA80F8B89}" destId="{F1560C89-E7E3-4AA2-BB9A-B5159FD7AD15}" srcOrd="1" destOrd="0" presId="urn:microsoft.com/office/officeart/2005/8/layout/orgChart1"/>
    <dgm:cxn modelId="{9C2CBE20-3853-40C3-815C-4E94A9AD4988}" type="presParOf" srcId="{E2F5C4C9-910F-4BD4-B54F-0FAED70C577F}" destId="{F4BF3CF3-EB32-4D17-A877-E2ABE1E3A898}" srcOrd="1" destOrd="0" presId="urn:microsoft.com/office/officeart/2005/8/layout/orgChart1"/>
    <dgm:cxn modelId="{7096BF10-7A42-45D1-88AA-3AFB476F2AF4}" type="presParOf" srcId="{E2F5C4C9-910F-4BD4-B54F-0FAED70C577F}" destId="{2335361C-A735-4F9F-B5AF-B8682CBF7D54}" srcOrd="2" destOrd="0" presId="urn:microsoft.com/office/officeart/2005/8/layout/orgChart1"/>
    <dgm:cxn modelId="{5F42FC4B-F145-45B8-A49E-99EA90C4D7DD}" type="presParOf" srcId="{B285B5E9-2AD6-4A7B-829B-E80448F5F11C}" destId="{5C214F59-C7D0-4FD1-8678-DF22C72B6FF1}" srcOrd="2" destOrd="0" presId="urn:microsoft.com/office/officeart/2005/8/layout/orgChart1"/>
    <dgm:cxn modelId="{5C2460AE-2AA5-4A98-BB3A-5E4D4131B9BD}" type="presParOf" srcId="{01315606-5F07-48A9-B977-3C68CFECA775}" destId="{D1E35D96-DEAA-4220-9F8F-C59BAE5173CD}" srcOrd="2" destOrd="0" presId="urn:microsoft.com/office/officeart/2005/8/layout/orgChart1"/>
    <dgm:cxn modelId="{3550A326-70AB-4494-85FE-417E3C28A800}" type="presParOf" srcId="{01315606-5F07-48A9-B977-3C68CFECA775}" destId="{6C4F04DE-61C9-472C-B0E4-7FA74FF86055}" srcOrd="3" destOrd="0" presId="urn:microsoft.com/office/officeart/2005/8/layout/orgChart1"/>
    <dgm:cxn modelId="{D6581C04-7BA1-4EB0-8088-764C2FED5EA9}" type="presParOf" srcId="{6C4F04DE-61C9-472C-B0E4-7FA74FF86055}" destId="{1B155D6A-578D-4353-BC72-1546A37FBDC5}" srcOrd="0" destOrd="0" presId="urn:microsoft.com/office/officeart/2005/8/layout/orgChart1"/>
    <dgm:cxn modelId="{A9DD5D9B-06EE-48B8-8205-243EB3113025}" type="presParOf" srcId="{1B155D6A-578D-4353-BC72-1546A37FBDC5}" destId="{CFF9ADFD-4097-4074-AA5D-1D16ED1DDC3E}" srcOrd="0" destOrd="0" presId="urn:microsoft.com/office/officeart/2005/8/layout/orgChart1"/>
    <dgm:cxn modelId="{4DC1C88F-F1FE-49AC-B13F-84E4DE600220}" type="presParOf" srcId="{1B155D6A-578D-4353-BC72-1546A37FBDC5}" destId="{C9CB8EBE-73ED-4299-A626-D1154CBEDBF2}" srcOrd="1" destOrd="0" presId="urn:microsoft.com/office/officeart/2005/8/layout/orgChart1"/>
    <dgm:cxn modelId="{41D67799-54FA-48E4-AF56-E50DAA38E6E3}" type="presParOf" srcId="{6C4F04DE-61C9-472C-B0E4-7FA74FF86055}" destId="{FE081D3F-E5E1-4EC0-9608-DB2D30006CDA}" srcOrd="1" destOrd="0" presId="urn:microsoft.com/office/officeart/2005/8/layout/orgChart1"/>
    <dgm:cxn modelId="{2157EDC0-B614-4013-A8D0-7451F2629963}" type="presParOf" srcId="{FE081D3F-E5E1-4EC0-9608-DB2D30006CDA}" destId="{4538931B-21D4-417C-A73F-2A6881B1DDE2}" srcOrd="0" destOrd="0" presId="urn:microsoft.com/office/officeart/2005/8/layout/orgChart1"/>
    <dgm:cxn modelId="{1B6C3688-056D-41F1-9B48-8ACBCA3228AA}" type="presParOf" srcId="{FE081D3F-E5E1-4EC0-9608-DB2D30006CDA}" destId="{4A132202-A55C-41B7-9041-DD5FA3CC30EA}" srcOrd="1" destOrd="0" presId="urn:microsoft.com/office/officeart/2005/8/layout/orgChart1"/>
    <dgm:cxn modelId="{5E9CE42B-AA38-47F7-8BF3-2AC59C819366}" type="presParOf" srcId="{4A132202-A55C-41B7-9041-DD5FA3CC30EA}" destId="{3C2557EE-375B-4A36-A46E-2B7DC67EF83A}" srcOrd="0" destOrd="0" presId="urn:microsoft.com/office/officeart/2005/8/layout/orgChart1"/>
    <dgm:cxn modelId="{F524A595-0F77-4A73-89BD-B711806D317F}" type="presParOf" srcId="{3C2557EE-375B-4A36-A46E-2B7DC67EF83A}" destId="{D3262CE6-4503-4A49-B642-A4F799A60B4D}" srcOrd="0" destOrd="0" presId="urn:microsoft.com/office/officeart/2005/8/layout/orgChart1"/>
    <dgm:cxn modelId="{F60CFAB8-3164-4B69-B761-6FD764F79DFA}" type="presParOf" srcId="{3C2557EE-375B-4A36-A46E-2B7DC67EF83A}" destId="{C1F66DB9-5F1F-4380-9DE1-98C788656975}" srcOrd="1" destOrd="0" presId="urn:microsoft.com/office/officeart/2005/8/layout/orgChart1"/>
    <dgm:cxn modelId="{C0DC149B-DC2F-47A1-9103-07FED86DEEB4}" type="presParOf" srcId="{4A132202-A55C-41B7-9041-DD5FA3CC30EA}" destId="{39360135-6110-4167-B2A9-9F1670E91E4F}" srcOrd="1" destOrd="0" presId="urn:microsoft.com/office/officeart/2005/8/layout/orgChart1"/>
    <dgm:cxn modelId="{C1D2ACAA-08B1-4BF6-B639-A55D805D54B0}" type="presParOf" srcId="{4A132202-A55C-41B7-9041-DD5FA3CC30EA}" destId="{DFC5D489-5FD7-45E5-B94F-62184552D5CF}" srcOrd="2" destOrd="0" presId="urn:microsoft.com/office/officeart/2005/8/layout/orgChart1"/>
    <dgm:cxn modelId="{B54F6B8E-3807-4507-9A71-6233D04862E3}" type="presParOf" srcId="{FE081D3F-E5E1-4EC0-9608-DB2D30006CDA}" destId="{7DEB74A1-A44D-4F26-AA3A-3968A335CAEC}" srcOrd="2" destOrd="0" presId="urn:microsoft.com/office/officeart/2005/8/layout/orgChart1"/>
    <dgm:cxn modelId="{475590D0-0F1B-4EB4-B13F-AB6E68F0A91E}" type="presParOf" srcId="{FE081D3F-E5E1-4EC0-9608-DB2D30006CDA}" destId="{F8614AAF-287F-4C7D-88AA-383C21FE949F}" srcOrd="3" destOrd="0" presId="urn:microsoft.com/office/officeart/2005/8/layout/orgChart1"/>
    <dgm:cxn modelId="{9BABBE52-FBEA-4710-AB73-D2BE9976B500}" type="presParOf" srcId="{F8614AAF-287F-4C7D-88AA-383C21FE949F}" destId="{3419602B-0023-4145-8902-DCF237129891}" srcOrd="0" destOrd="0" presId="urn:microsoft.com/office/officeart/2005/8/layout/orgChart1"/>
    <dgm:cxn modelId="{3CB938D7-F865-4D6C-86D1-F9811E3B7EA6}" type="presParOf" srcId="{3419602B-0023-4145-8902-DCF237129891}" destId="{D1886F30-CE88-4397-B8C4-4CBCD63AF7EA}" srcOrd="0" destOrd="0" presId="urn:microsoft.com/office/officeart/2005/8/layout/orgChart1"/>
    <dgm:cxn modelId="{D4281FED-36DF-4B5B-A65D-138A6FA84885}" type="presParOf" srcId="{3419602B-0023-4145-8902-DCF237129891}" destId="{F4936D0F-6FA2-4FF4-9AFA-59DA8FB47E56}" srcOrd="1" destOrd="0" presId="urn:microsoft.com/office/officeart/2005/8/layout/orgChart1"/>
    <dgm:cxn modelId="{5A96D8E2-46F3-4819-BE31-D2F995A9DECB}" type="presParOf" srcId="{F8614AAF-287F-4C7D-88AA-383C21FE949F}" destId="{A2ACBEF5-00D2-43D1-9BBF-B6FBE2F2FB1F}" srcOrd="1" destOrd="0" presId="urn:microsoft.com/office/officeart/2005/8/layout/orgChart1"/>
    <dgm:cxn modelId="{31CCC3F9-A75F-41ED-8AF9-EC79F48B03FE}" type="presParOf" srcId="{F8614AAF-287F-4C7D-88AA-383C21FE949F}" destId="{00F3CE00-38E1-4C57-BFB8-392B9ED18A5E}" srcOrd="2" destOrd="0" presId="urn:microsoft.com/office/officeart/2005/8/layout/orgChart1"/>
    <dgm:cxn modelId="{4E7BBCEC-46B8-4F08-BC4F-3D6511AF1A2A}" type="presParOf" srcId="{6C4F04DE-61C9-472C-B0E4-7FA74FF86055}" destId="{434B4808-8FC5-4FB7-8664-2E7E04CB1BDC}" srcOrd="2" destOrd="0" presId="urn:microsoft.com/office/officeart/2005/8/layout/orgChart1"/>
    <dgm:cxn modelId="{FC7596BA-9C9F-4049-8CD0-6B41D67AF52F}" type="presParOf" srcId="{01315606-5F07-48A9-B977-3C68CFECA775}" destId="{576169AA-072E-44F9-959C-60542CDF046D}" srcOrd="4" destOrd="0" presId="urn:microsoft.com/office/officeart/2005/8/layout/orgChart1"/>
    <dgm:cxn modelId="{CB714147-8F05-41C3-8818-1C8D4B2D3B4E}" type="presParOf" srcId="{01315606-5F07-48A9-B977-3C68CFECA775}" destId="{751B7C63-2A51-40E2-B50E-6F89A113B5E4}" srcOrd="5" destOrd="0" presId="urn:microsoft.com/office/officeart/2005/8/layout/orgChart1"/>
    <dgm:cxn modelId="{02BC033A-1AFF-4A36-9C0B-ED3A25168095}" type="presParOf" srcId="{751B7C63-2A51-40E2-B50E-6F89A113B5E4}" destId="{4A3980ED-4B4C-47DB-B372-5774EB025286}" srcOrd="0" destOrd="0" presId="urn:microsoft.com/office/officeart/2005/8/layout/orgChart1"/>
    <dgm:cxn modelId="{F6ED2251-8778-4D12-93B6-6265FBF4F077}" type="presParOf" srcId="{4A3980ED-4B4C-47DB-B372-5774EB025286}" destId="{420A8579-318B-4791-B70C-3095409C3ED2}" srcOrd="0" destOrd="0" presId="urn:microsoft.com/office/officeart/2005/8/layout/orgChart1"/>
    <dgm:cxn modelId="{A8CD7697-060E-478D-A5DD-C2CF4E62466A}" type="presParOf" srcId="{4A3980ED-4B4C-47DB-B372-5774EB025286}" destId="{3AB5D099-DA58-48BA-96AD-AB92582FFF48}" srcOrd="1" destOrd="0" presId="urn:microsoft.com/office/officeart/2005/8/layout/orgChart1"/>
    <dgm:cxn modelId="{7769B009-B7A7-4325-8AD5-52605CF2E867}" type="presParOf" srcId="{751B7C63-2A51-40E2-B50E-6F89A113B5E4}" destId="{FA26049A-AF5A-43EA-A6BD-3F2F700E5CD9}" srcOrd="1" destOrd="0" presId="urn:microsoft.com/office/officeart/2005/8/layout/orgChart1"/>
    <dgm:cxn modelId="{C04B1770-008D-46B1-BAF4-534BC0621177}" type="presParOf" srcId="{FA26049A-AF5A-43EA-A6BD-3F2F700E5CD9}" destId="{F37DCFBB-64B4-4EDC-B341-5B3013F6722C}" srcOrd="0" destOrd="0" presId="urn:microsoft.com/office/officeart/2005/8/layout/orgChart1"/>
    <dgm:cxn modelId="{29518637-7309-4E85-AA97-261603CEADD2}" type="presParOf" srcId="{FA26049A-AF5A-43EA-A6BD-3F2F700E5CD9}" destId="{2E1F3761-3555-4A90-A4DB-6D95D2345B50}" srcOrd="1" destOrd="0" presId="urn:microsoft.com/office/officeart/2005/8/layout/orgChart1"/>
    <dgm:cxn modelId="{B69C2BD3-95A5-4457-BE0A-5410C1B77EDD}" type="presParOf" srcId="{2E1F3761-3555-4A90-A4DB-6D95D2345B50}" destId="{BDB921B9-62B5-4D36-89F4-ABAE8D6FF300}" srcOrd="0" destOrd="0" presId="urn:microsoft.com/office/officeart/2005/8/layout/orgChart1"/>
    <dgm:cxn modelId="{AA3E539C-3301-46A2-A097-CAA6CBF3E5B6}" type="presParOf" srcId="{BDB921B9-62B5-4D36-89F4-ABAE8D6FF300}" destId="{823161A1-F583-42B2-ABD2-5192CF0C4EE3}" srcOrd="0" destOrd="0" presId="urn:microsoft.com/office/officeart/2005/8/layout/orgChart1"/>
    <dgm:cxn modelId="{4E067001-2C33-4248-8C67-F48A6984BB7F}" type="presParOf" srcId="{BDB921B9-62B5-4D36-89F4-ABAE8D6FF300}" destId="{7B7B7A8F-83FF-430D-8F9E-750A782265D6}" srcOrd="1" destOrd="0" presId="urn:microsoft.com/office/officeart/2005/8/layout/orgChart1"/>
    <dgm:cxn modelId="{6C542F20-B5D7-432A-BCE5-DA3BBAF18F51}" type="presParOf" srcId="{2E1F3761-3555-4A90-A4DB-6D95D2345B50}" destId="{886592F8-6BAF-4D14-90DB-6AB1522335CC}" srcOrd="1" destOrd="0" presId="urn:microsoft.com/office/officeart/2005/8/layout/orgChart1"/>
    <dgm:cxn modelId="{8689D0A5-252C-43AA-995A-7D215D8755AE}" type="presParOf" srcId="{2E1F3761-3555-4A90-A4DB-6D95D2345B50}" destId="{5E3EF4FA-57AC-4A0E-8B50-2226DF5A0019}" srcOrd="2" destOrd="0" presId="urn:microsoft.com/office/officeart/2005/8/layout/orgChart1"/>
    <dgm:cxn modelId="{0D7A483D-8173-4783-A4C0-AD7BF1C27655}" type="presParOf" srcId="{751B7C63-2A51-40E2-B50E-6F89A113B5E4}" destId="{37CF23AA-FAF8-42F9-BDE9-2D032E86405E}" srcOrd="2" destOrd="0" presId="urn:microsoft.com/office/officeart/2005/8/layout/orgChart1"/>
    <dgm:cxn modelId="{39869F42-D3B3-4E2D-9787-1CEEED9EF00B}" type="presParOf" srcId="{D4D33377-2EA4-4E1A-9916-4C83FA95F3A6}" destId="{96B1EB9A-B18B-4F62-B9D9-F4FDD0FC1DC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C31869-35CF-4E11-ADEE-8B876EF7CA9E}" type="doc">
      <dgm:prSet loTypeId="urn:microsoft.com/office/officeart/2005/8/layout/venn1" loCatId="relationship" qsTypeId="urn:microsoft.com/office/officeart/2005/8/quickstyle/simple1" qsCatId="simple" csTypeId="urn:microsoft.com/office/officeart/2005/8/colors/colorful1" csCatId="colorful" phldr="1"/>
      <dgm:spPr/>
    </dgm:pt>
    <dgm:pt modelId="{C87D4DD5-870E-4ABE-BE96-FC785A559CF6}">
      <dgm:prSet phldrT="[Text]" custT="1"/>
      <dgm:spPr/>
      <dgm:t>
        <a:bodyPr anchor="ctr"/>
        <a:lstStyle/>
        <a:p>
          <a:pPr algn="l"/>
          <a:r>
            <a:rPr lang="en-US" sz="2600" dirty="0" smtClean="0"/>
            <a:t>Timelines </a:t>
          </a:r>
        </a:p>
        <a:p>
          <a:pPr algn="l"/>
          <a:r>
            <a:rPr lang="en-US" sz="2600" dirty="0" smtClean="0"/>
            <a:t>under CIRP Regulations</a:t>
          </a:r>
          <a:endParaRPr lang="en-IN" sz="2600" dirty="0"/>
        </a:p>
      </dgm:t>
    </dgm:pt>
    <dgm:pt modelId="{2C54DC05-4B86-4BB8-A61D-6C0293B2A641}" type="parTrans" cxnId="{532A3940-670A-464B-983F-61BA5E7EAB46}">
      <dgm:prSet/>
      <dgm:spPr/>
      <dgm:t>
        <a:bodyPr/>
        <a:lstStyle/>
        <a:p>
          <a:endParaRPr lang="en-IN"/>
        </a:p>
      </dgm:t>
    </dgm:pt>
    <dgm:pt modelId="{E11B6657-05F2-497A-9518-67CE2EAB6E40}" type="sibTrans" cxnId="{532A3940-670A-464B-983F-61BA5E7EAB46}">
      <dgm:prSet/>
      <dgm:spPr/>
      <dgm:t>
        <a:bodyPr/>
        <a:lstStyle/>
        <a:p>
          <a:endParaRPr lang="en-IN"/>
        </a:p>
      </dgm:t>
    </dgm:pt>
    <dgm:pt modelId="{AE9086A8-DB21-44A2-B52F-5F12431FF7E9}">
      <dgm:prSet phldrT="[Text]" custT="1"/>
      <dgm:spPr/>
      <dgm:t>
        <a:bodyPr/>
        <a:lstStyle/>
        <a:p>
          <a:pPr algn="r"/>
          <a:r>
            <a:rPr lang="en-US" sz="2400" dirty="0" smtClean="0"/>
            <a:t>Relaxation in limitation by </a:t>
          </a:r>
        </a:p>
        <a:p>
          <a:pPr algn="r"/>
          <a:r>
            <a:rPr lang="en-US" sz="2400" dirty="0" smtClean="0"/>
            <a:t>SC’s order</a:t>
          </a:r>
          <a:endParaRPr lang="en-IN" sz="2400" dirty="0"/>
        </a:p>
      </dgm:t>
    </dgm:pt>
    <dgm:pt modelId="{61E873EF-7C24-40ED-80B4-0603718EB2EA}" type="parTrans" cxnId="{E031AC3C-A315-45E1-BE6F-4FFC1C98DAA9}">
      <dgm:prSet/>
      <dgm:spPr/>
      <dgm:t>
        <a:bodyPr/>
        <a:lstStyle/>
        <a:p>
          <a:endParaRPr lang="en-IN"/>
        </a:p>
      </dgm:t>
    </dgm:pt>
    <dgm:pt modelId="{EAF26F33-49D7-48D2-B00B-BD6DBEE9F182}" type="sibTrans" cxnId="{E031AC3C-A315-45E1-BE6F-4FFC1C98DAA9}">
      <dgm:prSet/>
      <dgm:spPr/>
      <dgm:t>
        <a:bodyPr/>
        <a:lstStyle/>
        <a:p>
          <a:endParaRPr lang="en-IN"/>
        </a:p>
      </dgm:t>
    </dgm:pt>
    <dgm:pt modelId="{C615A72D-9E71-40D5-B4AC-CBB81B846299}" type="pres">
      <dgm:prSet presAssocID="{1EC31869-35CF-4E11-ADEE-8B876EF7CA9E}" presName="compositeShape" presStyleCnt="0">
        <dgm:presLayoutVars>
          <dgm:chMax val="7"/>
          <dgm:dir/>
          <dgm:resizeHandles val="exact"/>
        </dgm:presLayoutVars>
      </dgm:prSet>
      <dgm:spPr/>
    </dgm:pt>
    <dgm:pt modelId="{2C83B843-5B57-44EB-8EB1-2A7CA49BBD62}" type="pres">
      <dgm:prSet presAssocID="{C87D4DD5-870E-4ABE-BE96-FC785A559CF6}" presName="circ1" presStyleLbl="vennNode1" presStyleIdx="0" presStyleCnt="2" custScaleX="117118"/>
      <dgm:spPr/>
      <dgm:t>
        <a:bodyPr/>
        <a:lstStyle/>
        <a:p>
          <a:endParaRPr lang="en-IN"/>
        </a:p>
      </dgm:t>
    </dgm:pt>
    <dgm:pt modelId="{462810AB-CCA6-4B91-ABFB-952E9CC76FCF}" type="pres">
      <dgm:prSet presAssocID="{C87D4DD5-870E-4ABE-BE96-FC785A559CF6}" presName="circ1Tx" presStyleLbl="revTx" presStyleIdx="0" presStyleCnt="0">
        <dgm:presLayoutVars>
          <dgm:chMax val="0"/>
          <dgm:chPref val="0"/>
          <dgm:bulletEnabled val="1"/>
        </dgm:presLayoutVars>
      </dgm:prSet>
      <dgm:spPr/>
      <dgm:t>
        <a:bodyPr/>
        <a:lstStyle/>
        <a:p>
          <a:endParaRPr lang="en-IN"/>
        </a:p>
      </dgm:t>
    </dgm:pt>
    <dgm:pt modelId="{4A1CFC74-276C-4CBE-8878-A215868A564D}" type="pres">
      <dgm:prSet presAssocID="{AE9086A8-DB21-44A2-B52F-5F12431FF7E9}" presName="circ2" presStyleLbl="vennNode1" presStyleIdx="1" presStyleCnt="2" custScaleX="117118"/>
      <dgm:spPr/>
      <dgm:t>
        <a:bodyPr/>
        <a:lstStyle/>
        <a:p>
          <a:endParaRPr lang="en-IN"/>
        </a:p>
      </dgm:t>
    </dgm:pt>
    <dgm:pt modelId="{7B230723-A494-490B-AD5A-D4467A7B55D8}" type="pres">
      <dgm:prSet presAssocID="{AE9086A8-DB21-44A2-B52F-5F12431FF7E9}" presName="circ2Tx" presStyleLbl="revTx" presStyleIdx="0" presStyleCnt="0">
        <dgm:presLayoutVars>
          <dgm:chMax val="0"/>
          <dgm:chPref val="0"/>
          <dgm:bulletEnabled val="1"/>
        </dgm:presLayoutVars>
      </dgm:prSet>
      <dgm:spPr/>
      <dgm:t>
        <a:bodyPr/>
        <a:lstStyle/>
        <a:p>
          <a:endParaRPr lang="en-IN"/>
        </a:p>
      </dgm:t>
    </dgm:pt>
  </dgm:ptLst>
  <dgm:cxnLst>
    <dgm:cxn modelId="{C32A403D-C61F-48DE-969A-4442C553F41D}" type="presOf" srcId="{1EC31869-35CF-4E11-ADEE-8B876EF7CA9E}" destId="{C615A72D-9E71-40D5-B4AC-CBB81B846299}" srcOrd="0" destOrd="0" presId="urn:microsoft.com/office/officeart/2005/8/layout/venn1"/>
    <dgm:cxn modelId="{85DB29B1-CA8B-4AA6-BD2D-E02D88BB028B}" type="presOf" srcId="{AE9086A8-DB21-44A2-B52F-5F12431FF7E9}" destId="{4A1CFC74-276C-4CBE-8878-A215868A564D}" srcOrd="0" destOrd="0" presId="urn:microsoft.com/office/officeart/2005/8/layout/venn1"/>
    <dgm:cxn modelId="{532A3940-670A-464B-983F-61BA5E7EAB46}" srcId="{1EC31869-35CF-4E11-ADEE-8B876EF7CA9E}" destId="{C87D4DD5-870E-4ABE-BE96-FC785A559CF6}" srcOrd="0" destOrd="0" parTransId="{2C54DC05-4B86-4BB8-A61D-6C0293B2A641}" sibTransId="{E11B6657-05F2-497A-9518-67CE2EAB6E40}"/>
    <dgm:cxn modelId="{1D343629-A42F-4CC6-B89B-9B6CB67E16B7}" type="presOf" srcId="{C87D4DD5-870E-4ABE-BE96-FC785A559CF6}" destId="{2C83B843-5B57-44EB-8EB1-2A7CA49BBD62}" srcOrd="0" destOrd="0" presId="urn:microsoft.com/office/officeart/2005/8/layout/venn1"/>
    <dgm:cxn modelId="{D0A2E19B-0431-4458-922B-5AFFBB188D3A}" type="presOf" srcId="{AE9086A8-DB21-44A2-B52F-5F12431FF7E9}" destId="{7B230723-A494-490B-AD5A-D4467A7B55D8}" srcOrd="1" destOrd="0" presId="urn:microsoft.com/office/officeart/2005/8/layout/venn1"/>
    <dgm:cxn modelId="{E031AC3C-A315-45E1-BE6F-4FFC1C98DAA9}" srcId="{1EC31869-35CF-4E11-ADEE-8B876EF7CA9E}" destId="{AE9086A8-DB21-44A2-B52F-5F12431FF7E9}" srcOrd="1" destOrd="0" parTransId="{61E873EF-7C24-40ED-80B4-0603718EB2EA}" sibTransId="{EAF26F33-49D7-48D2-B00B-BD6DBEE9F182}"/>
    <dgm:cxn modelId="{3EBE98DF-6F90-4CF2-8203-D15EEBBF206A}" type="presOf" srcId="{C87D4DD5-870E-4ABE-BE96-FC785A559CF6}" destId="{462810AB-CCA6-4B91-ABFB-952E9CC76FCF}" srcOrd="1" destOrd="0" presId="urn:microsoft.com/office/officeart/2005/8/layout/venn1"/>
    <dgm:cxn modelId="{BDD6A63B-72C9-433F-A86E-C11DED6C777A}" type="presParOf" srcId="{C615A72D-9E71-40D5-B4AC-CBB81B846299}" destId="{2C83B843-5B57-44EB-8EB1-2A7CA49BBD62}" srcOrd="0" destOrd="0" presId="urn:microsoft.com/office/officeart/2005/8/layout/venn1"/>
    <dgm:cxn modelId="{FEACECAE-DE28-48E8-80CF-DD9519E6D96D}" type="presParOf" srcId="{C615A72D-9E71-40D5-B4AC-CBB81B846299}" destId="{462810AB-CCA6-4B91-ABFB-952E9CC76FCF}" srcOrd="1" destOrd="0" presId="urn:microsoft.com/office/officeart/2005/8/layout/venn1"/>
    <dgm:cxn modelId="{3D52082B-6654-446B-BDD1-C3F7B557FD6C}" type="presParOf" srcId="{C615A72D-9E71-40D5-B4AC-CBB81B846299}" destId="{4A1CFC74-276C-4CBE-8878-A215868A564D}" srcOrd="2" destOrd="0" presId="urn:microsoft.com/office/officeart/2005/8/layout/venn1"/>
    <dgm:cxn modelId="{723A8332-9630-406F-A38A-7A4EE8C8AF06}" type="presParOf" srcId="{C615A72D-9E71-40D5-B4AC-CBB81B846299}" destId="{7B230723-A494-490B-AD5A-D4467A7B55D8}"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150744-0E51-4457-9B74-5FA639AFFD0A}" type="doc">
      <dgm:prSet loTypeId="urn:microsoft.com/office/officeart/2005/8/layout/list1" loCatId="list" qsTypeId="urn:microsoft.com/office/officeart/2005/8/quickstyle/simple3" qsCatId="simple" csTypeId="urn:microsoft.com/office/officeart/2005/8/colors/accent2_5" csCatId="accent2" phldr="1"/>
      <dgm:spPr/>
      <dgm:t>
        <a:bodyPr/>
        <a:lstStyle/>
        <a:p>
          <a:endParaRPr lang="en-IN"/>
        </a:p>
      </dgm:t>
    </dgm:pt>
    <dgm:pt modelId="{18FAFC2D-879E-4F4A-8D3C-371153AA13DE}">
      <dgm:prSet phldrT="[Text]" custT="1"/>
      <dgm:spPr/>
      <dgm:t>
        <a:bodyPr/>
        <a:lstStyle/>
        <a:p>
          <a:r>
            <a:rPr lang="en-IN" sz="1400" dirty="0" smtClean="0"/>
            <a:t>Public Announcement</a:t>
          </a:r>
          <a:endParaRPr lang="en-IN" sz="1400" dirty="0"/>
        </a:p>
      </dgm:t>
    </dgm:pt>
    <dgm:pt modelId="{FDDE8374-0007-41E0-B0AA-D20113460491}" type="parTrans" cxnId="{3846A910-7082-454E-BDD8-B7E0C0E8D824}">
      <dgm:prSet/>
      <dgm:spPr/>
      <dgm:t>
        <a:bodyPr/>
        <a:lstStyle/>
        <a:p>
          <a:endParaRPr lang="en-IN" sz="2800"/>
        </a:p>
      </dgm:t>
    </dgm:pt>
    <dgm:pt modelId="{55DA3DA6-BFA8-4319-A267-C503CE82382A}" type="sibTrans" cxnId="{3846A910-7082-454E-BDD8-B7E0C0E8D824}">
      <dgm:prSet/>
      <dgm:spPr/>
      <dgm:t>
        <a:bodyPr/>
        <a:lstStyle/>
        <a:p>
          <a:endParaRPr lang="en-IN" sz="2800"/>
        </a:p>
      </dgm:t>
    </dgm:pt>
    <dgm:pt modelId="{98461520-5C02-4383-A638-3620AE066FF7}">
      <dgm:prSet phldrT="[Text]" custT="1"/>
      <dgm:spPr/>
      <dgm:t>
        <a:bodyPr/>
        <a:lstStyle/>
        <a:p>
          <a:r>
            <a:rPr lang="en-IN" sz="1100" dirty="0" smtClean="0"/>
            <a:t>To be done within 3 days - 16.03.2020</a:t>
          </a:r>
          <a:endParaRPr lang="en-IN" sz="1100" dirty="0"/>
        </a:p>
      </dgm:t>
    </dgm:pt>
    <dgm:pt modelId="{FC2864CF-2786-4143-81A4-C2E101126068}" type="parTrans" cxnId="{2BB99746-8130-4EB1-8B02-7098970BC720}">
      <dgm:prSet/>
      <dgm:spPr/>
      <dgm:t>
        <a:bodyPr/>
        <a:lstStyle/>
        <a:p>
          <a:endParaRPr lang="en-IN" sz="2800"/>
        </a:p>
      </dgm:t>
    </dgm:pt>
    <dgm:pt modelId="{BEDCC433-0175-4A72-84A5-5138A0BEB5DA}" type="sibTrans" cxnId="{2BB99746-8130-4EB1-8B02-7098970BC720}">
      <dgm:prSet/>
      <dgm:spPr/>
      <dgm:t>
        <a:bodyPr/>
        <a:lstStyle/>
        <a:p>
          <a:endParaRPr lang="en-IN" sz="2800"/>
        </a:p>
      </dgm:t>
    </dgm:pt>
    <dgm:pt modelId="{129A9A7C-C0E5-48D4-8ADB-ABC5834969B5}">
      <dgm:prSet phldrT="[Text]" custT="1"/>
      <dgm:spPr/>
      <dgm:t>
        <a:bodyPr/>
        <a:lstStyle/>
        <a:p>
          <a:r>
            <a:rPr lang="en-IN" sz="1100" dirty="0" smtClean="0"/>
            <a:t>Since lock-down commenced on 15.03.2020</a:t>
          </a:r>
          <a:endParaRPr lang="en-IN" sz="1100" dirty="0"/>
        </a:p>
      </dgm:t>
    </dgm:pt>
    <dgm:pt modelId="{8F772D9B-3C98-412A-9E28-D46886477E10}" type="parTrans" cxnId="{98761C4E-90BD-441A-984E-C6C5F7480DBF}">
      <dgm:prSet/>
      <dgm:spPr/>
      <dgm:t>
        <a:bodyPr/>
        <a:lstStyle/>
        <a:p>
          <a:endParaRPr lang="en-IN" sz="2800"/>
        </a:p>
      </dgm:t>
    </dgm:pt>
    <dgm:pt modelId="{6FDE2DBC-6ED8-471C-B84E-328E8C59223D}" type="sibTrans" cxnId="{98761C4E-90BD-441A-984E-C6C5F7480DBF}">
      <dgm:prSet/>
      <dgm:spPr/>
      <dgm:t>
        <a:bodyPr/>
        <a:lstStyle/>
        <a:p>
          <a:endParaRPr lang="en-IN" sz="2800"/>
        </a:p>
      </dgm:t>
    </dgm:pt>
    <dgm:pt modelId="{B1D78B22-6531-4242-A578-3C9233188FB4}">
      <dgm:prSet phldrT="[Text]" custT="1"/>
      <dgm:spPr/>
      <dgm:t>
        <a:bodyPr/>
        <a:lstStyle/>
        <a:p>
          <a:r>
            <a:rPr lang="en-IN" sz="1400" dirty="0" smtClean="0"/>
            <a:t>Submission of claims</a:t>
          </a:r>
          <a:endParaRPr lang="en-IN" sz="1400" dirty="0"/>
        </a:p>
      </dgm:t>
    </dgm:pt>
    <dgm:pt modelId="{F84E7AB9-DB1E-47E3-9CE6-C6E0C5C99B26}" type="parTrans" cxnId="{9B1F6871-76EC-4CF6-9240-E1B39B005788}">
      <dgm:prSet/>
      <dgm:spPr/>
      <dgm:t>
        <a:bodyPr/>
        <a:lstStyle/>
        <a:p>
          <a:endParaRPr lang="en-IN" sz="2800"/>
        </a:p>
      </dgm:t>
    </dgm:pt>
    <dgm:pt modelId="{D47FD38D-6F6E-4853-B3DE-5F3675630123}" type="sibTrans" cxnId="{9B1F6871-76EC-4CF6-9240-E1B39B005788}">
      <dgm:prSet/>
      <dgm:spPr/>
      <dgm:t>
        <a:bodyPr/>
        <a:lstStyle/>
        <a:p>
          <a:endParaRPr lang="en-IN" sz="2800"/>
        </a:p>
      </dgm:t>
    </dgm:pt>
    <dgm:pt modelId="{CBA7E9D4-ACEC-46B8-9A65-295F80F8AB35}">
      <dgm:prSet phldrT="[Text]" custT="1"/>
      <dgm:spPr/>
      <dgm:t>
        <a:bodyPr/>
        <a:lstStyle/>
        <a:p>
          <a:r>
            <a:rPr lang="en-IN" sz="1100" dirty="0" smtClean="0"/>
            <a:t>To be made within 14 days - 27.03.2020</a:t>
          </a:r>
          <a:endParaRPr lang="en-IN" sz="1100" dirty="0"/>
        </a:p>
      </dgm:t>
    </dgm:pt>
    <dgm:pt modelId="{2DB58D62-F99C-4B92-892B-AEA216FFA852}" type="parTrans" cxnId="{B215C1F5-8BCE-4E46-A775-CBB949320DF1}">
      <dgm:prSet/>
      <dgm:spPr/>
      <dgm:t>
        <a:bodyPr/>
        <a:lstStyle/>
        <a:p>
          <a:endParaRPr lang="en-IN" sz="2800"/>
        </a:p>
      </dgm:t>
    </dgm:pt>
    <dgm:pt modelId="{A287606E-0908-4AC6-B2F6-6ED993118A63}" type="sibTrans" cxnId="{B215C1F5-8BCE-4E46-A775-CBB949320DF1}">
      <dgm:prSet/>
      <dgm:spPr/>
      <dgm:t>
        <a:bodyPr/>
        <a:lstStyle/>
        <a:p>
          <a:endParaRPr lang="en-IN" sz="2800"/>
        </a:p>
      </dgm:t>
    </dgm:pt>
    <dgm:pt modelId="{D837D97E-AE75-4BCE-B04D-1672E94B60F6}">
      <dgm:prSet phldrT="[Text]" custT="1"/>
      <dgm:spPr/>
      <dgm:t>
        <a:bodyPr/>
        <a:lstStyle/>
        <a:p>
          <a:r>
            <a:rPr lang="en-IN" sz="1100" dirty="0" smtClean="0"/>
            <a:t>Claims can be expected within 91</a:t>
          </a:r>
          <a:r>
            <a:rPr lang="en-IN" sz="1100" baseline="30000" dirty="0" smtClean="0"/>
            <a:t>st</a:t>
          </a:r>
          <a:r>
            <a:rPr lang="en-IN" sz="1100" dirty="0" smtClean="0"/>
            <a:t> day</a:t>
          </a:r>
          <a:endParaRPr lang="en-IN" sz="1100" dirty="0"/>
        </a:p>
      </dgm:t>
    </dgm:pt>
    <dgm:pt modelId="{508658D3-8305-41B2-9C35-2630E443FD54}" type="parTrans" cxnId="{B2F88C28-7506-4FB8-BE4E-82DC39EB6280}">
      <dgm:prSet/>
      <dgm:spPr/>
      <dgm:t>
        <a:bodyPr/>
        <a:lstStyle/>
        <a:p>
          <a:endParaRPr lang="en-IN" sz="2800"/>
        </a:p>
      </dgm:t>
    </dgm:pt>
    <dgm:pt modelId="{53249069-0C1D-4CB7-80C2-45CD27C34C09}" type="sibTrans" cxnId="{B2F88C28-7506-4FB8-BE4E-82DC39EB6280}">
      <dgm:prSet/>
      <dgm:spPr/>
      <dgm:t>
        <a:bodyPr/>
        <a:lstStyle/>
        <a:p>
          <a:endParaRPr lang="en-IN" sz="2800"/>
        </a:p>
      </dgm:t>
    </dgm:pt>
    <dgm:pt modelId="{62EA1F5C-FC25-42FF-92F5-840ED78410A1}">
      <dgm:prSet phldrT="[Text]" custT="1"/>
      <dgm:spPr/>
      <dgm:t>
        <a:bodyPr/>
        <a:lstStyle/>
        <a:p>
          <a:r>
            <a:rPr lang="en-IN" sz="1400" dirty="0" smtClean="0"/>
            <a:t>Verification of claim </a:t>
          </a:r>
          <a:endParaRPr lang="en-IN" sz="1400" dirty="0"/>
        </a:p>
      </dgm:t>
    </dgm:pt>
    <dgm:pt modelId="{A583439E-71AF-47FE-8767-916C16BCE7B3}" type="parTrans" cxnId="{58F802F7-677A-4519-8856-BD9CD5B98DA1}">
      <dgm:prSet/>
      <dgm:spPr/>
      <dgm:t>
        <a:bodyPr/>
        <a:lstStyle/>
        <a:p>
          <a:endParaRPr lang="en-IN" sz="2800"/>
        </a:p>
      </dgm:t>
    </dgm:pt>
    <dgm:pt modelId="{8D9FF51A-D493-4E05-8B35-68825D36A044}" type="sibTrans" cxnId="{58F802F7-677A-4519-8856-BD9CD5B98DA1}">
      <dgm:prSet/>
      <dgm:spPr/>
      <dgm:t>
        <a:bodyPr/>
        <a:lstStyle/>
        <a:p>
          <a:endParaRPr lang="en-IN" sz="2800"/>
        </a:p>
      </dgm:t>
    </dgm:pt>
    <dgm:pt modelId="{A54811FA-ABF7-47DF-B1F1-72F500EB592D}">
      <dgm:prSet phldrT="[Text]" custT="1"/>
      <dgm:spPr/>
      <dgm:t>
        <a:bodyPr/>
        <a:lstStyle/>
        <a:p>
          <a:r>
            <a:rPr lang="en-IN" sz="1100" dirty="0" smtClean="0"/>
            <a:t>To be done within 21 days- 03.04.2020</a:t>
          </a:r>
          <a:endParaRPr lang="en-IN" sz="1100" dirty="0"/>
        </a:p>
      </dgm:t>
    </dgm:pt>
    <dgm:pt modelId="{CACC3091-26D9-47A3-B27E-9455880293EE}" type="parTrans" cxnId="{57A081D7-585D-4A78-8B65-CC28E620A3FC}">
      <dgm:prSet/>
      <dgm:spPr/>
      <dgm:t>
        <a:bodyPr/>
        <a:lstStyle/>
        <a:p>
          <a:endParaRPr lang="en-IN" sz="2800"/>
        </a:p>
      </dgm:t>
    </dgm:pt>
    <dgm:pt modelId="{93A1F9C4-E337-4A2E-B6B0-C11A8A2A3860}" type="sibTrans" cxnId="{57A081D7-585D-4A78-8B65-CC28E620A3FC}">
      <dgm:prSet/>
      <dgm:spPr/>
      <dgm:t>
        <a:bodyPr/>
        <a:lstStyle/>
        <a:p>
          <a:endParaRPr lang="en-IN" sz="2800"/>
        </a:p>
      </dgm:t>
    </dgm:pt>
    <dgm:pt modelId="{856647C8-C65A-4956-A45F-FCCDD414D875}">
      <dgm:prSet phldrT="[Text]" custT="1"/>
      <dgm:spPr/>
      <dgm:t>
        <a:bodyPr/>
        <a:lstStyle/>
        <a:p>
          <a:r>
            <a:rPr lang="en-IN" sz="1100" dirty="0" smtClean="0"/>
            <a:t>Has to be extended </a:t>
          </a:r>
          <a:endParaRPr lang="en-IN" sz="1100" dirty="0"/>
        </a:p>
      </dgm:t>
    </dgm:pt>
    <dgm:pt modelId="{AFE68103-0176-4F49-AEB7-8A1DED65AA27}" type="parTrans" cxnId="{7EEE4F3E-C3FC-4938-958C-A803386C9508}">
      <dgm:prSet/>
      <dgm:spPr/>
      <dgm:t>
        <a:bodyPr/>
        <a:lstStyle/>
        <a:p>
          <a:endParaRPr lang="en-IN" sz="2800"/>
        </a:p>
      </dgm:t>
    </dgm:pt>
    <dgm:pt modelId="{ABA349F7-A8E7-4313-AE1F-B42A5AA2DB13}" type="sibTrans" cxnId="{7EEE4F3E-C3FC-4938-958C-A803386C9508}">
      <dgm:prSet/>
      <dgm:spPr/>
      <dgm:t>
        <a:bodyPr/>
        <a:lstStyle/>
        <a:p>
          <a:endParaRPr lang="en-IN" sz="2800"/>
        </a:p>
      </dgm:t>
    </dgm:pt>
    <dgm:pt modelId="{74C5288A-88DE-4AB9-BA69-E3B58A0A1C2B}">
      <dgm:prSet phldrT="[Text]" custT="1"/>
      <dgm:spPr/>
      <dgm:t>
        <a:bodyPr/>
        <a:lstStyle/>
        <a:p>
          <a:r>
            <a:rPr lang="en-IN" sz="1100" dirty="0" smtClean="0"/>
            <a:t>After conclusion, public announcement must be made within 1 day</a:t>
          </a:r>
          <a:endParaRPr lang="en-IN" sz="1100" dirty="0"/>
        </a:p>
      </dgm:t>
    </dgm:pt>
    <dgm:pt modelId="{D7BE9D1A-6E66-415D-B3EC-E5BE4E473C79}" type="parTrans" cxnId="{B0529D8A-0CEE-40B0-91B7-2940D4836F3B}">
      <dgm:prSet/>
      <dgm:spPr/>
      <dgm:t>
        <a:bodyPr/>
        <a:lstStyle/>
        <a:p>
          <a:endParaRPr lang="en-IN" sz="2800"/>
        </a:p>
      </dgm:t>
    </dgm:pt>
    <dgm:pt modelId="{48564F8A-4CFA-4715-A54F-1E787DA870E9}" type="sibTrans" cxnId="{B0529D8A-0CEE-40B0-91B7-2940D4836F3B}">
      <dgm:prSet/>
      <dgm:spPr/>
      <dgm:t>
        <a:bodyPr/>
        <a:lstStyle/>
        <a:p>
          <a:endParaRPr lang="en-IN" sz="2800"/>
        </a:p>
      </dgm:t>
    </dgm:pt>
    <dgm:pt modelId="{AC8E5841-ED9B-45F0-9C71-1C3229D20E46}">
      <dgm:prSet phldrT="[Text]" custT="1"/>
      <dgm:spPr/>
      <dgm:t>
        <a:bodyPr/>
        <a:lstStyle/>
        <a:p>
          <a:r>
            <a:rPr lang="en-IN" sz="1100" dirty="0" smtClean="0"/>
            <a:t>Only 2 days exhausted- extension to apply</a:t>
          </a:r>
          <a:endParaRPr lang="en-IN" sz="1100" dirty="0"/>
        </a:p>
      </dgm:t>
    </dgm:pt>
    <dgm:pt modelId="{C0AF1365-6043-4EE7-A5D9-A693AA9C97DA}" type="parTrans" cxnId="{BFDBDC99-B978-41AD-B1F7-AF0B6501C02E}">
      <dgm:prSet/>
      <dgm:spPr/>
      <dgm:t>
        <a:bodyPr/>
        <a:lstStyle/>
        <a:p>
          <a:endParaRPr lang="en-IN" sz="2800"/>
        </a:p>
      </dgm:t>
    </dgm:pt>
    <dgm:pt modelId="{83D621C2-BFC6-478B-939D-ED29E1AB9E59}" type="sibTrans" cxnId="{BFDBDC99-B978-41AD-B1F7-AF0B6501C02E}">
      <dgm:prSet/>
      <dgm:spPr/>
      <dgm:t>
        <a:bodyPr/>
        <a:lstStyle/>
        <a:p>
          <a:endParaRPr lang="en-IN" sz="2800"/>
        </a:p>
      </dgm:t>
    </dgm:pt>
    <dgm:pt modelId="{E41D201D-2046-42A9-96ED-901ECFFC89BB}">
      <dgm:prSet phldrT="[Text]" custT="1"/>
      <dgm:spPr/>
      <dgm:t>
        <a:bodyPr/>
        <a:lstStyle/>
        <a:p>
          <a:r>
            <a:rPr lang="en-IN" sz="1100" dirty="0" smtClean="0"/>
            <a:t>May not be extended- considering that the same is already an extended window</a:t>
          </a:r>
          <a:endParaRPr lang="en-IN" sz="1100" dirty="0"/>
        </a:p>
      </dgm:t>
    </dgm:pt>
    <dgm:pt modelId="{813B1977-8F9E-414A-9936-D4F23FC27492}" type="parTrans" cxnId="{779AE585-3A67-4532-A851-63B6E356DA94}">
      <dgm:prSet/>
      <dgm:spPr/>
      <dgm:t>
        <a:bodyPr/>
        <a:lstStyle/>
        <a:p>
          <a:endParaRPr lang="en-IN" sz="2800"/>
        </a:p>
      </dgm:t>
    </dgm:pt>
    <dgm:pt modelId="{1BC57B54-BBF5-4418-9CFE-0C1000FF2320}" type="sibTrans" cxnId="{779AE585-3A67-4532-A851-63B6E356DA94}">
      <dgm:prSet/>
      <dgm:spPr/>
      <dgm:t>
        <a:bodyPr/>
        <a:lstStyle/>
        <a:p>
          <a:endParaRPr lang="en-IN" sz="2800"/>
        </a:p>
      </dgm:t>
    </dgm:pt>
    <dgm:pt modelId="{AE0EFB99-F141-4447-AD83-410527B624B9}" type="pres">
      <dgm:prSet presAssocID="{BC150744-0E51-4457-9B74-5FA639AFFD0A}" presName="linear" presStyleCnt="0">
        <dgm:presLayoutVars>
          <dgm:dir/>
          <dgm:animLvl val="lvl"/>
          <dgm:resizeHandles val="exact"/>
        </dgm:presLayoutVars>
      </dgm:prSet>
      <dgm:spPr/>
      <dgm:t>
        <a:bodyPr/>
        <a:lstStyle/>
        <a:p>
          <a:endParaRPr lang="en-IN"/>
        </a:p>
      </dgm:t>
    </dgm:pt>
    <dgm:pt modelId="{2EE43504-21DA-4418-93DE-0F3C2B4B0A81}" type="pres">
      <dgm:prSet presAssocID="{18FAFC2D-879E-4F4A-8D3C-371153AA13DE}" presName="parentLin" presStyleCnt="0"/>
      <dgm:spPr/>
    </dgm:pt>
    <dgm:pt modelId="{D718D736-D3CF-4208-9422-AB38A739505C}" type="pres">
      <dgm:prSet presAssocID="{18FAFC2D-879E-4F4A-8D3C-371153AA13DE}" presName="parentLeftMargin" presStyleLbl="node1" presStyleIdx="0" presStyleCnt="3"/>
      <dgm:spPr/>
      <dgm:t>
        <a:bodyPr/>
        <a:lstStyle/>
        <a:p>
          <a:endParaRPr lang="en-IN"/>
        </a:p>
      </dgm:t>
    </dgm:pt>
    <dgm:pt modelId="{1A0F02EC-7278-401E-A19A-79E5F9C6B375}" type="pres">
      <dgm:prSet presAssocID="{18FAFC2D-879E-4F4A-8D3C-371153AA13DE}" presName="parentText" presStyleLbl="node1" presStyleIdx="0" presStyleCnt="3">
        <dgm:presLayoutVars>
          <dgm:chMax val="0"/>
          <dgm:bulletEnabled val="1"/>
        </dgm:presLayoutVars>
      </dgm:prSet>
      <dgm:spPr/>
      <dgm:t>
        <a:bodyPr/>
        <a:lstStyle/>
        <a:p>
          <a:endParaRPr lang="en-IN"/>
        </a:p>
      </dgm:t>
    </dgm:pt>
    <dgm:pt modelId="{A5857B15-D56E-4741-B9AE-8E5ABB079FAA}" type="pres">
      <dgm:prSet presAssocID="{18FAFC2D-879E-4F4A-8D3C-371153AA13DE}" presName="negativeSpace" presStyleCnt="0"/>
      <dgm:spPr/>
    </dgm:pt>
    <dgm:pt modelId="{6636A3B1-775D-4B94-ACC2-318C72497B17}" type="pres">
      <dgm:prSet presAssocID="{18FAFC2D-879E-4F4A-8D3C-371153AA13DE}" presName="childText" presStyleLbl="conFgAcc1" presStyleIdx="0" presStyleCnt="3">
        <dgm:presLayoutVars>
          <dgm:bulletEnabled val="1"/>
        </dgm:presLayoutVars>
      </dgm:prSet>
      <dgm:spPr/>
      <dgm:t>
        <a:bodyPr/>
        <a:lstStyle/>
        <a:p>
          <a:endParaRPr lang="en-IN"/>
        </a:p>
      </dgm:t>
    </dgm:pt>
    <dgm:pt modelId="{DFCBB363-4F3E-49EE-87C0-8F0C9EDB5F28}" type="pres">
      <dgm:prSet presAssocID="{55DA3DA6-BFA8-4319-A267-C503CE82382A}" presName="spaceBetweenRectangles" presStyleCnt="0"/>
      <dgm:spPr/>
    </dgm:pt>
    <dgm:pt modelId="{D02866E3-64D6-48E3-8E81-5B9F6869756C}" type="pres">
      <dgm:prSet presAssocID="{B1D78B22-6531-4242-A578-3C9233188FB4}" presName="parentLin" presStyleCnt="0"/>
      <dgm:spPr/>
    </dgm:pt>
    <dgm:pt modelId="{34F5361D-B945-4023-ADBB-30EF8568474F}" type="pres">
      <dgm:prSet presAssocID="{B1D78B22-6531-4242-A578-3C9233188FB4}" presName="parentLeftMargin" presStyleLbl="node1" presStyleIdx="0" presStyleCnt="3"/>
      <dgm:spPr/>
      <dgm:t>
        <a:bodyPr/>
        <a:lstStyle/>
        <a:p>
          <a:endParaRPr lang="en-IN"/>
        </a:p>
      </dgm:t>
    </dgm:pt>
    <dgm:pt modelId="{7962F601-7417-479C-B57C-172E60631662}" type="pres">
      <dgm:prSet presAssocID="{B1D78B22-6531-4242-A578-3C9233188FB4}" presName="parentText" presStyleLbl="node1" presStyleIdx="1" presStyleCnt="3">
        <dgm:presLayoutVars>
          <dgm:chMax val="0"/>
          <dgm:bulletEnabled val="1"/>
        </dgm:presLayoutVars>
      </dgm:prSet>
      <dgm:spPr/>
      <dgm:t>
        <a:bodyPr/>
        <a:lstStyle/>
        <a:p>
          <a:endParaRPr lang="en-IN"/>
        </a:p>
      </dgm:t>
    </dgm:pt>
    <dgm:pt modelId="{9D8AAD92-E308-4B0B-B56C-A1003D8AB736}" type="pres">
      <dgm:prSet presAssocID="{B1D78B22-6531-4242-A578-3C9233188FB4}" presName="negativeSpace" presStyleCnt="0"/>
      <dgm:spPr/>
    </dgm:pt>
    <dgm:pt modelId="{3178B8E1-7192-4F3F-9959-61C3E2C1FDE1}" type="pres">
      <dgm:prSet presAssocID="{B1D78B22-6531-4242-A578-3C9233188FB4}" presName="childText" presStyleLbl="conFgAcc1" presStyleIdx="1" presStyleCnt="3">
        <dgm:presLayoutVars>
          <dgm:bulletEnabled val="1"/>
        </dgm:presLayoutVars>
      </dgm:prSet>
      <dgm:spPr/>
      <dgm:t>
        <a:bodyPr/>
        <a:lstStyle/>
        <a:p>
          <a:endParaRPr lang="en-IN"/>
        </a:p>
      </dgm:t>
    </dgm:pt>
    <dgm:pt modelId="{3675B6DA-C504-48FF-9DC9-1D09A891C136}" type="pres">
      <dgm:prSet presAssocID="{D47FD38D-6F6E-4853-B3DE-5F3675630123}" presName="spaceBetweenRectangles" presStyleCnt="0"/>
      <dgm:spPr/>
    </dgm:pt>
    <dgm:pt modelId="{DBEF7E76-6123-42C3-B1C7-88EF2DA4C79C}" type="pres">
      <dgm:prSet presAssocID="{62EA1F5C-FC25-42FF-92F5-840ED78410A1}" presName="parentLin" presStyleCnt="0"/>
      <dgm:spPr/>
    </dgm:pt>
    <dgm:pt modelId="{C1055676-9AFD-4860-A191-E46DDC87DCEF}" type="pres">
      <dgm:prSet presAssocID="{62EA1F5C-FC25-42FF-92F5-840ED78410A1}" presName="parentLeftMargin" presStyleLbl="node1" presStyleIdx="1" presStyleCnt="3"/>
      <dgm:spPr/>
      <dgm:t>
        <a:bodyPr/>
        <a:lstStyle/>
        <a:p>
          <a:endParaRPr lang="en-IN"/>
        </a:p>
      </dgm:t>
    </dgm:pt>
    <dgm:pt modelId="{64C7219D-5E9B-4CB0-AB30-56A7010F117D}" type="pres">
      <dgm:prSet presAssocID="{62EA1F5C-FC25-42FF-92F5-840ED78410A1}" presName="parentText" presStyleLbl="node1" presStyleIdx="2" presStyleCnt="3">
        <dgm:presLayoutVars>
          <dgm:chMax val="0"/>
          <dgm:bulletEnabled val="1"/>
        </dgm:presLayoutVars>
      </dgm:prSet>
      <dgm:spPr/>
      <dgm:t>
        <a:bodyPr/>
        <a:lstStyle/>
        <a:p>
          <a:endParaRPr lang="en-IN"/>
        </a:p>
      </dgm:t>
    </dgm:pt>
    <dgm:pt modelId="{E86C286A-7034-4416-9F8A-0F4B49A7BF61}" type="pres">
      <dgm:prSet presAssocID="{62EA1F5C-FC25-42FF-92F5-840ED78410A1}" presName="negativeSpace" presStyleCnt="0"/>
      <dgm:spPr/>
    </dgm:pt>
    <dgm:pt modelId="{9B7923C8-B145-44DB-9A1B-20D58422224D}" type="pres">
      <dgm:prSet presAssocID="{62EA1F5C-FC25-42FF-92F5-840ED78410A1}" presName="childText" presStyleLbl="conFgAcc1" presStyleIdx="2" presStyleCnt="3">
        <dgm:presLayoutVars>
          <dgm:bulletEnabled val="1"/>
        </dgm:presLayoutVars>
      </dgm:prSet>
      <dgm:spPr/>
      <dgm:t>
        <a:bodyPr/>
        <a:lstStyle/>
        <a:p>
          <a:endParaRPr lang="en-IN"/>
        </a:p>
      </dgm:t>
    </dgm:pt>
  </dgm:ptLst>
  <dgm:cxnLst>
    <dgm:cxn modelId="{6DCA38B4-3118-4CFE-AE0B-84987CF8D2EE}" type="presOf" srcId="{BC150744-0E51-4457-9B74-5FA639AFFD0A}" destId="{AE0EFB99-F141-4447-AD83-410527B624B9}" srcOrd="0" destOrd="0" presId="urn:microsoft.com/office/officeart/2005/8/layout/list1"/>
    <dgm:cxn modelId="{58F802F7-677A-4519-8856-BD9CD5B98DA1}" srcId="{BC150744-0E51-4457-9B74-5FA639AFFD0A}" destId="{62EA1F5C-FC25-42FF-92F5-840ED78410A1}" srcOrd="2" destOrd="0" parTransId="{A583439E-71AF-47FE-8767-916C16BCE7B3}" sibTransId="{8D9FF51A-D493-4E05-8B35-68825D36A044}"/>
    <dgm:cxn modelId="{D6BAF971-BB11-417D-BF6E-0C3B0966FD46}" type="presOf" srcId="{18FAFC2D-879E-4F4A-8D3C-371153AA13DE}" destId="{1A0F02EC-7278-401E-A19A-79E5F9C6B375}" srcOrd="1" destOrd="0" presId="urn:microsoft.com/office/officeart/2005/8/layout/list1"/>
    <dgm:cxn modelId="{98761C4E-90BD-441A-984E-C6C5F7480DBF}" srcId="{18FAFC2D-879E-4F4A-8D3C-371153AA13DE}" destId="{129A9A7C-C0E5-48D4-8ADB-ABC5834969B5}" srcOrd="1" destOrd="0" parTransId="{8F772D9B-3C98-412A-9E28-D46886477E10}" sibTransId="{6FDE2DBC-6ED8-471C-B84E-328E8C59223D}"/>
    <dgm:cxn modelId="{B2F88C28-7506-4FB8-BE4E-82DC39EB6280}" srcId="{B1D78B22-6531-4242-A578-3C9233188FB4}" destId="{D837D97E-AE75-4BCE-B04D-1672E94B60F6}" srcOrd="1" destOrd="0" parTransId="{508658D3-8305-41B2-9C35-2630E443FD54}" sibTransId="{53249069-0C1D-4CB7-80C2-45CD27C34C09}"/>
    <dgm:cxn modelId="{B0529D8A-0CEE-40B0-91B7-2940D4836F3B}" srcId="{129A9A7C-C0E5-48D4-8ADB-ABC5834969B5}" destId="{74C5288A-88DE-4AB9-BA69-E3B58A0A1C2B}" srcOrd="0" destOrd="0" parTransId="{D7BE9D1A-6E66-415D-B3EC-E5BE4E473C79}" sibTransId="{48564F8A-4CFA-4715-A54F-1E787DA870E9}"/>
    <dgm:cxn modelId="{3846A910-7082-454E-BDD8-B7E0C0E8D824}" srcId="{BC150744-0E51-4457-9B74-5FA639AFFD0A}" destId="{18FAFC2D-879E-4F4A-8D3C-371153AA13DE}" srcOrd="0" destOrd="0" parTransId="{FDDE8374-0007-41E0-B0AA-D20113460491}" sibTransId="{55DA3DA6-BFA8-4319-A267-C503CE82382A}"/>
    <dgm:cxn modelId="{779AE585-3A67-4532-A851-63B6E356DA94}" srcId="{D837D97E-AE75-4BCE-B04D-1672E94B60F6}" destId="{E41D201D-2046-42A9-96ED-901ECFFC89BB}" srcOrd="0" destOrd="0" parTransId="{813B1977-8F9E-414A-9936-D4F23FC27492}" sibTransId="{1BC57B54-BBF5-4418-9CFE-0C1000FF2320}"/>
    <dgm:cxn modelId="{28DCEF74-F5E5-4021-AF66-FD17A6525727}" type="presOf" srcId="{98461520-5C02-4383-A638-3620AE066FF7}" destId="{6636A3B1-775D-4B94-ACC2-318C72497B17}" srcOrd="0" destOrd="0" presId="urn:microsoft.com/office/officeart/2005/8/layout/list1"/>
    <dgm:cxn modelId="{2BB99746-8130-4EB1-8B02-7098970BC720}" srcId="{18FAFC2D-879E-4F4A-8D3C-371153AA13DE}" destId="{98461520-5C02-4383-A638-3620AE066FF7}" srcOrd="0" destOrd="0" parTransId="{FC2864CF-2786-4143-81A4-C2E101126068}" sibTransId="{BEDCC433-0175-4A72-84A5-5138A0BEB5DA}"/>
    <dgm:cxn modelId="{3EA8F5A1-438D-4DFE-BDC4-F4373BA4D47F}" type="presOf" srcId="{CBA7E9D4-ACEC-46B8-9A65-295F80F8AB35}" destId="{3178B8E1-7192-4F3F-9959-61C3E2C1FDE1}" srcOrd="0" destOrd="0" presId="urn:microsoft.com/office/officeart/2005/8/layout/list1"/>
    <dgm:cxn modelId="{CBCCE3FC-1F4F-4C69-9928-5EF5A4F526DE}" type="presOf" srcId="{129A9A7C-C0E5-48D4-8ADB-ABC5834969B5}" destId="{6636A3B1-775D-4B94-ACC2-318C72497B17}" srcOrd="0" destOrd="1" presId="urn:microsoft.com/office/officeart/2005/8/layout/list1"/>
    <dgm:cxn modelId="{65817EE6-069F-457D-831C-27716934EF23}" type="presOf" srcId="{74C5288A-88DE-4AB9-BA69-E3B58A0A1C2B}" destId="{6636A3B1-775D-4B94-ACC2-318C72497B17}" srcOrd="0" destOrd="2" presId="urn:microsoft.com/office/officeart/2005/8/layout/list1"/>
    <dgm:cxn modelId="{9B1F6871-76EC-4CF6-9240-E1B39B005788}" srcId="{BC150744-0E51-4457-9B74-5FA639AFFD0A}" destId="{B1D78B22-6531-4242-A578-3C9233188FB4}" srcOrd="1" destOrd="0" parTransId="{F84E7AB9-DB1E-47E3-9CE6-C6E0C5C99B26}" sibTransId="{D47FD38D-6F6E-4853-B3DE-5F3675630123}"/>
    <dgm:cxn modelId="{28E9FE9A-B6FF-47DC-9EA5-1E3B8D8A2727}" type="presOf" srcId="{856647C8-C65A-4956-A45F-FCCDD414D875}" destId="{9B7923C8-B145-44DB-9A1B-20D58422224D}" srcOrd="0" destOrd="1" presId="urn:microsoft.com/office/officeart/2005/8/layout/list1"/>
    <dgm:cxn modelId="{F383C557-4C65-4240-AFDD-794E652AAF9F}" type="presOf" srcId="{A54811FA-ABF7-47DF-B1F1-72F500EB592D}" destId="{9B7923C8-B145-44DB-9A1B-20D58422224D}" srcOrd="0" destOrd="0" presId="urn:microsoft.com/office/officeart/2005/8/layout/list1"/>
    <dgm:cxn modelId="{ACCC2CC8-393F-497A-9DDD-B2BF1993F155}" type="presOf" srcId="{62EA1F5C-FC25-42FF-92F5-840ED78410A1}" destId="{64C7219D-5E9B-4CB0-AB30-56A7010F117D}" srcOrd="1" destOrd="0" presId="urn:microsoft.com/office/officeart/2005/8/layout/list1"/>
    <dgm:cxn modelId="{4C70727C-1FFC-4B7F-AB3A-790A18F24542}" type="presOf" srcId="{B1D78B22-6531-4242-A578-3C9233188FB4}" destId="{7962F601-7417-479C-B57C-172E60631662}" srcOrd="1" destOrd="0" presId="urn:microsoft.com/office/officeart/2005/8/layout/list1"/>
    <dgm:cxn modelId="{B215C1F5-8BCE-4E46-A775-CBB949320DF1}" srcId="{B1D78B22-6531-4242-A578-3C9233188FB4}" destId="{CBA7E9D4-ACEC-46B8-9A65-295F80F8AB35}" srcOrd="0" destOrd="0" parTransId="{2DB58D62-F99C-4B92-892B-AEA216FFA852}" sibTransId="{A287606E-0908-4AC6-B2F6-6ED993118A63}"/>
    <dgm:cxn modelId="{BFDBDC99-B978-41AD-B1F7-AF0B6501C02E}" srcId="{CBA7E9D4-ACEC-46B8-9A65-295F80F8AB35}" destId="{AC8E5841-ED9B-45F0-9C71-1C3229D20E46}" srcOrd="0" destOrd="0" parTransId="{C0AF1365-6043-4EE7-A5D9-A693AA9C97DA}" sibTransId="{83D621C2-BFC6-478B-939D-ED29E1AB9E59}"/>
    <dgm:cxn modelId="{7E9C3BAD-8D70-4D5A-9F25-F09F21370F4B}" type="presOf" srcId="{B1D78B22-6531-4242-A578-3C9233188FB4}" destId="{34F5361D-B945-4023-ADBB-30EF8568474F}" srcOrd="0" destOrd="0" presId="urn:microsoft.com/office/officeart/2005/8/layout/list1"/>
    <dgm:cxn modelId="{91AC525E-0933-43A6-B704-F59A22F3F902}" type="presOf" srcId="{E41D201D-2046-42A9-96ED-901ECFFC89BB}" destId="{3178B8E1-7192-4F3F-9959-61C3E2C1FDE1}" srcOrd="0" destOrd="3" presId="urn:microsoft.com/office/officeart/2005/8/layout/list1"/>
    <dgm:cxn modelId="{7EEE4F3E-C3FC-4938-958C-A803386C9508}" srcId="{62EA1F5C-FC25-42FF-92F5-840ED78410A1}" destId="{856647C8-C65A-4956-A45F-FCCDD414D875}" srcOrd="1" destOrd="0" parTransId="{AFE68103-0176-4F49-AEB7-8A1DED65AA27}" sibTransId="{ABA349F7-A8E7-4313-AE1F-B42A5AA2DB13}"/>
    <dgm:cxn modelId="{1BCE8D71-6E3D-4377-A77A-CDEE90178F36}" type="presOf" srcId="{62EA1F5C-FC25-42FF-92F5-840ED78410A1}" destId="{C1055676-9AFD-4860-A191-E46DDC87DCEF}" srcOrd="0" destOrd="0" presId="urn:microsoft.com/office/officeart/2005/8/layout/list1"/>
    <dgm:cxn modelId="{85C8A9ED-8B01-4A5C-A11E-0DC82636E9FE}" type="presOf" srcId="{18FAFC2D-879E-4F4A-8D3C-371153AA13DE}" destId="{D718D736-D3CF-4208-9422-AB38A739505C}" srcOrd="0" destOrd="0" presId="urn:microsoft.com/office/officeart/2005/8/layout/list1"/>
    <dgm:cxn modelId="{F08B46B2-F6E1-4F4F-8EFB-E43953457133}" type="presOf" srcId="{D837D97E-AE75-4BCE-B04D-1672E94B60F6}" destId="{3178B8E1-7192-4F3F-9959-61C3E2C1FDE1}" srcOrd="0" destOrd="2" presId="urn:microsoft.com/office/officeart/2005/8/layout/list1"/>
    <dgm:cxn modelId="{144AD6C9-3BCE-42D4-8E32-D124ABAF919E}" type="presOf" srcId="{AC8E5841-ED9B-45F0-9C71-1C3229D20E46}" destId="{3178B8E1-7192-4F3F-9959-61C3E2C1FDE1}" srcOrd="0" destOrd="1" presId="urn:microsoft.com/office/officeart/2005/8/layout/list1"/>
    <dgm:cxn modelId="{57A081D7-585D-4A78-8B65-CC28E620A3FC}" srcId="{62EA1F5C-FC25-42FF-92F5-840ED78410A1}" destId="{A54811FA-ABF7-47DF-B1F1-72F500EB592D}" srcOrd="0" destOrd="0" parTransId="{CACC3091-26D9-47A3-B27E-9455880293EE}" sibTransId="{93A1F9C4-E337-4A2E-B6B0-C11A8A2A3860}"/>
    <dgm:cxn modelId="{85AA23BA-AD1E-4655-A5F3-65FF8F4F1543}" type="presParOf" srcId="{AE0EFB99-F141-4447-AD83-410527B624B9}" destId="{2EE43504-21DA-4418-93DE-0F3C2B4B0A81}" srcOrd="0" destOrd="0" presId="urn:microsoft.com/office/officeart/2005/8/layout/list1"/>
    <dgm:cxn modelId="{BD92317C-DD4A-48D4-BABB-7B25D9FF162F}" type="presParOf" srcId="{2EE43504-21DA-4418-93DE-0F3C2B4B0A81}" destId="{D718D736-D3CF-4208-9422-AB38A739505C}" srcOrd="0" destOrd="0" presId="urn:microsoft.com/office/officeart/2005/8/layout/list1"/>
    <dgm:cxn modelId="{233FD3FD-0D88-4399-9474-486C177C500F}" type="presParOf" srcId="{2EE43504-21DA-4418-93DE-0F3C2B4B0A81}" destId="{1A0F02EC-7278-401E-A19A-79E5F9C6B375}" srcOrd="1" destOrd="0" presId="urn:microsoft.com/office/officeart/2005/8/layout/list1"/>
    <dgm:cxn modelId="{AD2B4161-C2A0-4815-9F53-4C751DB9DAA1}" type="presParOf" srcId="{AE0EFB99-F141-4447-AD83-410527B624B9}" destId="{A5857B15-D56E-4741-B9AE-8E5ABB079FAA}" srcOrd="1" destOrd="0" presId="urn:microsoft.com/office/officeart/2005/8/layout/list1"/>
    <dgm:cxn modelId="{69745FBF-E84E-4655-8635-785ABEE73713}" type="presParOf" srcId="{AE0EFB99-F141-4447-AD83-410527B624B9}" destId="{6636A3B1-775D-4B94-ACC2-318C72497B17}" srcOrd="2" destOrd="0" presId="urn:microsoft.com/office/officeart/2005/8/layout/list1"/>
    <dgm:cxn modelId="{93771F85-3E59-46A1-AAB2-282940EEA5F3}" type="presParOf" srcId="{AE0EFB99-F141-4447-AD83-410527B624B9}" destId="{DFCBB363-4F3E-49EE-87C0-8F0C9EDB5F28}" srcOrd="3" destOrd="0" presId="urn:microsoft.com/office/officeart/2005/8/layout/list1"/>
    <dgm:cxn modelId="{F693E654-0BAE-4B32-8890-7C01B0DA1614}" type="presParOf" srcId="{AE0EFB99-F141-4447-AD83-410527B624B9}" destId="{D02866E3-64D6-48E3-8E81-5B9F6869756C}" srcOrd="4" destOrd="0" presId="urn:microsoft.com/office/officeart/2005/8/layout/list1"/>
    <dgm:cxn modelId="{DC39A577-CD7C-45F9-A6E3-9B6BA7B805D0}" type="presParOf" srcId="{D02866E3-64D6-48E3-8E81-5B9F6869756C}" destId="{34F5361D-B945-4023-ADBB-30EF8568474F}" srcOrd="0" destOrd="0" presId="urn:microsoft.com/office/officeart/2005/8/layout/list1"/>
    <dgm:cxn modelId="{3A91B15C-EC54-4F9E-815B-5DCFD2C9ACDD}" type="presParOf" srcId="{D02866E3-64D6-48E3-8E81-5B9F6869756C}" destId="{7962F601-7417-479C-B57C-172E60631662}" srcOrd="1" destOrd="0" presId="urn:microsoft.com/office/officeart/2005/8/layout/list1"/>
    <dgm:cxn modelId="{04748E8D-3DC9-420D-B48E-B8160BA60A22}" type="presParOf" srcId="{AE0EFB99-F141-4447-AD83-410527B624B9}" destId="{9D8AAD92-E308-4B0B-B56C-A1003D8AB736}" srcOrd="5" destOrd="0" presId="urn:microsoft.com/office/officeart/2005/8/layout/list1"/>
    <dgm:cxn modelId="{FCADDE3D-B951-47D0-9B6E-0AF8CEA5A1F2}" type="presParOf" srcId="{AE0EFB99-F141-4447-AD83-410527B624B9}" destId="{3178B8E1-7192-4F3F-9959-61C3E2C1FDE1}" srcOrd="6" destOrd="0" presId="urn:microsoft.com/office/officeart/2005/8/layout/list1"/>
    <dgm:cxn modelId="{641C41CE-3477-46D2-9029-2BCE2AA8640F}" type="presParOf" srcId="{AE0EFB99-F141-4447-AD83-410527B624B9}" destId="{3675B6DA-C504-48FF-9DC9-1D09A891C136}" srcOrd="7" destOrd="0" presId="urn:microsoft.com/office/officeart/2005/8/layout/list1"/>
    <dgm:cxn modelId="{6F6406D8-CADD-43D3-8C39-7086DE63C9EC}" type="presParOf" srcId="{AE0EFB99-F141-4447-AD83-410527B624B9}" destId="{DBEF7E76-6123-42C3-B1C7-88EF2DA4C79C}" srcOrd="8" destOrd="0" presId="urn:microsoft.com/office/officeart/2005/8/layout/list1"/>
    <dgm:cxn modelId="{99176CE0-16AF-45A8-9346-07DEF5AD068B}" type="presParOf" srcId="{DBEF7E76-6123-42C3-B1C7-88EF2DA4C79C}" destId="{C1055676-9AFD-4860-A191-E46DDC87DCEF}" srcOrd="0" destOrd="0" presId="urn:microsoft.com/office/officeart/2005/8/layout/list1"/>
    <dgm:cxn modelId="{8EA50D98-2C7C-4625-A499-97D193C5658D}" type="presParOf" srcId="{DBEF7E76-6123-42C3-B1C7-88EF2DA4C79C}" destId="{64C7219D-5E9B-4CB0-AB30-56A7010F117D}" srcOrd="1" destOrd="0" presId="urn:microsoft.com/office/officeart/2005/8/layout/list1"/>
    <dgm:cxn modelId="{7E11DDC1-1555-4536-AA1B-4278D84E6D01}" type="presParOf" srcId="{AE0EFB99-F141-4447-AD83-410527B624B9}" destId="{E86C286A-7034-4416-9F8A-0F4B49A7BF61}" srcOrd="9" destOrd="0" presId="urn:microsoft.com/office/officeart/2005/8/layout/list1"/>
    <dgm:cxn modelId="{04BB74B5-0716-40DE-A47D-A612EAA88487}" type="presParOf" srcId="{AE0EFB99-F141-4447-AD83-410527B624B9}" destId="{9B7923C8-B145-44DB-9A1B-20D58422224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1DA66C-0FF0-469C-BE5C-C0BD5DD5774B}" type="doc">
      <dgm:prSet loTypeId="urn:microsoft.com/office/officeart/2005/8/layout/list1" loCatId="list" qsTypeId="urn:microsoft.com/office/officeart/2005/8/quickstyle/simple3" qsCatId="simple" csTypeId="urn:microsoft.com/office/officeart/2005/8/colors/accent2_5" csCatId="accent2" phldr="1"/>
      <dgm:spPr/>
      <dgm:t>
        <a:bodyPr/>
        <a:lstStyle/>
        <a:p>
          <a:endParaRPr lang="en-IN"/>
        </a:p>
      </dgm:t>
    </dgm:pt>
    <dgm:pt modelId="{DF78CB3E-361F-4390-9DA6-4B4FFCCCF3DB}">
      <dgm:prSet phldrT="[Text]" custT="1"/>
      <dgm:spPr/>
      <dgm:t>
        <a:bodyPr/>
        <a:lstStyle/>
        <a:p>
          <a:r>
            <a:rPr lang="en-IN" sz="1400" dirty="0" smtClean="0"/>
            <a:t>First Meeting of </a:t>
          </a:r>
          <a:r>
            <a:rPr lang="en-IN" sz="1400" dirty="0" err="1" smtClean="0"/>
            <a:t>CoC</a:t>
          </a:r>
          <a:endParaRPr lang="en-IN" sz="1400" dirty="0"/>
        </a:p>
      </dgm:t>
    </dgm:pt>
    <dgm:pt modelId="{CA4021CB-7849-438D-950D-CBF9635DD23C}" type="parTrans" cxnId="{37C9324D-F2FA-430D-9530-F7D448CB4AE4}">
      <dgm:prSet/>
      <dgm:spPr/>
      <dgm:t>
        <a:bodyPr/>
        <a:lstStyle/>
        <a:p>
          <a:endParaRPr lang="en-IN"/>
        </a:p>
      </dgm:t>
    </dgm:pt>
    <dgm:pt modelId="{90277857-D5DE-4D86-AC9C-7F45CE4BD950}" type="sibTrans" cxnId="{37C9324D-F2FA-430D-9530-F7D448CB4AE4}">
      <dgm:prSet/>
      <dgm:spPr/>
      <dgm:t>
        <a:bodyPr/>
        <a:lstStyle/>
        <a:p>
          <a:endParaRPr lang="en-IN"/>
        </a:p>
      </dgm:t>
    </dgm:pt>
    <dgm:pt modelId="{BA50F781-9B30-41EC-A718-DCEDEA297EAC}">
      <dgm:prSet phldrT="[Text]" custT="1"/>
      <dgm:spPr/>
      <dgm:t>
        <a:bodyPr/>
        <a:lstStyle/>
        <a:p>
          <a:r>
            <a:rPr lang="en-IN" sz="1400" dirty="0" err="1" smtClean="0"/>
            <a:t>EoI</a:t>
          </a:r>
          <a:r>
            <a:rPr lang="en-IN" sz="1400" dirty="0" smtClean="0"/>
            <a:t> &amp; Evaluation Matrix</a:t>
          </a:r>
          <a:endParaRPr lang="en-IN" sz="1400" dirty="0"/>
        </a:p>
      </dgm:t>
    </dgm:pt>
    <dgm:pt modelId="{A1069B30-77BB-47E8-BC6C-DC4781209B98}" type="parTrans" cxnId="{9A83989D-48EA-432D-B04A-1D9126EF51CC}">
      <dgm:prSet/>
      <dgm:spPr/>
      <dgm:t>
        <a:bodyPr/>
        <a:lstStyle/>
        <a:p>
          <a:endParaRPr lang="en-IN"/>
        </a:p>
      </dgm:t>
    </dgm:pt>
    <dgm:pt modelId="{E58D1D82-1305-44B4-9E82-7989DDF1137C}" type="sibTrans" cxnId="{9A83989D-48EA-432D-B04A-1D9126EF51CC}">
      <dgm:prSet/>
      <dgm:spPr/>
      <dgm:t>
        <a:bodyPr/>
        <a:lstStyle/>
        <a:p>
          <a:endParaRPr lang="en-IN"/>
        </a:p>
      </dgm:t>
    </dgm:pt>
    <dgm:pt modelId="{528AC877-2B76-4943-824D-47F707C70ED4}">
      <dgm:prSet phldrT="[Text]" custT="1"/>
      <dgm:spPr/>
      <dgm:t>
        <a:bodyPr/>
        <a:lstStyle/>
        <a:p>
          <a:r>
            <a:rPr lang="en-IN" sz="1400" dirty="0" smtClean="0"/>
            <a:t>Completion of process</a:t>
          </a:r>
          <a:endParaRPr lang="en-IN" sz="1400" dirty="0"/>
        </a:p>
      </dgm:t>
    </dgm:pt>
    <dgm:pt modelId="{DE4DAAB6-C26E-42D9-8513-C17665EDE4C5}" type="parTrans" cxnId="{A5046A21-A22E-4B88-BE49-43281AA66C0D}">
      <dgm:prSet/>
      <dgm:spPr/>
      <dgm:t>
        <a:bodyPr/>
        <a:lstStyle/>
        <a:p>
          <a:endParaRPr lang="en-IN"/>
        </a:p>
      </dgm:t>
    </dgm:pt>
    <dgm:pt modelId="{11551B4E-6F4C-4B56-B7DC-074611A1B68F}" type="sibTrans" cxnId="{A5046A21-A22E-4B88-BE49-43281AA66C0D}">
      <dgm:prSet/>
      <dgm:spPr/>
      <dgm:t>
        <a:bodyPr/>
        <a:lstStyle/>
        <a:p>
          <a:endParaRPr lang="en-IN"/>
        </a:p>
      </dgm:t>
    </dgm:pt>
    <dgm:pt modelId="{7BD4594F-4A9B-4783-BA68-F4B7FA9A3290}">
      <dgm:prSet custT="1"/>
      <dgm:spPr/>
      <dgm:t>
        <a:bodyPr/>
        <a:lstStyle/>
        <a:p>
          <a:r>
            <a:rPr lang="en-IN" sz="1200" dirty="0" smtClean="0"/>
            <a:t>To be conducted within 30 days- 12.04.2020</a:t>
          </a:r>
          <a:endParaRPr lang="en-IN" sz="1200" dirty="0"/>
        </a:p>
      </dgm:t>
    </dgm:pt>
    <dgm:pt modelId="{E6469382-545E-4259-AAF5-4A70DAF63ED6}" type="parTrans" cxnId="{D2E51708-1F10-404C-BA72-3ED6F01B8F05}">
      <dgm:prSet/>
      <dgm:spPr/>
      <dgm:t>
        <a:bodyPr/>
        <a:lstStyle/>
        <a:p>
          <a:endParaRPr lang="en-IN"/>
        </a:p>
      </dgm:t>
    </dgm:pt>
    <dgm:pt modelId="{DB37B2DE-69CB-4EE9-9500-39B9F53931E1}" type="sibTrans" cxnId="{D2E51708-1F10-404C-BA72-3ED6F01B8F05}">
      <dgm:prSet/>
      <dgm:spPr/>
      <dgm:t>
        <a:bodyPr/>
        <a:lstStyle/>
        <a:p>
          <a:endParaRPr lang="en-IN"/>
        </a:p>
      </dgm:t>
    </dgm:pt>
    <dgm:pt modelId="{36D24F13-BEE9-4C5A-88C0-B2CA67C5B3BD}">
      <dgm:prSet custT="1"/>
      <dgm:spPr/>
      <dgm:t>
        <a:bodyPr/>
        <a:lstStyle/>
        <a:p>
          <a:r>
            <a:rPr lang="en-IN" sz="1200" dirty="0" smtClean="0"/>
            <a:t>Shall be extended</a:t>
          </a:r>
          <a:endParaRPr lang="en-IN" sz="1200" dirty="0"/>
        </a:p>
      </dgm:t>
    </dgm:pt>
    <dgm:pt modelId="{66F043DD-ED0B-4F78-B1D1-397C9FA8EF20}" type="parTrans" cxnId="{96E3676F-F6D0-424C-99B9-AA9DB20E4578}">
      <dgm:prSet/>
      <dgm:spPr/>
      <dgm:t>
        <a:bodyPr/>
        <a:lstStyle/>
        <a:p>
          <a:endParaRPr lang="en-IN"/>
        </a:p>
      </dgm:t>
    </dgm:pt>
    <dgm:pt modelId="{7BC6D1C3-AFEC-4DEE-8410-E3968652C306}" type="sibTrans" cxnId="{96E3676F-F6D0-424C-99B9-AA9DB20E4578}">
      <dgm:prSet/>
      <dgm:spPr/>
      <dgm:t>
        <a:bodyPr/>
        <a:lstStyle/>
        <a:p>
          <a:endParaRPr lang="en-IN"/>
        </a:p>
      </dgm:t>
    </dgm:pt>
    <dgm:pt modelId="{D6B0EE18-736B-42B9-9CCA-0150257EAE6A}">
      <dgm:prSet custT="1"/>
      <dgm:spPr/>
      <dgm:t>
        <a:bodyPr/>
        <a:lstStyle/>
        <a:p>
          <a:r>
            <a:rPr lang="en-IN" sz="1200" dirty="0" smtClean="0"/>
            <a:t>However, considering that </a:t>
          </a:r>
          <a:r>
            <a:rPr lang="en-IN" sz="1200" dirty="0" err="1" smtClean="0"/>
            <a:t>CoCs</a:t>
          </a:r>
          <a:r>
            <a:rPr lang="en-IN" sz="1200" dirty="0" smtClean="0"/>
            <a:t> likely consist of FCs, IRP may explore the option of Video conferencing</a:t>
          </a:r>
          <a:endParaRPr lang="en-IN" sz="1200" dirty="0"/>
        </a:p>
      </dgm:t>
    </dgm:pt>
    <dgm:pt modelId="{0586F5EB-3F78-48B4-92C6-C99F43E2659F}" type="parTrans" cxnId="{6BF1E713-3016-4FA1-918D-42744C9308E1}">
      <dgm:prSet/>
      <dgm:spPr/>
      <dgm:t>
        <a:bodyPr/>
        <a:lstStyle/>
        <a:p>
          <a:endParaRPr lang="en-IN"/>
        </a:p>
      </dgm:t>
    </dgm:pt>
    <dgm:pt modelId="{8F331746-747F-4A37-B602-BAB149038C07}" type="sibTrans" cxnId="{6BF1E713-3016-4FA1-918D-42744C9308E1}">
      <dgm:prSet/>
      <dgm:spPr/>
      <dgm:t>
        <a:bodyPr/>
        <a:lstStyle/>
        <a:p>
          <a:endParaRPr lang="en-IN"/>
        </a:p>
      </dgm:t>
    </dgm:pt>
    <dgm:pt modelId="{99E90196-2403-446B-8999-0BD494711D76}">
      <dgm:prSet custT="1"/>
      <dgm:spPr/>
      <dgm:t>
        <a:bodyPr/>
        <a:lstStyle/>
        <a:p>
          <a:r>
            <a:rPr lang="en-IN" sz="1200" dirty="0" smtClean="0"/>
            <a:t>Helpful for avoiding further delay</a:t>
          </a:r>
          <a:endParaRPr lang="en-IN" sz="1200" dirty="0"/>
        </a:p>
      </dgm:t>
    </dgm:pt>
    <dgm:pt modelId="{ED23DE8D-7A0C-4EE8-9713-07A7A46BBCC7}" type="parTrans" cxnId="{B8CCC134-0766-4249-B6E5-E4E422B273BA}">
      <dgm:prSet/>
      <dgm:spPr/>
      <dgm:t>
        <a:bodyPr/>
        <a:lstStyle/>
        <a:p>
          <a:endParaRPr lang="en-IN"/>
        </a:p>
      </dgm:t>
    </dgm:pt>
    <dgm:pt modelId="{9614142B-2F28-4209-B894-B87FFF349825}" type="sibTrans" cxnId="{B8CCC134-0766-4249-B6E5-E4E422B273BA}">
      <dgm:prSet/>
      <dgm:spPr/>
      <dgm:t>
        <a:bodyPr/>
        <a:lstStyle/>
        <a:p>
          <a:endParaRPr lang="en-IN"/>
        </a:p>
      </dgm:t>
    </dgm:pt>
    <dgm:pt modelId="{A20487A7-55A2-44CF-9541-F5A04402C296}">
      <dgm:prSet custT="1"/>
      <dgm:spPr/>
      <dgm:t>
        <a:bodyPr/>
        <a:lstStyle/>
        <a:p>
          <a:r>
            <a:rPr lang="en-IN" sz="1100" dirty="0" smtClean="0"/>
            <a:t>To be invited and issued within 75 and 105 days respectively</a:t>
          </a:r>
          <a:endParaRPr lang="en-IN" sz="1100" dirty="0"/>
        </a:p>
      </dgm:t>
    </dgm:pt>
    <dgm:pt modelId="{0F0E5664-CD31-4837-9CD0-6A8015CBF3A0}" type="parTrans" cxnId="{EB6CB09A-3F93-44F4-9B77-4063ABC6988F}">
      <dgm:prSet/>
      <dgm:spPr/>
      <dgm:t>
        <a:bodyPr/>
        <a:lstStyle/>
        <a:p>
          <a:endParaRPr lang="en-IN"/>
        </a:p>
      </dgm:t>
    </dgm:pt>
    <dgm:pt modelId="{0A402028-495B-46E3-A11E-984CC7924B43}" type="sibTrans" cxnId="{EB6CB09A-3F93-44F4-9B77-4063ABC6988F}">
      <dgm:prSet/>
      <dgm:spPr/>
      <dgm:t>
        <a:bodyPr/>
        <a:lstStyle/>
        <a:p>
          <a:endParaRPr lang="en-IN"/>
        </a:p>
      </dgm:t>
    </dgm:pt>
    <dgm:pt modelId="{2CB353C5-EF3F-4742-BD0A-E7DB50C7DF27}">
      <dgm:prSet custT="1"/>
      <dgm:spPr/>
      <dgm:t>
        <a:bodyPr/>
        <a:lstStyle/>
        <a:p>
          <a:r>
            <a:rPr lang="en-IN" sz="1100" dirty="0" smtClean="0"/>
            <a:t>Shall be extended</a:t>
          </a:r>
          <a:endParaRPr lang="en-IN" sz="1100" dirty="0"/>
        </a:p>
      </dgm:t>
    </dgm:pt>
    <dgm:pt modelId="{5C3DE04C-2BAA-45B6-A8AC-A30DFD3972D9}" type="parTrans" cxnId="{4C09C27D-8019-416B-8925-FB69C6E5A93D}">
      <dgm:prSet/>
      <dgm:spPr/>
      <dgm:t>
        <a:bodyPr/>
        <a:lstStyle/>
        <a:p>
          <a:endParaRPr lang="en-IN"/>
        </a:p>
      </dgm:t>
    </dgm:pt>
    <dgm:pt modelId="{CF7D38A2-275C-4D6C-A57B-304F1CE9C2CF}" type="sibTrans" cxnId="{4C09C27D-8019-416B-8925-FB69C6E5A93D}">
      <dgm:prSet/>
      <dgm:spPr/>
      <dgm:t>
        <a:bodyPr/>
        <a:lstStyle/>
        <a:p>
          <a:endParaRPr lang="en-IN"/>
        </a:p>
      </dgm:t>
    </dgm:pt>
    <dgm:pt modelId="{54A16E21-962C-49B2-9641-F698D2BB08C9}">
      <dgm:prSet custT="1"/>
      <dgm:spPr/>
      <dgm:t>
        <a:bodyPr/>
        <a:lstStyle/>
        <a:p>
          <a:r>
            <a:rPr lang="en-IN" sz="1100" dirty="0" smtClean="0"/>
            <a:t>However, the RP may expedite the process to avoid delay</a:t>
          </a:r>
          <a:endParaRPr lang="en-IN" sz="1100" dirty="0"/>
        </a:p>
      </dgm:t>
    </dgm:pt>
    <dgm:pt modelId="{0BDDDD3B-ED4E-4081-94CF-A31F64DD50E4}" type="parTrans" cxnId="{543A1B4C-48DD-4628-8968-DE9A7F271534}">
      <dgm:prSet/>
      <dgm:spPr/>
      <dgm:t>
        <a:bodyPr/>
        <a:lstStyle/>
        <a:p>
          <a:endParaRPr lang="en-IN"/>
        </a:p>
      </dgm:t>
    </dgm:pt>
    <dgm:pt modelId="{40275B11-B808-4DB6-961C-7E5BC6239D4B}" type="sibTrans" cxnId="{543A1B4C-48DD-4628-8968-DE9A7F271534}">
      <dgm:prSet/>
      <dgm:spPr/>
      <dgm:t>
        <a:bodyPr/>
        <a:lstStyle/>
        <a:p>
          <a:endParaRPr lang="en-IN"/>
        </a:p>
      </dgm:t>
    </dgm:pt>
    <dgm:pt modelId="{B3B93F09-5905-4732-8B97-E9F94A50BBF5}">
      <dgm:prSet custT="1"/>
      <dgm:spPr/>
      <dgm:t>
        <a:bodyPr/>
        <a:lstStyle/>
        <a:p>
          <a:r>
            <a:rPr lang="en-IN" sz="1100" dirty="0" smtClean="0"/>
            <a:t>As per amendment, the period shall not be extended; </a:t>
          </a:r>
          <a:endParaRPr lang="en-IN" sz="1100" dirty="0"/>
        </a:p>
      </dgm:t>
    </dgm:pt>
    <dgm:pt modelId="{B2A2FC28-0024-48AA-B24B-6FFE09EDEDD2}" type="parTrans" cxnId="{B3F5CAF3-9E2D-4B3F-BED0-7C5FFEC67EB3}">
      <dgm:prSet/>
      <dgm:spPr/>
      <dgm:t>
        <a:bodyPr/>
        <a:lstStyle/>
        <a:p>
          <a:endParaRPr lang="en-IN"/>
        </a:p>
      </dgm:t>
    </dgm:pt>
    <dgm:pt modelId="{BCB9AF4E-9DFF-46C5-B25B-EE6C476A2A6C}" type="sibTrans" cxnId="{B3F5CAF3-9E2D-4B3F-BED0-7C5FFEC67EB3}">
      <dgm:prSet/>
      <dgm:spPr/>
      <dgm:t>
        <a:bodyPr/>
        <a:lstStyle/>
        <a:p>
          <a:endParaRPr lang="en-IN"/>
        </a:p>
      </dgm:t>
    </dgm:pt>
    <dgm:pt modelId="{8C752BC4-084A-41AA-84E5-BCEA6F050B6E}">
      <dgm:prSet custT="1"/>
      <dgm:spPr/>
      <dgm:t>
        <a:bodyPr/>
        <a:lstStyle/>
        <a:p>
          <a:r>
            <a:rPr lang="en-IN" sz="1100" dirty="0" smtClean="0"/>
            <a:t>However, </a:t>
          </a:r>
          <a:r>
            <a:rPr lang="en-IN" sz="1100" dirty="0" err="1" smtClean="0"/>
            <a:t>NCLAT’a</a:t>
          </a:r>
          <a:r>
            <a:rPr lang="en-IN" sz="1100" dirty="0" smtClean="0"/>
            <a:t> order suggests otherwise</a:t>
          </a:r>
          <a:endParaRPr lang="en-IN" sz="1100" dirty="0"/>
        </a:p>
      </dgm:t>
    </dgm:pt>
    <dgm:pt modelId="{B3793885-E08C-4EC5-AFA4-65C1140425C6}" type="parTrans" cxnId="{AA8D4CA1-4771-4132-9B9E-080288804A1E}">
      <dgm:prSet/>
      <dgm:spPr/>
      <dgm:t>
        <a:bodyPr/>
        <a:lstStyle/>
        <a:p>
          <a:endParaRPr lang="en-IN"/>
        </a:p>
      </dgm:t>
    </dgm:pt>
    <dgm:pt modelId="{7809C986-C71F-4956-8B51-5696B685CE3F}" type="sibTrans" cxnId="{AA8D4CA1-4771-4132-9B9E-080288804A1E}">
      <dgm:prSet/>
      <dgm:spPr/>
      <dgm:t>
        <a:bodyPr/>
        <a:lstStyle/>
        <a:p>
          <a:endParaRPr lang="en-IN"/>
        </a:p>
      </dgm:t>
    </dgm:pt>
    <dgm:pt modelId="{DCDC11F0-5563-450A-AECC-2A7B6C1D84BD}" type="pres">
      <dgm:prSet presAssocID="{0A1DA66C-0FF0-469C-BE5C-C0BD5DD5774B}" presName="linear" presStyleCnt="0">
        <dgm:presLayoutVars>
          <dgm:dir/>
          <dgm:animLvl val="lvl"/>
          <dgm:resizeHandles val="exact"/>
        </dgm:presLayoutVars>
      </dgm:prSet>
      <dgm:spPr/>
      <dgm:t>
        <a:bodyPr/>
        <a:lstStyle/>
        <a:p>
          <a:endParaRPr lang="en-IN"/>
        </a:p>
      </dgm:t>
    </dgm:pt>
    <dgm:pt modelId="{31EB4C94-1FB0-4D41-BEA4-3E5A75816C8E}" type="pres">
      <dgm:prSet presAssocID="{DF78CB3E-361F-4390-9DA6-4B4FFCCCF3DB}" presName="parentLin" presStyleCnt="0"/>
      <dgm:spPr/>
    </dgm:pt>
    <dgm:pt modelId="{DF304237-F59B-4158-BFA7-64B22AF126B8}" type="pres">
      <dgm:prSet presAssocID="{DF78CB3E-361F-4390-9DA6-4B4FFCCCF3DB}" presName="parentLeftMargin" presStyleLbl="node1" presStyleIdx="0" presStyleCnt="3"/>
      <dgm:spPr/>
      <dgm:t>
        <a:bodyPr/>
        <a:lstStyle/>
        <a:p>
          <a:endParaRPr lang="en-IN"/>
        </a:p>
      </dgm:t>
    </dgm:pt>
    <dgm:pt modelId="{B241824E-C247-4024-B39B-CD1605EF1E5C}" type="pres">
      <dgm:prSet presAssocID="{DF78CB3E-361F-4390-9DA6-4B4FFCCCF3DB}" presName="parentText" presStyleLbl="node1" presStyleIdx="0" presStyleCnt="3">
        <dgm:presLayoutVars>
          <dgm:chMax val="0"/>
          <dgm:bulletEnabled val="1"/>
        </dgm:presLayoutVars>
      </dgm:prSet>
      <dgm:spPr/>
      <dgm:t>
        <a:bodyPr/>
        <a:lstStyle/>
        <a:p>
          <a:endParaRPr lang="en-IN"/>
        </a:p>
      </dgm:t>
    </dgm:pt>
    <dgm:pt modelId="{1B543098-39C1-4E8C-A644-2EB56B1B5F33}" type="pres">
      <dgm:prSet presAssocID="{DF78CB3E-361F-4390-9DA6-4B4FFCCCF3DB}" presName="negativeSpace" presStyleCnt="0"/>
      <dgm:spPr/>
    </dgm:pt>
    <dgm:pt modelId="{C88424DF-96DF-49DF-9BEF-E8814014BC45}" type="pres">
      <dgm:prSet presAssocID="{DF78CB3E-361F-4390-9DA6-4B4FFCCCF3DB}" presName="childText" presStyleLbl="conFgAcc1" presStyleIdx="0" presStyleCnt="3">
        <dgm:presLayoutVars>
          <dgm:bulletEnabled val="1"/>
        </dgm:presLayoutVars>
      </dgm:prSet>
      <dgm:spPr/>
      <dgm:t>
        <a:bodyPr/>
        <a:lstStyle/>
        <a:p>
          <a:endParaRPr lang="en-IN"/>
        </a:p>
      </dgm:t>
    </dgm:pt>
    <dgm:pt modelId="{F303B0FE-0F50-42F0-92B5-D55DD721D0C1}" type="pres">
      <dgm:prSet presAssocID="{90277857-D5DE-4D86-AC9C-7F45CE4BD950}" presName="spaceBetweenRectangles" presStyleCnt="0"/>
      <dgm:spPr/>
    </dgm:pt>
    <dgm:pt modelId="{82D9C63E-663E-44A7-A638-F66FA3ED7811}" type="pres">
      <dgm:prSet presAssocID="{BA50F781-9B30-41EC-A718-DCEDEA297EAC}" presName="parentLin" presStyleCnt="0"/>
      <dgm:spPr/>
    </dgm:pt>
    <dgm:pt modelId="{4939A9CF-09B3-4CDA-8CF4-ACEC05CE207B}" type="pres">
      <dgm:prSet presAssocID="{BA50F781-9B30-41EC-A718-DCEDEA297EAC}" presName="parentLeftMargin" presStyleLbl="node1" presStyleIdx="0" presStyleCnt="3"/>
      <dgm:spPr/>
      <dgm:t>
        <a:bodyPr/>
        <a:lstStyle/>
        <a:p>
          <a:endParaRPr lang="en-IN"/>
        </a:p>
      </dgm:t>
    </dgm:pt>
    <dgm:pt modelId="{A2D2A819-250E-42FF-B0AA-8E363C6863FB}" type="pres">
      <dgm:prSet presAssocID="{BA50F781-9B30-41EC-A718-DCEDEA297EAC}" presName="parentText" presStyleLbl="node1" presStyleIdx="1" presStyleCnt="3">
        <dgm:presLayoutVars>
          <dgm:chMax val="0"/>
          <dgm:bulletEnabled val="1"/>
        </dgm:presLayoutVars>
      </dgm:prSet>
      <dgm:spPr/>
      <dgm:t>
        <a:bodyPr/>
        <a:lstStyle/>
        <a:p>
          <a:endParaRPr lang="en-IN"/>
        </a:p>
      </dgm:t>
    </dgm:pt>
    <dgm:pt modelId="{29CA99A1-B06D-4384-B690-94E515841579}" type="pres">
      <dgm:prSet presAssocID="{BA50F781-9B30-41EC-A718-DCEDEA297EAC}" presName="negativeSpace" presStyleCnt="0"/>
      <dgm:spPr/>
    </dgm:pt>
    <dgm:pt modelId="{3FFA43C1-D0B1-4BA4-AEF2-09C79E389076}" type="pres">
      <dgm:prSet presAssocID="{BA50F781-9B30-41EC-A718-DCEDEA297EAC}" presName="childText" presStyleLbl="conFgAcc1" presStyleIdx="1" presStyleCnt="3">
        <dgm:presLayoutVars>
          <dgm:bulletEnabled val="1"/>
        </dgm:presLayoutVars>
      </dgm:prSet>
      <dgm:spPr/>
      <dgm:t>
        <a:bodyPr/>
        <a:lstStyle/>
        <a:p>
          <a:endParaRPr lang="en-IN"/>
        </a:p>
      </dgm:t>
    </dgm:pt>
    <dgm:pt modelId="{AF422730-6A5D-4971-A485-6C7F14DA1813}" type="pres">
      <dgm:prSet presAssocID="{E58D1D82-1305-44B4-9E82-7989DDF1137C}" presName="spaceBetweenRectangles" presStyleCnt="0"/>
      <dgm:spPr/>
    </dgm:pt>
    <dgm:pt modelId="{6F9D2966-0BCE-496D-A90B-8672CF9F31E1}" type="pres">
      <dgm:prSet presAssocID="{528AC877-2B76-4943-824D-47F707C70ED4}" presName="parentLin" presStyleCnt="0"/>
      <dgm:spPr/>
    </dgm:pt>
    <dgm:pt modelId="{F086D26D-F48D-47A8-904A-96142AD771CF}" type="pres">
      <dgm:prSet presAssocID="{528AC877-2B76-4943-824D-47F707C70ED4}" presName="parentLeftMargin" presStyleLbl="node1" presStyleIdx="1" presStyleCnt="3"/>
      <dgm:spPr/>
      <dgm:t>
        <a:bodyPr/>
        <a:lstStyle/>
        <a:p>
          <a:endParaRPr lang="en-IN"/>
        </a:p>
      </dgm:t>
    </dgm:pt>
    <dgm:pt modelId="{D08430BC-FC2B-4369-8AEA-00861EEFD213}" type="pres">
      <dgm:prSet presAssocID="{528AC877-2B76-4943-824D-47F707C70ED4}" presName="parentText" presStyleLbl="node1" presStyleIdx="2" presStyleCnt="3">
        <dgm:presLayoutVars>
          <dgm:chMax val="0"/>
          <dgm:bulletEnabled val="1"/>
        </dgm:presLayoutVars>
      </dgm:prSet>
      <dgm:spPr/>
      <dgm:t>
        <a:bodyPr/>
        <a:lstStyle/>
        <a:p>
          <a:endParaRPr lang="en-IN"/>
        </a:p>
      </dgm:t>
    </dgm:pt>
    <dgm:pt modelId="{D722BEAB-3E6E-49CE-8B7A-17D58F321823}" type="pres">
      <dgm:prSet presAssocID="{528AC877-2B76-4943-824D-47F707C70ED4}" presName="negativeSpace" presStyleCnt="0"/>
      <dgm:spPr/>
    </dgm:pt>
    <dgm:pt modelId="{6F8C0976-6F9B-4B13-8DD4-30314D9C85EB}" type="pres">
      <dgm:prSet presAssocID="{528AC877-2B76-4943-824D-47F707C70ED4}" presName="childText" presStyleLbl="conFgAcc1" presStyleIdx="2" presStyleCnt="3">
        <dgm:presLayoutVars>
          <dgm:bulletEnabled val="1"/>
        </dgm:presLayoutVars>
      </dgm:prSet>
      <dgm:spPr/>
      <dgm:t>
        <a:bodyPr/>
        <a:lstStyle/>
        <a:p>
          <a:endParaRPr lang="en-IN"/>
        </a:p>
      </dgm:t>
    </dgm:pt>
  </dgm:ptLst>
  <dgm:cxnLst>
    <dgm:cxn modelId="{96E3676F-F6D0-424C-99B9-AA9DB20E4578}" srcId="{DF78CB3E-361F-4390-9DA6-4B4FFCCCF3DB}" destId="{36D24F13-BEE9-4C5A-88C0-B2CA67C5B3BD}" srcOrd="1" destOrd="0" parTransId="{66F043DD-ED0B-4F78-B1D1-397C9FA8EF20}" sibTransId="{7BC6D1C3-AFEC-4DEE-8410-E3968652C306}"/>
    <dgm:cxn modelId="{F27A5952-062F-45CB-A040-3786FEF7E36E}" type="presOf" srcId="{2CB353C5-EF3F-4742-BD0A-E7DB50C7DF27}" destId="{3FFA43C1-D0B1-4BA4-AEF2-09C79E389076}" srcOrd="0" destOrd="1" presId="urn:microsoft.com/office/officeart/2005/8/layout/list1"/>
    <dgm:cxn modelId="{9A83989D-48EA-432D-B04A-1D9126EF51CC}" srcId="{0A1DA66C-0FF0-469C-BE5C-C0BD5DD5774B}" destId="{BA50F781-9B30-41EC-A718-DCEDEA297EAC}" srcOrd="1" destOrd="0" parTransId="{A1069B30-77BB-47E8-BC6C-DC4781209B98}" sibTransId="{E58D1D82-1305-44B4-9E82-7989DDF1137C}"/>
    <dgm:cxn modelId="{1578C4D7-4404-40EE-9AD1-855BFB243EA2}" type="presOf" srcId="{8C752BC4-084A-41AA-84E5-BCEA6F050B6E}" destId="{6F8C0976-6F9B-4B13-8DD4-30314D9C85EB}" srcOrd="0" destOrd="1" presId="urn:microsoft.com/office/officeart/2005/8/layout/list1"/>
    <dgm:cxn modelId="{A655BBA6-F6C2-4356-8DEA-33BA48006522}" type="presOf" srcId="{99E90196-2403-446B-8999-0BD494711D76}" destId="{C88424DF-96DF-49DF-9BEF-E8814014BC45}" srcOrd="0" destOrd="3" presId="urn:microsoft.com/office/officeart/2005/8/layout/list1"/>
    <dgm:cxn modelId="{DD14E127-7E30-4FCB-A966-E207FB0CF6AC}" type="presOf" srcId="{54A16E21-962C-49B2-9641-F698D2BB08C9}" destId="{3FFA43C1-D0B1-4BA4-AEF2-09C79E389076}" srcOrd="0" destOrd="2" presId="urn:microsoft.com/office/officeart/2005/8/layout/list1"/>
    <dgm:cxn modelId="{6BF1E713-3016-4FA1-918D-42744C9308E1}" srcId="{36D24F13-BEE9-4C5A-88C0-B2CA67C5B3BD}" destId="{D6B0EE18-736B-42B9-9CCA-0150257EAE6A}" srcOrd="0" destOrd="0" parTransId="{0586F5EB-3F78-48B4-92C6-C99F43E2659F}" sibTransId="{8F331746-747F-4A37-B602-BAB149038C07}"/>
    <dgm:cxn modelId="{10D1BB14-77E3-4099-809D-0AE6F89C9450}" type="presOf" srcId="{7BD4594F-4A9B-4783-BA68-F4B7FA9A3290}" destId="{C88424DF-96DF-49DF-9BEF-E8814014BC45}" srcOrd="0" destOrd="0" presId="urn:microsoft.com/office/officeart/2005/8/layout/list1"/>
    <dgm:cxn modelId="{543A1B4C-48DD-4628-8968-DE9A7F271534}" srcId="{2CB353C5-EF3F-4742-BD0A-E7DB50C7DF27}" destId="{54A16E21-962C-49B2-9641-F698D2BB08C9}" srcOrd="0" destOrd="0" parTransId="{0BDDDD3B-ED4E-4081-94CF-A31F64DD50E4}" sibTransId="{40275B11-B808-4DB6-961C-7E5BC6239D4B}"/>
    <dgm:cxn modelId="{546A63CA-FBCB-4E10-AD2D-CAD2485C883A}" type="presOf" srcId="{BA50F781-9B30-41EC-A718-DCEDEA297EAC}" destId="{4939A9CF-09B3-4CDA-8CF4-ACEC05CE207B}" srcOrd="0" destOrd="0" presId="urn:microsoft.com/office/officeart/2005/8/layout/list1"/>
    <dgm:cxn modelId="{D2E51708-1F10-404C-BA72-3ED6F01B8F05}" srcId="{DF78CB3E-361F-4390-9DA6-4B4FFCCCF3DB}" destId="{7BD4594F-4A9B-4783-BA68-F4B7FA9A3290}" srcOrd="0" destOrd="0" parTransId="{E6469382-545E-4259-AAF5-4A70DAF63ED6}" sibTransId="{DB37B2DE-69CB-4EE9-9500-39B9F53931E1}"/>
    <dgm:cxn modelId="{FF73F496-FBFF-4E3C-8D90-C0A3C81CB645}" type="presOf" srcId="{0A1DA66C-0FF0-469C-BE5C-C0BD5DD5774B}" destId="{DCDC11F0-5563-450A-AECC-2A7B6C1D84BD}" srcOrd="0" destOrd="0" presId="urn:microsoft.com/office/officeart/2005/8/layout/list1"/>
    <dgm:cxn modelId="{B812A5CA-F6B1-417F-B1D9-754B45DF3FC8}" type="presOf" srcId="{BA50F781-9B30-41EC-A718-DCEDEA297EAC}" destId="{A2D2A819-250E-42FF-B0AA-8E363C6863FB}" srcOrd="1" destOrd="0" presId="urn:microsoft.com/office/officeart/2005/8/layout/list1"/>
    <dgm:cxn modelId="{02FAF5D7-A1B7-49FE-9E44-1F8E81114055}" type="presOf" srcId="{DF78CB3E-361F-4390-9DA6-4B4FFCCCF3DB}" destId="{DF304237-F59B-4158-BFA7-64B22AF126B8}" srcOrd="0" destOrd="0" presId="urn:microsoft.com/office/officeart/2005/8/layout/list1"/>
    <dgm:cxn modelId="{860F4B17-C4D3-4163-9605-2E169AD802DB}" type="presOf" srcId="{528AC877-2B76-4943-824D-47F707C70ED4}" destId="{F086D26D-F48D-47A8-904A-96142AD771CF}" srcOrd="0" destOrd="0" presId="urn:microsoft.com/office/officeart/2005/8/layout/list1"/>
    <dgm:cxn modelId="{A5046A21-A22E-4B88-BE49-43281AA66C0D}" srcId="{0A1DA66C-0FF0-469C-BE5C-C0BD5DD5774B}" destId="{528AC877-2B76-4943-824D-47F707C70ED4}" srcOrd="2" destOrd="0" parTransId="{DE4DAAB6-C26E-42D9-8513-C17665EDE4C5}" sibTransId="{11551B4E-6F4C-4B56-B7DC-074611A1B68F}"/>
    <dgm:cxn modelId="{4C09C27D-8019-416B-8925-FB69C6E5A93D}" srcId="{BA50F781-9B30-41EC-A718-DCEDEA297EAC}" destId="{2CB353C5-EF3F-4742-BD0A-E7DB50C7DF27}" srcOrd="1" destOrd="0" parTransId="{5C3DE04C-2BAA-45B6-A8AC-A30DFD3972D9}" sibTransId="{CF7D38A2-275C-4D6C-A57B-304F1CE9C2CF}"/>
    <dgm:cxn modelId="{146F28A9-90FD-44A1-8357-B3BB14205466}" type="presOf" srcId="{DF78CB3E-361F-4390-9DA6-4B4FFCCCF3DB}" destId="{B241824E-C247-4024-B39B-CD1605EF1E5C}" srcOrd="1" destOrd="0" presId="urn:microsoft.com/office/officeart/2005/8/layout/list1"/>
    <dgm:cxn modelId="{C35E257E-3F96-4C5B-8135-EED1817BCD13}" type="presOf" srcId="{D6B0EE18-736B-42B9-9CCA-0150257EAE6A}" destId="{C88424DF-96DF-49DF-9BEF-E8814014BC45}" srcOrd="0" destOrd="2" presId="urn:microsoft.com/office/officeart/2005/8/layout/list1"/>
    <dgm:cxn modelId="{AA8D4CA1-4771-4132-9B9E-080288804A1E}" srcId="{528AC877-2B76-4943-824D-47F707C70ED4}" destId="{8C752BC4-084A-41AA-84E5-BCEA6F050B6E}" srcOrd="1" destOrd="0" parTransId="{B3793885-E08C-4EC5-AFA4-65C1140425C6}" sibTransId="{7809C986-C71F-4956-8B51-5696B685CE3F}"/>
    <dgm:cxn modelId="{EB6CB09A-3F93-44F4-9B77-4063ABC6988F}" srcId="{BA50F781-9B30-41EC-A718-DCEDEA297EAC}" destId="{A20487A7-55A2-44CF-9541-F5A04402C296}" srcOrd="0" destOrd="0" parTransId="{0F0E5664-CD31-4837-9CD0-6A8015CBF3A0}" sibTransId="{0A402028-495B-46E3-A11E-984CC7924B43}"/>
    <dgm:cxn modelId="{B3F5CAF3-9E2D-4B3F-BED0-7C5FFEC67EB3}" srcId="{528AC877-2B76-4943-824D-47F707C70ED4}" destId="{B3B93F09-5905-4732-8B97-E9F94A50BBF5}" srcOrd="0" destOrd="0" parTransId="{B2A2FC28-0024-48AA-B24B-6FFE09EDEDD2}" sibTransId="{BCB9AF4E-9DFF-46C5-B25B-EE6C476A2A6C}"/>
    <dgm:cxn modelId="{31C71794-4A1A-4C87-8672-DA12B4B0C5A1}" type="presOf" srcId="{A20487A7-55A2-44CF-9541-F5A04402C296}" destId="{3FFA43C1-D0B1-4BA4-AEF2-09C79E389076}" srcOrd="0" destOrd="0" presId="urn:microsoft.com/office/officeart/2005/8/layout/list1"/>
    <dgm:cxn modelId="{A82749FB-15F5-45DF-ADD1-0369C4DB1774}" type="presOf" srcId="{36D24F13-BEE9-4C5A-88C0-B2CA67C5B3BD}" destId="{C88424DF-96DF-49DF-9BEF-E8814014BC45}" srcOrd="0" destOrd="1" presId="urn:microsoft.com/office/officeart/2005/8/layout/list1"/>
    <dgm:cxn modelId="{37C9324D-F2FA-430D-9530-F7D448CB4AE4}" srcId="{0A1DA66C-0FF0-469C-BE5C-C0BD5DD5774B}" destId="{DF78CB3E-361F-4390-9DA6-4B4FFCCCF3DB}" srcOrd="0" destOrd="0" parTransId="{CA4021CB-7849-438D-950D-CBF9635DD23C}" sibTransId="{90277857-D5DE-4D86-AC9C-7F45CE4BD950}"/>
    <dgm:cxn modelId="{6D9A773D-B751-4CE8-84F7-F5BF5270B38D}" type="presOf" srcId="{528AC877-2B76-4943-824D-47F707C70ED4}" destId="{D08430BC-FC2B-4369-8AEA-00861EEFD213}" srcOrd="1" destOrd="0" presId="urn:microsoft.com/office/officeart/2005/8/layout/list1"/>
    <dgm:cxn modelId="{04033ADC-16C9-4DD8-9926-ACA064BDE756}" type="presOf" srcId="{B3B93F09-5905-4732-8B97-E9F94A50BBF5}" destId="{6F8C0976-6F9B-4B13-8DD4-30314D9C85EB}" srcOrd="0" destOrd="0" presId="urn:microsoft.com/office/officeart/2005/8/layout/list1"/>
    <dgm:cxn modelId="{B8CCC134-0766-4249-B6E5-E4E422B273BA}" srcId="{D6B0EE18-736B-42B9-9CCA-0150257EAE6A}" destId="{99E90196-2403-446B-8999-0BD494711D76}" srcOrd="0" destOrd="0" parTransId="{ED23DE8D-7A0C-4EE8-9713-07A7A46BBCC7}" sibTransId="{9614142B-2F28-4209-B894-B87FFF349825}"/>
    <dgm:cxn modelId="{BC17F250-0DBF-4E7A-8748-3D02DE81BFE8}" type="presParOf" srcId="{DCDC11F0-5563-450A-AECC-2A7B6C1D84BD}" destId="{31EB4C94-1FB0-4D41-BEA4-3E5A75816C8E}" srcOrd="0" destOrd="0" presId="urn:microsoft.com/office/officeart/2005/8/layout/list1"/>
    <dgm:cxn modelId="{02FDA516-94C6-4088-BD86-541A3884E87B}" type="presParOf" srcId="{31EB4C94-1FB0-4D41-BEA4-3E5A75816C8E}" destId="{DF304237-F59B-4158-BFA7-64B22AF126B8}" srcOrd="0" destOrd="0" presId="urn:microsoft.com/office/officeart/2005/8/layout/list1"/>
    <dgm:cxn modelId="{984B65D8-CA96-4271-9AE5-C747FE4CA79D}" type="presParOf" srcId="{31EB4C94-1FB0-4D41-BEA4-3E5A75816C8E}" destId="{B241824E-C247-4024-B39B-CD1605EF1E5C}" srcOrd="1" destOrd="0" presId="urn:microsoft.com/office/officeart/2005/8/layout/list1"/>
    <dgm:cxn modelId="{CC5AD771-1717-4B67-937A-BA2609F1DFC9}" type="presParOf" srcId="{DCDC11F0-5563-450A-AECC-2A7B6C1D84BD}" destId="{1B543098-39C1-4E8C-A644-2EB56B1B5F33}" srcOrd="1" destOrd="0" presId="urn:microsoft.com/office/officeart/2005/8/layout/list1"/>
    <dgm:cxn modelId="{A7397F5A-DE3E-49B1-B9A1-5C5E751B74D6}" type="presParOf" srcId="{DCDC11F0-5563-450A-AECC-2A7B6C1D84BD}" destId="{C88424DF-96DF-49DF-9BEF-E8814014BC45}" srcOrd="2" destOrd="0" presId="urn:microsoft.com/office/officeart/2005/8/layout/list1"/>
    <dgm:cxn modelId="{C86E1BD5-762D-4FAD-A5AB-CF66262A8B58}" type="presParOf" srcId="{DCDC11F0-5563-450A-AECC-2A7B6C1D84BD}" destId="{F303B0FE-0F50-42F0-92B5-D55DD721D0C1}" srcOrd="3" destOrd="0" presId="urn:microsoft.com/office/officeart/2005/8/layout/list1"/>
    <dgm:cxn modelId="{D3619F61-56CD-42F5-A919-5D51F269705E}" type="presParOf" srcId="{DCDC11F0-5563-450A-AECC-2A7B6C1D84BD}" destId="{82D9C63E-663E-44A7-A638-F66FA3ED7811}" srcOrd="4" destOrd="0" presId="urn:microsoft.com/office/officeart/2005/8/layout/list1"/>
    <dgm:cxn modelId="{20C1B795-92C6-4C01-80C5-9CE64E765C96}" type="presParOf" srcId="{82D9C63E-663E-44A7-A638-F66FA3ED7811}" destId="{4939A9CF-09B3-4CDA-8CF4-ACEC05CE207B}" srcOrd="0" destOrd="0" presId="urn:microsoft.com/office/officeart/2005/8/layout/list1"/>
    <dgm:cxn modelId="{D5A98343-7828-48EE-A1BC-FAC97C4A42F4}" type="presParOf" srcId="{82D9C63E-663E-44A7-A638-F66FA3ED7811}" destId="{A2D2A819-250E-42FF-B0AA-8E363C6863FB}" srcOrd="1" destOrd="0" presId="urn:microsoft.com/office/officeart/2005/8/layout/list1"/>
    <dgm:cxn modelId="{7E3CEF19-0512-4A80-8BE9-62C11FF54097}" type="presParOf" srcId="{DCDC11F0-5563-450A-AECC-2A7B6C1D84BD}" destId="{29CA99A1-B06D-4384-B690-94E515841579}" srcOrd="5" destOrd="0" presId="urn:microsoft.com/office/officeart/2005/8/layout/list1"/>
    <dgm:cxn modelId="{C97EDF32-8E98-4C78-A4B8-2ABDD01DF9F6}" type="presParOf" srcId="{DCDC11F0-5563-450A-AECC-2A7B6C1D84BD}" destId="{3FFA43C1-D0B1-4BA4-AEF2-09C79E389076}" srcOrd="6" destOrd="0" presId="urn:microsoft.com/office/officeart/2005/8/layout/list1"/>
    <dgm:cxn modelId="{7DE0E1A7-00C7-4097-9288-AC3F17BE45ED}" type="presParOf" srcId="{DCDC11F0-5563-450A-AECC-2A7B6C1D84BD}" destId="{AF422730-6A5D-4971-A485-6C7F14DA1813}" srcOrd="7" destOrd="0" presId="urn:microsoft.com/office/officeart/2005/8/layout/list1"/>
    <dgm:cxn modelId="{BD7EE4E9-A73C-4B90-AC89-187E9E5F5B2B}" type="presParOf" srcId="{DCDC11F0-5563-450A-AECC-2A7B6C1D84BD}" destId="{6F9D2966-0BCE-496D-A90B-8672CF9F31E1}" srcOrd="8" destOrd="0" presId="urn:microsoft.com/office/officeart/2005/8/layout/list1"/>
    <dgm:cxn modelId="{CB4FEF15-AD92-4445-9B2A-18AD03661D6C}" type="presParOf" srcId="{6F9D2966-0BCE-496D-A90B-8672CF9F31E1}" destId="{F086D26D-F48D-47A8-904A-96142AD771CF}" srcOrd="0" destOrd="0" presId="urn:microsoft.com/office/officeart/2005/8/layout/list1"/>
    <dgm:cxn modelId="{0E98C440-3833-4FCD-820A-79474DE56071}" type="presParOf" srcId="{6F9D2966-0BCE-496D-A90B-8672CF9F31E1}" destId="{D08430BC-FC2B-4369-8AEA-00861EEFD213}" srcOrd="1" destOrd="0" presId="urn:microsoft.com/office/officeart/2005/8/layout/list1"/>
    <dgm:cxn modelId="{7E9F0600-4C25-486B-8C8B-EB3311D0541A}" type="presParOf" srcId="{DCDC11F0-5563-450A-AECC-2A7B6C1D84BD}" destId="{D722BEAB-3E6E-49CE-8B7A-17D58F321823}" srcOrd="9" destOrd="0" presId="urn:microsoft.com/office/officeart/2005/8/layout/list1"/>
    <dgm:cxn modelId="{E6C5711B-1B07-46F0-97E2-BBDB60F2B06E}" type="presParOf" srcId="{DCDC11F0-5563-450A-AECC-2A7B6C1D84BD}" destId="{6F8C0976-6F9B-4B13-8DD4-30314D9C85EB}"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478624-6094-443E-9612-E33A2328D33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IN"/>
        </a:p>
      </dgm:t>
    </dgm:pt>
    <dgm:pt modelId="{F8DC14C3-AC6A-4A52-B47C-2232DFE607D1}">
      <dgm:prSet phldrT="[Text]" custT="1"/>
      <dgm:spPr/>
      <dgm:t>
        <a:bodyPr/>
        <a:lstStyle/>
        <a:p>
          <a:r>
            <a:rPr lang="en-IN" sz="2000" dirty="0" smtClean="0"/>
            <a:t>Have timelines changed? </a:t>
          </a:r>
          <a:endParaRPr lang="en-IN" sz="2000" dirty="0"/>
        </a:p>
      </dgm:t>
    </dgm:pt>
    <dgm:pt modelId="{AFE50A50-7DD0-4759-A2EE-CD69D21FB51A}" type="parTrans" cxnId="{F1B3D3B4-8F56-4282-ACB5-0E16CAF7C765}">
      <dgm:prSet/>
      <dgm:spPr/>
      <dgm:t>
        <a:bodyPr/>
        <a:lstStyle/>
        <a:p>
          <a:endParaRPr lang="en-IN" sz="1400"/>
        </a:p>
      </dgm:t>
    </dgm:pt>
    <dgm:pt modelId="{2156AA1C-1343-46FF-B9AB-1A0E3C27E9AC}" type="sibTrans" cxnId="{F1B3D3B4-8F56-4282-ACB5-0E16CAF7C765}">
      <dgm:prSet/>
      <dgm:spPr/>
      <dgm:t>
        <a:bodyPr/>
        <a:lstStyle/>
        <a:p>
          <a:endParaRPr lang="en-IN" sz="1400"/>
        </a:p>
      </dgm:t>
    </dgm:pt>
    <dgm:pt modelId="{8DD2F1A1-4384-4BED-B6C3-3F4E4A2BCE09}">
      <dgm:prSet phldrT="[Text]" custT="1"/>
      <dgm:spPr/>
      <dgm:t>
        <a:bodyPr/>
        <a:lstStyle/>
        <a:p>
          <a:r>
            <a:rPr lang="en-IN" sz="2000" dirty="0" smtClean="0"/>
            <a:t>What happens to tax filings?- GST &amp; Income Tax</a:t>
          </a:r>
          <a:endParaRPr lang="en-IN" sz="2000" dirty="0"/>
        </a:p>
      </dgm:t>
    </dgm:pt>
    <dgm:pt modelId="{49DBBDDC-0669-416C-9A8D-6E797A0D9BB3}" type="parTrans" cxnId="{1459FAB0-76EA-48FD-B730-96603C83F405}">
      <dgm:prSet/>
      <dgm:spPr/>
      <dgm:t>
        <a:bodyPr/>
        <a:lstStyle/>
        <a:p>
          <a:endParaRPr lang="en-IN" sz="1400"/>
        </a:p>
      </dgm:t>
    </dgm:pt>
    <dgm:pt modelId="{44A70275-9D27-4976-B0E6-0D01C9DBF6F2}" type="sibTrans" cxnId="{1459FAB0-76EA-48FD-B730-96603C83F405}">
      <dgm:prSet/>
      <dgm:spPr/>
      <dgm:t>
        <a:bodyPr/>
        <a:lstStyle/>
        <a:p>
          <a:endParaRPr lang="en-IN" sz="1400"/>
        </a:p>
      </dgm:t>
    </dgm:pt>
    <dgm:pt modelId="{FB51C123-EA8C-4AB5-B454-E2D61965DD4E}">
      <dgm:prSet phldrT="[Text]" custT="1"/>
      <dgm:spPr/>
      <dgm:t>
        <a:bodyPr/>
        <a:lstStyle/>
        <a:p>
          <a:r>
            <a:rPr lang="en-IN" sz="2000" dirty="0" smtClean="0"/>
            <a:t>Impact on MCA Filings?- Can RP avail benefits for CD under CFSS? </a:t>
          </a:r>
          <a:endParaRPr lang="en-IN" sz="2000" dirty="0"/>
        </a:p>
      </dgm:t>
    </dgm:pt>
    <dgm:pt modelId="{63A57C3F-01FD-401F-855D-C6E529FD40F0}" type="parTrans" cxnId="{2C344AA9-7B62-452B-B4E7-9AB049B49663}">
      <dgm:prSet/>
      <dgm:spPr/>
      <dgm:t>
        <a:bodyPr/>
        <a:lstStyle/>
        <a:p>
          <a:endParaRPr lang="en-IN" sz="1400"/>
        </a:p>
      </dgm:t>
    </dgm:pt>
    <dgm:pt modelId="{F862B868-39C7-4D9D-BF3A-8733E5C6BEED}" type="sibTrans" cxnId="{2C344AA9-7B62-452B-B4E7-9AB049B49663}">
      <dgm:prSet/>
      <dgm:spPr/>
      <dgm:t>
        <a:bodyPr/>
        <a:lstStyle/>
        <a:p>
          <a:endParaRPr lang="en-IN" sz="1400"/>
        </a:p>
      </dgm:t>
    </dgm:pt>
    <dgm:pt modelId="{E2C5CAC1-B355-4D75-9F90-3E02123E674F}">
      <dgm:prSet phldrT="[Text]" custT="1"/>
      <dgm:spPr/>
      <dgm:t>
        <a:bodyPr/>
        <a:lstStyle/>
        <a:p>
          <a:r>
            <a:rPr lang="en-IN" sz="2000" dirty="0" smtClean="0"/>
            <a:t>Will extension apply to filing of progress reports also?</a:t>
          </a:r>
          <a:endParaRPr lang="en-IN" sz="2000" dirty="0"/>
        </a:p>
      </dgm:t>
    </dgm:pt>
    <dgm:pt modelId="{F890BD37-75ED-4519-A490-3D35B9E44233}" type="parTrans" cxnId="{2F38FAD4-9C7B-40C9-A8D1-D5468D24B8A6}">
      <dgm:prSet/>
      <dgm:spPr/>
      <dgm:t>
        <a:bodyPr/>
        <a:lstStyle/>
        <a:p>
          <a:endParaRPr lang="en-IN" sz="1400"/>
        </a:p>
      </dgm:t>
    </dgm:pt>
    <dgm:pt modelId="{DA06AB9B-217F-4693-A828-211551F3A6D1}" type="sibTrans" cxnId="{2F38FAD4-9C7B-40C9-A8D1-D5468D24B8A6}">
      <dgm:prSet/>
      <dgm:spPr/>
      <dgm:t>
        <a:bodyPr/>
        <a:lstStyle/>
        <a:p>
          <a:endParaRPr lang="en-IN" sz="1400"/>
        </a:p>
      </dgm:t>
    </dgm:pt>
    <dgm:pt modelId="{69360E9C-73B9-4C9D-9D01-E0EC0CEAF26F}">
      <dgm:prSet phldrT="[Text]" custT="1"/>
      <dgm:spPr/>
      <dgm:t>
        <a:bodyPr/>
        <a:lstStyle/>
        <a:p>
          <a:r>
            <a:rPr lang="en-IN" sz="2000" dirty="0" smtClean="0"/>
            <a:t>Can </a:t>
          </a:r>
          <a:r>
            <a:rPr lang="en-IN" sz="2000" dirty="0" err="1" smtClean="0"/>
            <a:t>CoC</a:t>
          </a:r>
          <a:r>
            <a:rPr lang="en-IN" sz="2000" dirty="0" smtClean="0"/>
            <a:t> Meeting be held during lockdown?</a:t>
          </a:r>
          <a:endParaRPr lang="en-IN" sz="2000" dirty="0"/>
        </a:p>
      </dgm:t>
    </dgm:pt>
    <dgm:pt modelId="{AAF33C2D-F301-4921-9A04-82B818902D84}" type="parTrans" cxnId="{BEF28A8B-D35B-4313-B146-288965174068}">
      <dgm:prSet/>
      <dgm:spPr/>
      <dgm:t>
        <a:bodyPr/>
        <a:lstStyle/>
        <a:p>
          <a:endParaRPr lang="en-IN" sz="1400"/>
        </a:p>
      </dgm:t>
    </dgm:pt>
    <dgm:pt modelId="{7A29AEC6-6596-4E9E-9F53-96653AC25060}" type="sibTrans" cxnId="{BEF28A8B-D35B-4313-B146-288965174068}">
      <dgm:prSet/>
      <dgm:spPr/>
      <dgm:t>
        <a:bodyPr/>
        <a:lstStyle/>
        <a:p>
          <a:endParaRPr lang="en-IN" sz="1400"/>
        </a:p>
      </dgm:t>
    </dgm:pt>
    <dgm:pt modelId="{2B7302C5-B5CB-4FC5-B71D-1BECBA31D203}">
      <dgm:prSet custT="1"/>
      <dgm:spPr/>
      <dgm:t>
        <a:bodyPr/>
        <a:lstStyle/>
        <a:p>
          <a:r>
            <a:rPr lang="en-IN" sz="2000" dirty="0" smtClean="0"/>
            <a:t>Filings before Stock Exchanges by Listed Companies</a:t>
          </a:r>
          <a:endParaRPr lang="en-IN" sz="2000" dirty="0"/>
        </a:p>
      </dgm:t>
    </dgm:pt>
    <dgm:pt modelId="{D72B393B-0EFF-4852-A0C9-A1A92229D3F1}" type="parTrans" cxnId="{DD7E811C-9E18-46B2-AC8E-308A8F178EDA}">
      <dgm:prSet/>
      <dgm:spPr/>
      <dgm:t>
        <a:bodyPr/>
        <a:lstStyle/>
        <a:p>
          <a:endParaRPr lang="en-IN" sz="1400"/>
        </a:p>
      </dgm:t>
    </dgm:pt>
    <dgm:pt modelId="{FCEC8818-0BBB-4DB9-ABCB-4405BFBA446B}" type="sibTrans" cxnId="{DD7E811C-9E18-46B2-AC8E-308A8F178EDA}">
      <dgm:prSet/>
      <dgm:spPr/>
      <dgm:t>
        <a:bodyPr/>
        <a:lstStyle/>
        <a:p>
          <a:endParaRPr lang="en-IN" sz="1400"/>
        </a:p>
      </dgm:t>
    </dgm:pt>
    <dgm:pt modelId="{B7715B58-1ACA-48FC-8497-530E80EC98EF}" type="pres">
      <dgm:prSet presAssocID="{E1478624-6094-443E-9612-E33A2328D33B}" presName="diagram" presStyleCnt="0">
        <dgm:presLayoutVars>
          <dgm:dir/>
          <dgm:resizeHandles val="exact"/>
        </dgm:presLayoutVars>
      </dgm:prSet>
      <dgm:spPr/>
      <dgm:t>
        <a:bodyPr/>
        <a:lstStyle/>
        <a:p>
          <a:endParaRPr lang="en-IN"/>
        </a:p>
      </dgm:t>
    </dgm:pt>
    <dgm:pt modelId="{13CF1385-8C09-452A-8353-13AD4043937D}" type="pres">
      <dgm:prSet presAssocID="{F8DC14C3-AC6A-4A52-B47C-2232DFE607D1}" presName="node" presStyleLbl="node1" presStyleIdx="0" presStyleCnt="6">
        <dgm:presLayoutVars>
          <dgm:bulletEnabled val="1"/>
        </dgm:presLayoutVars>
      </dgm:prSet>
      <dgm:spPr/>
      <dgm:t>
        <a:bodyPr/>
        <a:lstStyle/>
        <a:p>
          <a:endParaRPr lang="en-IN"/>
        </a:p>
      </dgm:t>
    </dgm:pt>
    <dgm:pt modelId="{6FA62A1E-3841-4AB6-9191-579C578BD60E}" type="pres">
      <dgm:prSet presAssocID="{2156AA1C-1343-46FF-B9AB-1A0E3C27E9AC}" presName="sibTrans" presStyleCnt="0"/>
      <dgm:spPr/>
    </dgm:pt>
    <dgm:pt modelId="{7FA695B5-742C-4AF8-8471-A93BAE80B4D3}" type="pres">
      <dgm:prSet presAssocID="{8DD2F1A1-4384-4BED-B6C3-3F4E4A2BCE09}" presName="node" presStyleLbl="node1" presStyleIdx="1" presStyleCnt="6">
        <dgm:presLayoutVars>
          <dgm:bulletEnabled val="1"/>
        </dgm:presLayoutVars>
      </dgm:prSet>
      <dgm:spPr/>
      <dgm:t>
        <a:bodyPr/>
        <a:lstStyle/>
        <a:p>
          <a:endParaRPr lang="en-IN"/>
        </a:p>
      </dgm:t>
    </dgm:pt>
    <dgm:pt modelId="{21E02C87-537A-404B-ABE1-C64FA31AE7E1}" type="pres">
      <dgm:prSet presAssocID="{44A70275-9D27-4976-B0E6-0D01C9DBF6F2}" presName="sibTrans" presStyleCnt="0"/>
      <dgm:spPr/>
    </dgm:pt>
    <dgm:pt modelId="{625F23E7-2626-4511-98AC-A14240618657}" type="pres">
      <dgm:prSet presAssocID="{FB51C123-EA8C-4AB5-B454-E2D61965DD4E}" presName="node" presStyleLbl="node1" presStyleIdx="2" presStyleCnt="6">
        <dgm:presLayoutVars>
          <dgm:bulletEnabled val="1"/>
        </dgm:presLayoutVars>
      </dgm:prSet>
      <dgm:spPr/>
      <dgm:t>
        <a:bodyPr/>
        <a:lstStyle/>
        <a:p>
          <a:endParaRPr lang="en-IN"/>
        </a:p>
      </dgm:t>
    </dgm:pt>
    <dgm:pt modelId="{2069B4EE-36C5-4DD5-843A-3C9CED3FD3A6}" type="pres">
      <dgm:prSet presAssocID="{F862B868-39C7-4D9D-BF3A-8733E5C6BEED}" presName="sibTrans" presStyleCnt="0"/>
      <dgm:spPr/>
    </dgm:pt>
    <dgm:pt modelId="{F7A1F045-7D75-42E2-B553-AA92E615B569}" type="pres">
      <dgm:prSet presAssocID="{2B7302C5-B5CB-4FC5-B71D-1BECBA31D203}" presName="node" presStyleLbl="node1" presStyleIdx="3" presStyleCnt="6">
        <dgm:presLayoutVars>
          <dgm:bulletEnabled val="1"/>
        </dgm:presLayoutVars>
      </dgm:prSet>
      <dgm:spPr/>
      <dgm:t>
        <a:bodyPr/>
        <a:lstStyle/>
        <a:p>
          <a:endParaRPr lang="en-IN"/>
        </a:p>
      </dgm:t>
    </dgm:pt>
    <dgm:pt modelId="{AE43AA29-77D2-48AD-A2E6-44F3137DDB76}" type="pres">
      <dgm:prSet presAssocID="{FCEC8818-0BBB-4DB9-ABCB-4405BFBA446B}" presName="sibTrans" presStyleCnt="0"/>
      <dgm:spPr/>
    </dgm:pt>
    <dgm:pt modelId="{1D7D40B6-AE95-4776-9124-667035204911}" type="pres">
      <dgm:prSet presAssocID="{E2C5CAC1-B355-4D75-9F90-3E02123E674F}" presName="node" presStyleLbl="node1" presStyleIdx="4" presStyleCnt="6">
        <dgm:presLayoutVars>
          <dgm:bulletEnabled val="1"/>
        </dgm:presLayoutVars>
      </dgm:prSet>
      <dgm:spPr/>
      <dgm:t>
        <a:bodyPr/>
        <a:lstStyle/>
        <a:p>
          <a:endParaRPr lang="en-IN"/>
        </a:p>
      </dgm:t>
    </dgm:pt>
    <dgm:pt modelId="{1EC71521-D789-4D70-A312-A72E3A847F23}" type="pres">
      <dgm:prSet presAssocID="{DA06AB9B-217F-4693-A828-211551F3A6D1}" presName="sibTrans" presStyleCnt="0"/>
      <dgm:spPr/>
    </dgm:pt>
    <dgm:pt modelId="{3C86678C-9EFF-4D58-A871-30274BC3BC1E}" type="pres">
      <dgm:prSet presAssocID="{69360E9C-73B9-4C9D-9D01-E0EC0CEAF26F}" presName="node" presStyleLbl="node1" presStyleIdx="5" presStyleCnt="6">
        <dgm:presLayoutVars>
          <dgm:bulletEnabled val="1"/>
        </dgm:presLayoutVars>
      </dgm:prSet>
      <dgm:spPr/>
      <dgm:t>
        <a:bodyPr/>
        <a:lstStyle/>
        <a:p>
          <a:endParaRPr lang="en-IN"/>
        </a:p>
      </dgm:t>
    </dgm:pt>
  </dgm:ptLst>
  <dgm:cxnLst>
    <dgm:cxn modelId="{1459FAB0-76EA-48FD-B730-96603C83F405}" srcId="{E1478624-6094-443E-9612-E33A2328D33B}" destId="{8DD2F1A1-4384-4BED-B6C3-3F4E4A2BCE09}" srcOrd="1" destOrd="0" parTransId="{49DBBDDC-0669-416C-9A8D-6E797A0D9BB3}" sibTransId="{44A70275-9D27-4976-B0E6-0D01C9DBF6F2}"/>
    <dgm:cxn modelId="{802E4AAE-E595-4FE4-88A3-999BC8A01022}" type="presOf" srcId="{F8DC14C3-AC6A-4A52-B47C-2232DFE607D1}" destId="{13CF1385-8C09-452A-8353-13AD4043937D}" srcOrd="0" destOrd="0" presId="urn:microsoft.com/office/officeart/2005/8/layout/default"/>
    <dgm:cxn modelId="{2EC64A48-E7D0-4707-BD80-7F9337E2F36B}" type="presOf" srcId="{2B7302C5-B5CB-4FC5-B71D-1BECBA31D203}" destId="{F7A1F045-7D75-42E2-B553-AA92E615B569}" srcOrd="0" destOrd="0" presId="urn:microsoft.com/office/officeart/2005/8/layout/default"/>
    <dgm:cxn modelId="{2C344AA9-7B62-452B-B4E7-9AB049B49663}" srcId="{E1478624-6094-443E-9612-E33A2328D33B}" destId="{FB51C123-EA8C-4AB5-B454-E2D61965DD4E}" srcOrd="2" destOrd="0" parTransId="{63A57C3F-01FD-401F-855D-C6E529FD40F0}" sibTransId="{F862B868-39C7-4D9D-BF3A-8733E5C6BEED}"/>
    <dgm:cxn modelId="{F1B3D3B4-8F56-4282-ACB5-0E16CAF7C765}" srcId="{E1478624-6094-443E-9612-E33A2328D33B}" destId="{F8DC14C3-AC6A-4A52-B47C-2232DFE607D1}" srcOrd="0" destOrd="0" parTransId="{AFE50A50-7DD0-4759-A2EE-CD69D21FB51A}" sibTransId="{2156AA1C-1343-46FF-B9AB-1A0E3C27E9AC}"/>
    <dgm:cxn modelId="{DD7E811C-9E18-46B2-AC8E-308A8F178EDA}" srcId="{E1478624-6094-443E-9612-E33A2328D33B}" destId="{2B7302C5-B5CB-4FC5-B71D-1BECBA31D203}" srcOrd="3" destOrd="0" parTransId="{D72B393B-0EFF-4852-A0C9-A1A92229D3F1}" sibTransId="{FCEC8818-0BBB-4DB9-ABCB-4405BFBA446B}"/>
    <dgm:cxn modelId="{A9965449-7B1E-49D1-BCE5-B04390EC580F}" type="presOf" srcId="{E2C5CAC1-B355-4D75-9F90-3E02123E674F}" destId="{1D7D40B6-AE95-4776-9124-667035204911}" srcOrd="0" destOrd="0" presId="urn:microsoft.com/office/officeart/2005/8/layout/default"/>
    <dgm:cxn modelId="{46FCFF23-F063-4C46-B3D6-565021095994}" type="presOf" srcId="{FB51C123-EA8C-4AB5-B454-E2D61965DD4E}" destId="{625F23E7-2626-4511-98AC-A14240618657}" srcOrd="0" destOrd="0" presId="urn:microsoft.com/office/officeart/2005/8/layout/default"/>
    <dgm:cxn modelId="{0DB294BD-5E32-482A-BE8C-2D4812C00FFA}" type="presOf" srcId="{69360E9C-73B9-4C9D-9D01-E0EC0CEAF26F}" destId="{3C86678C-9EFF-4D58-A871-30274BC3BC1E}" srcOrd="0" destOrd="0" presId="urn:microsoft.com/office/officeart/2005/8/layout/default"/>
    <dgm:cxn modelId="{5A636A33-4C4F-4737-8557-385F1DDACB0A}" type="presOf" srcId="{8DD2F1A1-4384-4BED-B6C3-3F4E4A2BCE09}" destId="{7FA695B5-742C-4AF8-8471-A93BAE80B4D3}" srcOrd="0" destOrd="0" presId="urn:microsoft.com/office/officeart/2005/8/layout/default"/>
    <dgm:cxn modelId="{2F38FAD4-9C7B-40C9-A8D1-D5468D24B8A6}" srcId="{E1478624-6094-443E-9612-E33A2328D33B}" destId="{E2C5CAC1-B355-4D75-9F90-3E02123E674F}" srcOrd="4" destOrd="0" parTransId="{F890BD37-75ED-4519-A490-3D35B9E44233}" sibTransId="{DA06AB9B-217F-4693-A828-211551F3A6D1}"/>
    <dgm:cxn modelId="{09D9F8FE-B3B6-415A-8564-48EA7D9F563F}" type="presOf" srcId="{E1478624-6094-443E-9612-E33A2328D33B}" destId="{B7715B58-1ACA-48FC-8497-530E80EC98EF}" srcOrd="0" destOrd="0" presId="urn:microsoft.com/office/officeart/2005/8/layout/default"/>
    <dgm:cxn modelId="{BEF28A8B-D35B-4313-B146-288965174068}" srcId="{E1478624-6094-443E-9612-E33A2328D33B}" destId="{69360E9C-73B9-4C9D-9D01-E0EC0CEAF26F}" srcOrd="5" destOrd="0" parTransId="{AAF33C2D-F301-4921-9A04-82B818902D84}" sibTransId="{7A29AEC6-6596-4E9E-9F53-96653AC25060}"/>
    <dgm:cxn modelId="{FF09C1E8-FE20-43EF-8105-2846900F91F5}" type="presParOf" srcId="{B7715B58-1ACA-48FC-8497-530E80EC98EF}" destId="{13CF1385-8C09-452A-8353-13AD4043937D}" srcOrd="0" destOrd="0" presId="urn:microsoft.com/office/officeart/2005/8/layout/default"/>
    <dgm:cxn modelId="{F9994BCE-7E60-4E62-A111-013635CDC04E}" type="presParOf" srcId="{B7715B58-1ACA-48FC-8497-530E80EC98EF}" destId="{6FA62A1E-3841-4AB6-9191-579C578BD60E}" srcOrd="1" destOrd="0" presId="urn:microsoft.com/office/officeart/2005/8/layout/default"/>
    <dgm:cxn modelId="{210723A4-E582-4B13-B77B-0EA2A17C4A2B}" type="presParOf" srcId="{B7715B58-1ACA-48FC-8497-530E80EC98EF}" destId="{7FA695B5-742C-4AF8-8471-A93BAE80B4D3}" srcOrd="2" destOrd="0" presId="urn:microsoft.com/office/officeart/2005/8/layout/default"/>
    <dgm:cxn modelId="{A00DFA7F-677F-485A-BAF4-6D9F3BB9D290}" type="presParOf" srcId="{B7715B58-1ACA-48FC-8497-530E80EC98EF}" destId="{21E02C87-537A-404B-ABE1-C64FA31AE7E1}" srcOrd="3" destOrd="0" presId="urn:microsoft.com/office/officeart/2005/8/layout/default"/>
    <dgm:cxn modelId="{64BB013A-F8F6-4925-90C1-039B68C54999}" type="presParOf" srcId="{B7715B58-1ACA-48FC-8497-530E80EC98EF}" destId="{625F23E7-2626-4511-98AC-A14240618657}" srcOrd="4" destOrd="0" presId="urn:microsoft.com/office/officeart/2005/8/layout/default"/>
    <dgm:cxn modelId="{5D4E7EA6-1A6E-4F61-B2E5-400684C96E7B}" type="presParOf" srcId="{B7715B58-1ACA-48FC-8497-530E80EC98EF}" destId="{2069B4EE-36C5-4DD5-843A-3C9CED3FD3A6}" srcOrd="5" destOrd="0" presId="urn:microsoft.com/office/officeart/2005/8/layout/default"/>
    <dgm:cxn modelId="{2A0E4E2F-E1DD-4ABE-8977-FB9D312E4C7D}" type="presParOf" srcId="{B7715B58-1ACA-48FC-8497-530E80EC98EF}" destId="{F7A1F045-7D75-42E2-B553-AA92E615B569}" srcOrd="6" destOrd="0" presId="urn:microsoft.com/office/officeart/2005/8/layout/default"/>
    <dgm:cxn modelId="{659F4FB1-991F-4644-9C46-325E632FB756}" type="presParOf" srcId="{B7715B58-1ACA-48FC-8497-530E80EC98EF}" destId="{AE43AA29-77D2-48AD-A2E6-44F3137DDB76}" srcOrd="7" destOrd="0" presId="urn:microsoft.com/office/officeart/2005/8/layout/default"/>
    <dgm:cxn modelId="{5628B69E-ED06-46BE-9D06-CB51BD0D7210}" type="presParOf" srcId="{B7715B58-1ACA-48FC-8497-530E80EC98EF}" destId="{1D7D40B6-AE95-4776-9124-667035204911}" srcOrd="8" destOrd="0" presId="urn:microsoft.com/office/officeart/2005/8/layout/default"/>
    <dgm:cxn modelId="{68507E9B-DEAD-43FC-AE56-BE32BF24ED2F}" type="presParOf" srcId="{B7715B58-1ACA-48FC-8497-530E80EC98EF}" destId="{1EC71521-D789-4D70-A312-A72E3A847F23}" srcOrd="9" destOrd="0" presId="urn:microsoft.com/office/officeart/2005/8/layout/default"/>
    <dgm:cxn modelId="{9D69373A-1FF8-4D36-8572-645325D95680}" type="presParOf" srcId="{B7715B58-1ACA-48FC-8497-530E80EC98EF}" destId="{3C86678C-9EFF-4D58-A871-30274BC3BC1E}"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8D77C-87A0-4DFE-AF38-1693EAD958C8}">
      <dsp:nvSpPr>
        <dsp:cNvPr id="0" name=""/>
        <dsp:cNvSpPr/>
      </dsp:nvSpPr>
      <dsp:spPr>
        <a:xfrm>
          <a:off x="-6077243" y="-930479"/>
          <a:ext cx="7239326" cy="7239326"/>
        </a:xfrm>
        <a:prstGeom prst="blockArc">
          <a:avLst>
            <a:gd name="adj1" fmla="val 18900000"/>
            <a:gd name="adj2" fmla="val 2700000"/>
            <a:gd name="adj3" fmla="val 298"/>
          </a:avLst>
        </a:prstGeom>
        <a:noFill/>
        <a:ln w="2222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CC5BE0-26B8-4E8D-A3A2-3AA65505AB0E}">
      <dsp:nvSpPr>
        <dsp:cNvPr id="0" name=""/>
        <dsp:cNvSpPr/>
      </dsp:nvSpPr>
      <dsp:spPr>
        <a:xfrm>
          <a:off x="377292" y="244500"/>
          <a:ext cx="10529654" cy="488786"/>
        </a:xfrm>
        <a:prstGeom prst="rect">
          <a:avLst/>
        </a:prstGeom>
        <a:gradFill rotWithShape="0">
          <a:gsLst>
            <a:gs pos="0">
              <a:schemeClr val="accent2">
                <a:shade val="50000"/>
                <a:hueOff val="0"/>
                <a:satOff val="0"/>
                <a:lumOff val="0"/>
                <a:alphaOff val="0"/>
                <a:tint val="68000"/>
                <a:alpha val="90000"/>
                <a:lumMod val="100000"/>
              </a:schemeClr>
            </a:gs>
            <a:gs pos="100000">
              <a:schemeClr val="accent2">
                <a:shade val="50000"/>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IN" sz="1700" i="1" kern="1200" dirty="0" err="1" smtClean="0"/>
            <a:t>Suo</a:t>
          </a:r>
          <a:r>
            <a:rPr lang="en-IN" sz="1700" i="1" kern="1200" dirty="0" smtClean="0"/>
            <a:t>-moto </a:t>
          </a:r>
          <a:r>
            <a:rPr lang="en-IN" sz="1700" i="0" kern="1200" dirty="0" smtClean="0"/>
            <a:t>Order of Hon’ble Supreme Court dated 23.02.2020, thereby exclusion lockdown period for determining limitation  </a:t>
          </a:r>
          <a:endParaRPr lang="en-IN" sz="1700" i="1" kern="1200" dirty="0"/>
        </a:p>
      </dsp:txBody>
      <dsp:txXfrm>
        <a:off x="377292" y="244500"/>
        <a:ext cx="10529654" cy="488786"/>
      </dsp:txXfrm>
    </dsp:sp>
    <dsp:sp modelId="{6FA019AC-552A-4730-B0A0-EFDDACF44BDD}">
      <dsp:nvSpPr>
        <dsp:cNvPr id="0" name=""/>
        <dsp:cNvSpPr/>
      </dsp:nvSpPr>
      <dsp:spPr>
        <a:xfrm>
          <a:off x="71801" y="183402"/>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2FFF2E7-6D66-4D10-B83C-14A820CBC7B4}">
      <dsp:nvSpPr>
        <dsp:cNvPr id="0" name=""/>
        <dsp:cNvSpPr/>
      </dsp:nvSpPr>
      <dsp:spPr>
        <a:xfrm>
          <a:off x="819932" y="978110"/>
          <a:ext cx="10087014" cy="488786"/>
        </a:xfrm>
        <a:prstGeom prst="rect">
          <a:avLst/>
        </a:prstGeom>
        <a:gradFill rotWithShape="0">
          <a:gsLst>
            <a:gs pos="0">
              <a:schemeClr val="accent2">
                <a:shade val="50000"/>
                <a:hueOff val="112224"/>
                <a:satOff val="-4310"/>
                <a:lumOff val="13672"/>
                <a:alphaOff val="0"/>
                <a:tint val="68000"/>
                <a:alpha val="90000"/>
                <a:lumMod val="100000"/>
              </a:schemeClr>
            </a:gs>
            <a:gs pos="100000">
              <a:schemeClr val="accent2">
                <a:shade val="50000"/>
                <a:hueOff val="112224"/>
                <a:satOff val="-4310"/>
                <a:lumOff val="13672"/>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Minimum default threshold for Filing application increased to </a:t>
          </a:r>
          <a:r>
            <a:rPr lang="en-US" sz="1800" kern="1200" dirty="0" err="1" smtClean="0"/>
            <a:t>Rs</a:t>
          </a:r>
          <a:r>
            <a:rPr lang="en-US" sz="1800" kern="1200" dirty="0" smtClean="0"/>
            <a:t>. 1,00,00,000/- </a:t>
          </a:r>
          <a:r>
            <a:rPr lang="en-US" sz="1800" kern="1200" dirty="0" err="1" smtClean="0"/>
            <a:t>w.e.f</a:t>
          </a:r>
          <a:r>
            <a:rPr lang="en-US" sz="1800" kern="1200" dirty="0" smtClean="0"/>
            <a:t>. 24.03.2020</a:t>
          </a:r>
          <a:endParaRPr lang="en-IN" sz="1800" kern="1200" dirty="0"/>
        </a:p>
      </dsp:txBody>
      <dsp:txXfrm>
        <a:off x="819932" y="978110"/>
        <a:ext cx="10087014" cy="488786"/>
      </dsp:txXfrm>
    </dsp:sp>
    <dsp:sp modelId="{0A0B0D53-CE05-4DB4-85A2-8270F1C403CA}">
      <dsp:nvSpPr>
        <dsp:cNvPr id="0" name=""/>
        <dsp:cNvSpPr/>
      </dsp:nvSpPr>
      <dsp:spPr>
        <a:xfrm>
          <a:off x="514440" y="917011"/>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104347"/>
              <a:satOff val="-3990"/>
              <a:lumOff val="12426"/>
              <a:alphaOff val="0"/>
            </a:schemeClr>
          </a:solidFill>
          <a:prstDash val="solid"/>
        </a:ln>
        <a:effectLst/>
      </dsp:spPr>
      <dsp:style>
        <a:lnRef idx="1">
          <a:scrgbClr r="0" g="0" b="0"/>
        </a:lnRef>
        <a:fillRef idx="2">
          <a:scrgbClr r="0" g="0" b="0"/>
        </a:fillRef>
        <a:effectRef idx="0">
          <a:scrgbClr r="0" g="0" b="0"/>
        </a:effectRef>
        <a:fontRef idx="minor"/>
      </dsp:style>
    </dsp:sp>
    <dsp:sp modelId="{9E2ECA84-B001-47FB-AF40-9215908E1D27}">
      <dsp:nvSpPr>
        <dsp:cNvPr id="0" name=""/>
        <dsp:cNvSpPr/>
      </dsp:nvSpPr>
      <dsp:spPr>
        <a:xfrm>
          <a:off x="1062496" y="1711181"/>
          <a:ext cx="9844450" cy="488786"/>
        </a:xfrm>
        <a:prstGeom prst="rect">
          <a:avLst/>
        </a:prstGeom>
        <a:gradFill rotWithShape="0">
          <a:gsLst>
            <a:gs pos="0">
              <a:schemeClr val="accent2">
                <a:shade val="50000"/>
                <a:hueOff val="224447"/>
                <a:satOff val="-8620"/>
                <a:lumOff val="27345"/>
                <a:alphaOff val="0"/>
                <a:tint val="68000"/>
                <a:alpha val="90000"/>
                <a:lumMod val="100000"/>
              </a:schemeClr>
            </a:gs>
            <a:gs pos="100000">
              <a:schemeClr val="accent2">
                <a:shade val="50000"/>
                <a:hueOff val="224447"/>
                <a:satOff val="-8620"/>
                <a:lumOff val="27345"/>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US" sz="1700" b="0" kern="1200" dirty="0" smtClean="0"/>
            <a:t>CIRP Regulations- </a:t>
          </a:r>
          <a:r>
            <a:rPr lang="en-US" sz="1700" kern="1200" dirty="0" smtClean="0"/>
            <a:t>Reg. 40C- Relaxation in time- Lines for excluding lockdown Period</a:t>
          </a:r>
          <a:endParaRPr lang="en-IN" sz="1700" kern="1200" dirty="0"/>
        </a:p>
      </dsp:txBody>
      <dsp:txXfrm>
        <a:off x="1062496" y="1711181"/>
        <a:ext cx="9844450" cy="488786"/>
      </dsp:txXfrm>
    </dsp:sp>
    <dsp:sp modelId="{24E90832-77EF-4C8E-87F3-26C823DB5079}">
      <dsp:nvSpPr>
        <dsp:cNvPr id="0" name=""/>
        <dsp:cNvSpPr/>
      </dsp:nvSpPr>
      <dsp:spPr>
        <a:xfrm>
          <a:off x="757005" y="1650083"/>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208694"/>
              <a:satOff val="-7979"/>
              <a:lumOff val="24851"/>
              <a:alphaOff val="0"/>
            </a:schemeClr>
          </a:solidFill>
          <a:prstDash val="solid"/>
        </a:ln>
        <a:effectLst/>
      </dsp:spPr>
      <dsp:style>
        <a:lnRef idx="1">
          <a:scrgbClr r="0" g="0" b="0"/>
        </a:lnRef>
        <a:fillRef idx="2">
          <a:scrgbClr r="0" g="0" b="0"/>
        </a:fillRef>
        <a:effectRef idx="0">
          <a:scrgbClr r="0" g="0" b="0"/>
        </a:effectRef>
        <a:fontRef idx="minor"/>
      </dsp:style>
    </dsp:sp>
    <dsp:sp modelId="{605C26C2-5CDA-41CB-9C94-4B8CD49E2FEF}">
      <dsp:nvSpPr>
        <dsp:cNvPr id="0" name=""/>
        <dsp:cNvSpPr/>
      </dsp:nvSpPr>
      <dsp:spPr>
        <a:xfrm>
          <a:off x="1139945" y="2444790"/>
          <a:ext cx="9767001" cy="488786"/>
        </a:xfrm>
        <a:prstGeom prst="rect">
          <a:avLst/>
        </a:prstGeom>
        <a:gradFill rotWithShape="0">
          <a:gsLst>
            <a:gs pos="0">
              <a:schemeClr val="accent2">
                <a:shade val="50000"/>
                <a:hueOff val="336671"/>
                <a:satOff val="-12930"/>
                <a:lumOff val="41017"/>
                <a:alphaOff val="0"/>
                <a:tint val="68000"/>
                <a:alpha val="90000"/>
                <a:lumMod val="100000"/>
              </a:schemeClr>
            </a:gs>
            <a:gs pos="100000">
              <a:schemeClr val="accent2">
                <a:shade val="50000"/>
                <a:hueOff val="336671"/>
                <a:satOff val="-12930"/>
                <a:lumOff val="41017"/>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US" sz="1700" b="0" kern="1200" dirty="0" smtClean="0"/>
            <a:t>IBBI (Insolvency Professionals) Regulations, 2016- E</a:t>
          </a:r>
          <a:r>
            <a:rPr lang="en-US" sz="1700" kern="1200" dirty="0" smtClean="0"/>
            <a:t>xtension for payment of fee till 30.06.2020</a:t>
          </a:r>
          <a:endParaRPr lang="en-IN" sz="1700" kern="1200" dirty="0"/>
        </a:p>
      </dsp:txBody>
      <dsp:txXfrm>
        <a:off x="1139945" y="2444790"/>
        <a:ext cx="9767001" cy="488786"/>
      </dsp:txXfrm>
    </dsp:sp>
    <dsp:sp modelId="{47230D84-8ABE-4A22-AD3D-FD020D6B04F0}">
      <dsp:nvSpPr>
        <dsp:cNvPr id="0" name=""/>
        <dsp:cNvSpPr/>
      </dsp:nvSpPr>
      <dsp:spPr>
        <a:xfrm>
          <a:off x="834453" y="2383692"/>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313041"/>
              <a:satOff val="-11969"/>
              <a:lumOff val="37277"/>
              <a:alphaOff val="0"/>
            </a:schemeClr>
          </a:solidFill>
          <a:prstDash val="solid"/>
        </a:ln>
        <a:effectLst/>
      </dsp:spPr>
      <dsp:style>
        <a:lnRef idx="1">
          <a:scrgbClr r="0" g="0" b="0"/>
        </a:lnRef>
        <a:fillRef idx="2">
          <a:scrgbClr r="0" g="0" b="0"/>
        </a:fillRef>
        <a:effectRef idx="0">
          <a:scrgbClr r="0" g="0" b="0"/>
        </a:effectRef>
        <a:fontRef idx="minor"/>
      </dsp:style>
    </dsp:sp>
    <dsp:sp modelId="{9AD95EDE-BEE3-4687-AA8A-BA65603D038E}">
      <dsp:nvSpPr>
        <dsp:cNvPr id="0" name=""/>
        <dsp:cNvSpPr/>
      </dsp:nvSpPr>
      <dsp:spPr>
        <a:xfrm>
          <a:off x="1062496" y="3178400"/>
          <a:ext cx="9844450" cy="488786"/>
        </a:xfrm>
        <a:prstGeom prst="rect">
          <a:avLst/>
        </a:prstGeom>
        <a:gradFill rotWithShape="0">
          <a:gsLst>
            <a:gs pos="0">
              <a:schemeClr val="accent2">
                <a:shade val="50000"/>
                <a:hueOff val="336671"/>
                <a:satOff val="-12930"/>
                <a:lumOff val="41017"/>
                <a:alphaOff val="0"/>
                <a:tint val="68000"/>
                <a:alpha val="90000"/>
                <a:lumMod val="100000"/>
              </a:schemeClr>
            </a:gs>
            <a:gs pos="100000">
              <a:schemeClr val="accent2">
                <a:shade val="50000"/>
                <a:hueOff val="336671"/>
                <a:satOff val="-12930"/>
                <a:lumOff val="41017"/>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IN" sz="1700" i="1" kern="1200" dirty="0" err="1" smtClean="0"/>
            <a:t>Suo</a:t>
          </a:r>
          <a:r>
            <a:rPr lang="en-IN" sz="1700" i="1" kern="1200" dirty="0" smtClean="0"/>
            <a:t>-moto </a:t>
          </a:r>
          <a:r>
            <a:rPr lang="en-IN" sz="1700" i="0" kern="1200" dirty="0" smtClean="0"/>
            <a:t>O</a:t>
          </a:r>
          <a:r>
            <a:rPr lang="en-IN" sz="1700" kern="1200" dirty="0" smtClean="0"/>
            <a:t>rder of Hon’ble NCLAT dated 30.03.2020, w.r.t. extension of CIRP period &amp; validity of interim orders</a:t>
          </a:r>
          <a:endParaRPr lang="en-IN" sz="1700" kern="1200" dirty="0"/>
        </a:p>
      </dsp:txBody>
      <dsp:txXfrm>
        <a:off x="1062496" y="3178400"/>
        <a:ext cx="9844450" cy="488786"/>
      </dsp:txXfrm>
    </dsp:sp>
    <dsp:sp modelId="{0295FDC6-0A84-403E-959B-4A3A344662B2}">
      <dsp:nvSpPr>
        <dsp:cNvPr id="0" name=""/>
        <dsp:cNvSpPr/>
      </dsp:nvSpPr>
      <dsp:spPr>
        <a:xfrm>
          <a:off x="757005" y="3117302"/>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313041"/>
              <a:satOff val="-11969"/>
              <a:lumOff val="37277"/>
              <a:alphaOff val="0"/>
            </a:schemeClr>
          </a:solidFill>
          <a:prstDash val="solid"/>
        </a:ln>
        <a:effectLst/>
      </dsp:spPr>
      <dsp:style>
        <a:lnRef idx="1">
          <a:scrgbClr r="0" g="0" b="0"/>
        </a:lnRef>
        <a:fillRef idx="2">
          <a:scrgbClr r="0" g="0" b="0"/>
        </a:fillRef>
        <a:effectRef idx="0">
          <a:scrgbClr r="0" g="0" b="0"/>
        </a:effectRef>
        <a:fontRef idx="minor"/>
      </dsp:style>
    </dsp:sp>
    <dsp:sp modelId="{4AACAB56-DBCD-4A4C-A5FA-7A9208CD02FE}">
      <dsp:nvSpPr>
        <dsp:cNvPr id="0" name=""/>
        <dsp:cNvSpPr/>
      </dsp:nvSpPr>
      <dsp:spPr>
        <a:xfrm>
          <a:off x="819932" y="3911471"/>
          <a:ext cx="10087014" cy="488786"/>
        </a:xfrm>
        <a:prstGeom prst="rect">
          <a:avLst/>
        </a:prstGeom>
        <a:gradFill rotWithShape="0">
          <a:gsLst>
            <a:gs pos="0">
              <a:schemeClr val="accent2">
                <a:shade val="50000"/>
                <a:hueOff val="224447"/>
                <a:satOff val="-8620"/>
                <a:lumOff val="27345"/>
                <a:alphaOff val="0"/>
                <a:tint val="68000"/>
                <a:alpha val="90000"/>
                <a:lumMod val="100000"/>
              </a:schemeClr>
            </a:gs>
            <a:gs pos="100000">
              <a:schemeClr val="accent2">
                <a:shade val="50000"/>
                <a:hueOff val="224447"/>
                <a:satOff val="-8620"/>
                <a:lumOff val="27345"/>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IN" sz="1700" kern="1200" dirty="0" smtClean="0"/>
            <a:t>Enrollment for Limited Insolvency Examination and Valuation Examination suspended till 14.04.2020 </a:t>
          </a:r>
          <a:endParaRPr lang="en-IN" sz="1700" kern="1200" dirty="0"/>
        </a:p>
      </dsp:txBody>
      <dsp:txXfrm>
        <a:off x="819932" y="3911471"/>
        <a:ext cx="10087014" cy="488786"/>
      </dsp:txXfrm>
    </dsp:sp>
    <dsp:sp modelId="{E8E99719-BEC6-4854-A915-2F98EB7E7CB8}">
      <dsp:nvSpPr>
        <dsp:cNvPr id="0" name=""/>
        <dsp:cNvSpPr/>
      </dsp:nvSpPr>
      <dsp:spPr>
        <a:xfrm>
          <a:off x="514440" y="3850373"/>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208694"/>
              <a:satOff val="-7979"/>
              <a:lumOff val="24851"/>
              <a:alphaOff val="0"/>
            </a:schemeClr>
          </a:solidFill>
          <a:prstDash val="solid"/>
        </a:ln>
        <a:effectLst/>
      </dsp:spPr>
      <dsp:style>
        <a:lnRef idx="1">
          <a:scrgbClr r="0" g="0" b="0"/>
        </a:lnRef>
        <a:fillRef idx="2">
          <a:scrgbClr r="0" g="0" b="0"/>
        </a:fillRef>
        <a:effectRef idx="0">
          <a:scrgbClr r="0" g="0" b="0"/>
        </a:effectRef>
        <a:fontRef idx="minor"/>
      </dsp:style>
    </dsp:sp>
    <dsp:sp modelId="{376A4D24-2752-436A-8332-C91E8F8A5B19}">
      <dsp:nvSpPr>
        <dsp:cNvPr id="0" name=""/>
        <dsp:cNvSpPr/>
      </dsp:nvSpPr>
      <dsp:spPr>
        <a:xfrm>
          <a:off x="377292" y="4645081"/>
          <a:ext cx="10529654" cy="488786"/>
        </a:xfrm>
        <a:prstGeom prst="rect">
          <a:avLst/>
        </a:prstGeom>
        <a:gradFill rotWithShape="0">
          <a:gsLst>
            <a:gs pos="0">
              <a:schemeClr val="accent2">
                <a:shade val="50000"/>
                <a:hueOff val="112224"/>
                <a:satOff val="-4310"/>
                <a:lumOff val="13672"/>
                <a:alphaOff val="0"/>
                <a:tint val="68000"/>
                <a:alpha val="90000"/>
                <a:lumMod val="100000"/>
              </a:schemeClr>
            </a:gs>
            <a:gs pos="100000">
              <a:schemeClr val="accent2">
                <a:shade val="50000"/>
                <a:hueOff val="112224"/>
                <a:satOff val="-4310"/>
                <a:lumOff val="13672"/>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7974" tIns="43180" rIns="43180" bIns="43180" numCol="1" spcCol="1270" anchor="ctr" anchorCtr="0">
          <a:noAutofit/>
        </a:bodyPr>
        <a:lstStyle/>
        <a:p>
          <a:pPr lvl="0" algn="l" defTabSz="755650">
            <a:lnSpc>
              <a:spcPct val="90000"/>
            </a:lnSpc>
            <a:spcBef>
              <a:spcPct val="0"/>
            </a:spcBef>
            <a:spcAft>
              <a:spcPct val="35000"/>
            </a:spcAft>
          </a:pPr>
          <a:r>
            <a:rPr lang="en-IN" sz="1700" kern="1200" dirty="0" smtClean="0"/>
            <a:t>Liquidation Regulations- </a:t>
          </a:r>
          <a:r>
            <a:rPr lang="en-IN" sz="1700" kern="1200" dirty="0" err="1" smtClean="0"/>
            <a:t>Reg</a:t>
          </a:r>
          <a:r>
            <a:rPr lang="en-IN" sz="1700" kern="1200" dirty="0" smtClean="0"/>
            <a:t> 47A- Relaxation in timelines for excluding lockdown period</a:t>
          </a:r>
          <a:endParaRPr lang="en-IN" sz="1700" kern="1200" dirty="0"/>
        </a:p>
      </dsp:txBody>
      <dsp:txXfrm>
        <a:off x="377292" y="4645081"/>
        <a:ext cx="10529654" cy="488786"/>
      </dsp:txXfrm>
    </dsp:sp>
    <dsp:sp modelId="{BE15F7B6-5DF3-4FA2-B5E4-AC7FB7154BDB}">
      <dsp:nvSpPr>
        <dsp:cNvPr id="0" name=""/>
        <dsp:cNvSpPr/>
      </dsp:nvSpPr>
      <dsp:spPr>
        <a:xfrm>
          <a:off x="71801" y="4583983"/>
          <a:ext cx="610982" cy="610982"/>
        </a:xfrm>
        <a:prstGeom prst="ellipse">
          <a:avLst/>
        </a:prstGeom>
        <a:gradFill rotWithShape="0">
          <a:gsLst>
            <a:gs pos="0">
              <a:schemeClr val="lt1">
                <a:hueOff val="0"/>
                <a:satOff val="0"/>
                <a:lumOff val="0"/>
                <a:alphaOff val="0"/>
                <a:tint val="68000"/>
                <a:alpha val="90000"/>
                <a:lumMod val="100000"/>
              </a:schemeClr>
            </a:gs>
            <a:gs pos="100000">
              <a:schemeClr val="lt1">
                <a:hueOff val="0"/>
                <a:satOff val="0"/>
                <a:lumOff val="0"/>
                <a:alphaOff val="0"/>
                <a:tint val="90000"/>
                <a:lumMod val="95000"/>
              </a:schemeClr>
            </a:gs>
          </a:gsLst>
          <a:lin ang="5400000" scaled="1"/>
        </a:gradFill>
        <a:ln w="12700" cap="rnd" cmpd="sng" algn="ctr">
          <a:solidFill>
            <a:schemeClr val="accent2">
              <a:shade val="50000"/>
              <a:hueOff val="104347"/>
              <a:satOff val="-3990"/>
              <a:lumOff val="12426"/>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DCFBB-64B4-4EDC-B341-5B3013F6722C}">
      <dsp:nvSpPr>
        <dsp:cNvPr id="0" name=""/>
        <dsp:cNvSpPr/>
      </dsp:nvSpPr>
      <dsp:spPr>
        <a:xfrm>
          <a:off x="8901110" y="1487910"/>
          <a:ext cx="178080" cy="630957"/>
        </a:xfrm>
        <a:custGeom>
          <a:avLst/>
          <a:gdLst/>
          <a:ahLst/>
          <a:cxnLst/>
          <a:rect l="0" t="0" r="0" b="0"/>
          <a:pathLst>
            <a:path>
              <a:moveTo>
                <a:pt x="0" y="0"/>
              </a:moveTo>
              <a:lnTo>
                <a:pt x="0" y="630957"/>
              </a:lnTo>
              <a:lnTo>
                <a:pt x="178080" y="630957"/>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6169AA-072E-44F9-959C-60542CDF046D}">
      <dsp:nvSpPr>
        <dsp:cNvPr id="0" name=""/>
        <dsp:cNvSpPr/>
      </dsp:nvSpPr>
      <dsp:spPr>
        <a:xfrm>
          <a:off x="5559254" y="528675"/>
          <a:ext cx="4201719" cy="366166"/>
        </a:xfrm>
        <a:custGeom>
          <a:avLst/>
          <a:gdLst/>
          <a:ahLst/>
          <a:cxnLst/>
          <a:rect l="0" t="0" r="0" b="0"/>
          <a:pathLst>
            <a:path>
              <a:moveTo>
                <a:pt x="0" y="0"/>
              </a:moveTo>
              <a:lnTo>
                <a:pt x="0" y="187282"/>
              </a:lnTo>
              <a:lnTo>
                <a:pt x="4201719" y="187282"/>
              </a:lnTo>
              <a:lnTo>
                <a:pt x="4201719" y="366166"/>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EB74A1-A44D-4F26-AA3A-3968A335CAEC}">
      <dsp:nvSpPr>
        <dsp:cNvPr id="0" name=""/>
        <dsp:cNvSpPr/>
      </dsp:nvSpPr>
      <dsp:spPr>
        <a:xfrm>
          <a:off x="4650407" y="1503601"/>
          <a:ext cx="458569" cy="1969188"/>
        </a:xfrm>
        <a:custGeom>
          <a:avLst/>
          <a:gdLst/>
          <a:ahLst/>
          <a:cxnLst/>
          <a:rect l="0" t="0" r="0" b="0"/>
          <a:pathLst>
            <a:path>
              <a:moveTo>
                <a:pt x="0" y="0"/>
              </a:moveTo>
              <a:lnTo>
                <a:pt x="0" y="1969188"/>
              </a:lnTo>
              <a:lnTo>
                <a:pt x="458569" y="196918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38931B-21D4-417C-A73F-2A6881B1DDE2}">
      <dsp:nvSpPr>
        <dsp:cNvPr id="0" name=""/>
        <dsp:cNvSpPr/>
      </dsp:nvSpPr>
      <dsp:spPr>
        <a:xfrm>
          <a:off x="4650407" y="1503601"/>
          <a:ext cx="458569" cy="759592"/>
        </a:xfrm>
        <a:custGeom>
          <a:avLst/>
          <a:gdLst/>
          <a:ahLst/>
          <a:cxnLst/>
          <a:rect l="0" t="0" r="0" b="0"/>
          <a:pathLst>
            <a:path>
              <a:moveTo>
                <a:pt x="0" y="0"/>
              </a:moveTo>
              <a:lnTo>
                <a:pt x="0" y="759592"/>
              </a:lnTo>
              <a:lnTo>
                <a:pt x="458569" y="75959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E35D96-DEAA-4220-9F8F-C59BAE5173CD}">
      <dsp:nvSpPr>
        <dsp:cNvPr id="0" name=""/>
        <dsp:cNvSpPr/>
      </dsp:nvSpPr>
      <dsp:spPr>
        <a:xfrm>
          <a:off x="5513534" y="528675"/>
          <a:ext cx="91440" cy="381857"/>
        </a:xfrm>
        <a:custGeom>
          <a:avLst/>
          <a:gdLst/>
          <a:ahLst/>
          <a:cxnLst/>
          <a:rect l="0" t="0" r="0" b="0"/>
          <a:pathLst>
            <a:path>
              <a:moveTo>
                <a:pt x="45720" y="0"/>
              </a:moveTo>
              <a:lnTo>
                <a:pt x="45720" y="202973"/>
              </a:lnTo>
              <a:lnTo>
                <a:pt x="47934" y="202973"/>
              </a:lnTo>
              <a:lnTo>
                <a:pt x="47934" y="38185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F75919-FBE9-4254-B8D2-0DD4FC9D0FFA}">
      <dsp:nvSpPr>
        <dsp:cNvPr id="0" name=""/>
        <dsp:cNvSpPr/>
      </dsp:nvSpPr>
      <dsp:spPr>
        <a:xfrm>
          <a:off x="566237" y="1516855"/>
          <a:ext cx="265323" cy="623044"/>
        </a:xfrm>
        <a:custGeom>
          <a:avLst/>
          <a:gdLst/>
          <a:ahLst/>
          <a:cxnLst/>
          <a:rect l="0" t="0" r="0" b="0"/>
          <a:pathLst>
            <a:path>
              <a:moveTo>
                <a:pt x="0" y="0"/>
              </a:moveTo>
              <a:lnTo>
                <a:pt x="0" y="623044"/>
              </a:lnTo>
              <a:lnTo>
                <a:pt x="265323" y="62304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279BA6-FDA7-4AE2-8FC8-3BAECF992A3D}">
      <dsp:nvSpPr>
        <dsp:cNvPr id="0" name=""/>
        <dsp:cNvSpPr/>
      </dsp:nvSpPr>
      <dsp:spPr>
        <a:xfrm>
          <a:off x="1521409" y="528675"/>
          <a:ext cx="4037844" cy="395111"/>
        </a:xfrm>
        <a:custGeom>
          <a:avLst/>
          <a:gdLst/>
          <a:ahLst/>
          <a:cxnLst/>
          <a:rect l="0" t="0" r="0" b="0"/>
          <a:pathLst>
            <a:path>
              <a:moveTo>
                <a:pt x="4037844" y="0"/>
              </a:moveTo>
              <a:lnTo>
                <a:pt x="4037844" y="216228"/>
              </a:lnTo>
              <a:lnTo>
                <a:pt x="0" y="216228"/>
              </a:lnTo>
              <a:lnTo>
                <a:pt x="0" y="395111"/>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4C1C9-1E73-45DA-940D-94EC04C5823A}">
      <dsp:nvSpPr>
        <dsp:cNvPr id="0" name=""/>
        <dsp:cNvSpPr/>
      </dsp:nvSpPr>
      <dsp:spPr>
        <a:xfrm>
          <a:off x="4085540" y="831"/>
          <a:ext cx="2947427" cy="527843"/>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Existing cases</a:t>
          </a:r>
          <a:endParaRPr lang="en-IN" sz="2800" b="1" kern="1200" dirty="0"/>
        </a:p>
      </dsp:txBody>
      <dsp:txXfrm>
        <a:off x="4111307" y="26598"/>
        <a:ext cx="2895893" cy="476309"/>
      </dsp:txXfrm>
    </dsp:sp>
    <dsp:sp modelId="{B6FE2435-A237-4CED-B141-D1C5118C0B9F}">
      <dsp:nvSpPr>
        <dsp:cNvPr id="0" name=""/>
        <dsp:cNvSpPr/>
      </dsp:nvSpPr>
      <dsp:spPr>
        <a:xfrm>
          <a:off x="327444" y="923787"/>
          <a:ext cx="2387929" cy="59306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Demand Notice served; application not filed</a:t>
          </a:r>
          <a:endParaRPr lang="en-IN" sz="1600" b="1" kern="1200" dirty="0"/>
        </a:p>
      </dsp:txBody>
      <dsp:txXfrm>
        <a:off x="356395" y="952738"/>
        <a:ext cx="2330027" cy="535166"/>
      </dsp:txXfrm>
    </dsp:sp>
    <dsp:sp modelId="{2017A51B-0BCE-45AA-97C9-F6A58C749D33}">
      <dsp:nvSpPr>
        <dsp:cNvPr id="0" name=""/>
        <dsp:cNvSpPr/>
      </dsp:nvSpPr>
      <dsp:spPr>
        <a:xfrm>
          <a:off x="831560" y="1713985"/>
          <a:ext cx="1703656" cy="85182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7620" tIns="7620" rIns="7620" bIns="7620" numCol="1" spcCol="1270" anchor="ctr" anchorCtr="0">
          <a:noAutofit/>
        </a:bodyPr>
        <a:lstStyle/>
        <a:p>
          <a:pPr lvl="0" algn="just" defTabSz="533400">
            <a:lnSpc>
              <a:spcPct val="90000"/>
            </a:lnSpc>
            <a:spcBef>
              <a:spcPct val="0"/>
            </a:spcBef>
            <a:spcAft>
              <a:spcPct val="35000"/>
            </a:spcAft>
          </a:pPr>
          <a:r>
            <a:rPr lang="en-US" sz="1200" kern="1200" dirty="0" smtClean="0"/>
            <a:t>Demand notice given for a claim &lt; </a:t>
          </a:r>
          <a:r>
            <a:rPr lang="en-US" sz="1200" kern="1200" dirty="0" err="1" smtClean="0"/>
            <a:t>Rs</a:t>
          </a:r>
          <a:r>
            <a:rPr lang="en-US" sz="1200" kern="1200" dirty="0" smtClean="0"/>
            <a:t>. 1 cr. will not hold good- application cannot be filed. </a:t>
          </a:r>
          <a:endParaRPr lang="en-IN" sz="1200" kern="1200" dirty="0"/>
        </a:p>
      </dsp:txBody>
      <dsp:txXfrm>
        <a:off x="873143" y="1755568"/>
        <a:ext cx="1620490" cy="768662"/>
      </dsp:txXfrm>
    </dsp:sp>
    <dsp:sp modelId="{CFF9ADFD-4097-4074-AA5D-1D16ED1DDC3E}">
      <dsp:nvSpPr>
        <dsp:cNvPr id="0" name=""/>
        <dsp:cNvSpPr/>
      </dsp:nvSpPr>
      <dsp:spPr>
        <a:xfrm>
          <a:off x="4422642" y="910532"/>
          <a:ext cx="2277652" cy="59306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Application filed, pending admission</a:t>
          </a:r>
          <a:endParaRPr lang="en-IN" sz="1600" b="1" kern="1200" dirty="0"/>
        </a:p>
      </dsp:txBody>
      <dsp:txXfrm>
        <a:off x="4451593" y="939483"/>
        <a:ext cx="2219750" cy="535166"/>
      </dsp:txXfrm>
    </dsp:sp>
    <dsp:sp modelId="{D3262CE6-4503-4A49-B642-A4F799A60B4D}">
      <dsp:nvSpPr>
        <dsp:cNvPr id="0" name=""/>
        <dsp:cNvSpPr/>
      </dsp:nvSpPr>
      <dsp:spPr>
        <a:xfrm>
          <a:off x="5108977" y="1837279"/>
          <a:ext cx="1703656" cy="85182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A rectification window may be given to the applicant to meet the revised threshold*</a:t>
          </a:r>
          <a:endParaRPr lang="en-IN" sz="1200" kern="1200" dirty="0"/>
        </a:p>
      </dsp:txBody>
      <dsp:txXfrm>
        <a:off x="5150560" y="1878862"/>
        <a:ext cx="1620490" cy="768662"/>
      </dsp:txXfrm>
    </dsp:sp>
    <dsp:sp modelId="{D1886F30-CE88-4397-B8C4-4CBCD63AF7EA}">
      <dsp:nvSpPr>
        <dsp:cNvPr id="0" name=""/>
        <dsp:cNvSpPr/>
      </dsp:nvSpPr>
      <dsp:spPr>
        <a:xfrm>
          <a:off x="5108977" y="3046875"/>
          <a:ext cx="1703656" cy="85182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IN" sz="1200" kern="1200" dirty="0" smtClean="0"/>
            <a:t>Since the application is already filed before date of notification- shall remain valid</a:t>
          </a:r>
          <a:endParaRPr lang="en-IN" sz="1200" kern="1200" dirty="0"/>
        </a:p>
      </dsp:txBody>
      <dsp:txXfrm>
        <a:off x="5150560" y="3088458"/>
        <a:ext cx="1620490" cy="768662"/>
      </dsp:txXfrm>
    </dsp:sp>
    <dsp:sp modelId="{420A8579-318B-4791-B70C-3095409C3ED2}">
      <dsp:nvSpPr>
        <dsp:cNvPr id="0" name=""/>
        <dsp:cNvSpPr/>
      </dsp:nvSpPr>
      <dsp:spPr>
        <a:xfrm>
          <a:off x="8686144" y="894842"/>
          <a:ext cx="2149656" cy="59306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Application admitted</a:t>
          </a:r>
          <a:endParaRPr lang="en-IN" sz="1800" b="1" kern="1200" dirty="0"/>
        </a:p>
      </dsp:txBody>
      <dsp:txXfrm>
        <a:off x="8715095" y="923793"/>
        <a:ext cx="2091754" cy="535166"/>
      </dsp:txXfrm>
    </dsp:sp>
    <dsp:sp modelId="{823161A1-F583-42B2-ABD2-5192CF0C4EE3}">
      <dsp:nvSpPr>
        <dsp:cNvPr id="0" name=""/>
        <dsp:cNvSpPr/>
      </dsp:nvSpPr>
      <dsp:spPr>
        <a:xfrm>
          <a:off x="9079191" y="1692954"/>
          <a:ext cx="1703656" cy="851828"/>
        </a:xfrm>
        <a:prstGeom prst="roundRect">
          <a:avLst/>
        </a:prstGeom>
        <a:solidFill>
          <a:schemeClr val="lt1"/>
        </a:solidFill>
        <a:ln w="22225" cap="rnd"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Will remain unaffected</a:t>
          </a:r>
          <a:endParaRPr lang="en-IN" sz="1200" kern="1200" dirty="0"/>
        </a:p>
      </dsp:txBody>
      <dsp:txXfrm>
        <a:off x="9120774" y="1734537"/>
        <a:ext cx="1620490" cy="7686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3B843-5B57-44EB-8EB1-2A7CA49BBD62}">
      <dsp:nvSpPr>
        <dsp:cNvPr id="0" name=""/>
        <dsp:cNvSpPr/>
      </dsp:nvSpPr>
      <dsp:spPr>
        <a:xfrm>
          <a:off x="-135585" y="312038"/>
          <a:ext cx="3524911" cy="3009709"/>
        </a:xfrm>
        <a:prstGeom prst="ellipse">
          <a:avLst/>
        </a:prstGeom>
        <a:solidFill>
          <a:schemeClr val="accent2">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1155700">
            <a:lnSpc>
              <a:spcPct val="90000"/>
            </a:lnSpc>
            <a:spcBef>
              <a:spcPct val="0"/>
            </a:spcBef>
            <a:spcAft>
              <a:spcPct val="35000"/>
            </a:spcAft>
          </a:pPr>
          <a:r>
            <a:rPr lang="en-US" sz="2600" kern="1200" dirty="0" smtClean="0"/>
            <a:t>Timelines </a:t>
          </a:r>
        </a:p>
        <a:p>
          <a:pPr lvl="0" algn="l" defTabSz="1155700">
            <a:lnSpc>
              <a:spcPct val="90000"/>
            </a:lnSpc>
            <a:spcBef>
              <a:spcPct val="0"/>
            </a:spcBef>
            <a:spcAft>
              <a:spcPct val="35000"/>
            </a:spcAft>
          </a:pPr>
          <a:r>
            <a:rPr lang="en-US" sz="2600" kern="1200" dirty="0" smtClean="0"/>
            <a:t>under CIRP Regulations</a:t>
          </a:r>
          <a:endParaRPr lang="en-IN" sz="2600" kern="1200" dirty="0"/>
        </a:p>
      </dsp:txBody>
      <dsp:txXfrm>
        <a:off x="356631" y="666948"/>
        <a:ext cx="2032381" cy="2299890"/>
      </dsp:txXfrm>
    </dsp:sp>
    <dsp:sp modelId="{4A1CFC74-276C-4CBE-8878-A215868A564D}">
      <dsp:nvSpPr>
        <dsp:cNvPr id="0" name=""/>
        <dsp:cNvSpPr/>
      </dsp:nvSpPr>
      <dsp:spPr>
        <a:xfrm>
          <a:off x="2033574" y="312038"/>
          <a:ext cx="3524911" cy="3009709"/>
        </a:xfrm>
        <a:prstGeom prst="ellipse">
          <a:avLst/>
        </a:prstGeom>
        <a:solidFill>
          <a:schemeClr val="accent3">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r" defTabSz="1066800">
            <a:lnSpc>
              <a:spcPct val="90000"/>
            </a:lnSpc>
            <a:spcBef>
              <a:spcPct val="0"/>
            </a:spcBef>
            <a:spcAft>
              <a:spcPct val="35000"/>
            </a:spcAft>
          </a:pPr>
          <a:r>
            <a:rPr lang="en-US" sz="2400" kern="1200" dirty="0" smtClean="0"/>
            <a:t>Relaxation in limitation by </a:t>
          </a:r>
        </a:p>
        <a:p>
          <a:pPr lvl="0" algn="r" defTabSz="1066800">
            <a:lnSpc>
              <a:spcPct val="90000"/>
            </a:lnSpc>
            <a:spcBef>
              <a:spcPct val="0"/>
            </a:spcBef>
            <a:spcAft>
              <a:spcPct val="35000"/>
            </a:spcAft>
          </a:pPr>
          <a:r>
            <a:rPr lang="en-US" sz="2400" kern="1200" dirty="0" smtClean="0"/>
            <a:t>SC’s order</a:t>
          </a:r>
          <a:endParaRPr lang="en-IN" sz="2400" kern="1200" dirty="0"/>
        </a:p>
      </dsp:txBody>
      <dsp:txXfrm>
        <a:off x="3033886" y="666948"/>
        <a:ext cx="2032381" cy="2299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6A3B1-775D-4B94-ACC2-318C72497B17}">
      <dsp:nvSpPr>
        <dsp:cNvPr id="0" name=""/>
        <dsp:cNvSpPr/>
      </dsp:nvSpPr>
      <dsp:spPr>
        <a:xfrm>
          <a:off x="0" y="328825"/>
          <a:ext cx="5928126" cy="1008787"/>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0088" tIns="437388" rIns="460088" bIns="78232" numCol="1" spcCol="1270" anchor="t" anchorCtr="0">
          <a:noAutofit/>
        </a:bodyPr>
        <a:lstStyle/>
        <a:p>
          <a:pPr marL="57150" lvl="1" indent="-57150" algn="l" defTabSz="488950">
            <a:lnSpc>
              <a:spcPct val="90000"/>
            </a:lnSpc>
            <a:spcBef>
              <a:spcPct val="0"/>
            </a:spcBef>
            <a:spcAft>
              <a:spcPct val="15000"/>
            </a:spcAft>
            <a:buChar char="••"/>
          </a:pPr>
          <a:r>
            <a:rPr lang="en-IN" sz="1100" kern="1200" dirty="0" smtClean="0"/>
            <a:t>To be done within 3 days - 16.03.2020</a:t>
          </a:r>
          <a:endParaRPr lang="en-IN" sz="1100" kern="1200" dirty="0"/>
        </a:p>
        <a:p>
          <a:pPr marL="57150" lvl="1" indent="-57150" algn="l" defTabSz="488950">
            <a:lnSpc>
              <a:spcPct val="90000"/>
            </a:lnSpc>
            <a:spcBef>
              <a:spcPct val="0"/>
            </a:spcBef>
            <a:spcAft>
              <a:spcPct val="15000"/>
            </a:spcAft>
            <a:buChar char="••"/>
          </a:pPr>
          <a:r>
            <a:rPr lang="en-IN" sz="1100" kern="1200" dirty="0" smtClean="0"/>
            <a:t>Since lock-down commenced on 15.03.2020</a:t>
          </a:r>
          <a:endParaRPr lang="en-IN" sz="1100" kern="1200" dirty="0"/>
        </a:p>
        <a:p>
          <a:pPr marL="114300" lvl="2" indent="-57150" algn="l" defTabSz="488950">
            <a:lnSpc>
              <a:spcPct val="90000"/>
            </a:lnSpc>
            <a:spcBef>
              <a:spcPct val="0"/>
            </a:spcBef>
            <a:spcAft>
              <a:spcPct val="15000"/>
            </a:spcAft>
            <a:buChar char="••"/>
          </a:pPr>
          <a:r>
            <a:rPr lang="en-IN" sz="1100" kern="1200" dirty="0" smtClean="0"/>
            <a:t>After conclusion, public announcement must be made within 1 day</a:t>
          </a:r>
          <a:endParaRPr lang="en-IN" sz="1100" kern="1200" dirty="0"/>
        </a:p>
      </dsp:txBody>
      <dsp:txXfrm>
        <a:off x="0" y="328825"/>
        <a:ext cx="5928126" cy="1008787"/>
      </dsp:txXfrm>
    </dsp:sp>
    <dsp:sp modelId="{1A0F02EC-7278-401E-A19A-79E5F9C6B375}">
      <dsp:nvSpPr>
        <dsp:cNvPr id="0" name=""/>
        <dsp:cNvSpPr/>
      </dsp:nvSpPr>
      <dsp:spPr>
        <a:xfrm>
          <a:off x="296406" y="18865"/>
          <a:ext cx="4149688" cy="619920"/>
        </a:xfrm>
        <a:prstGeom prst="roundRect">
          <a:avLst/>
        </a:prstGeom>
        <a:gradFill rotWithShape="0">
          <a:gsLst>
            <a:gs pos="0">
              <a:schemeClr val="accent2">
                <a:alpha val="90000"/>
                <a:hueOff val="0"/>
                <a:satOff val="0"/>
                <a:lumOff val="0"/>
                <a:alphaOff val="0"/>
                <a:tint val="68000"/>
                <a:alpha val="90000"/>
                <a:lumMod val="100000"/>
              </a:schemeClr>
            </a:gs>
            <a:gs pos="100000">
              <a:schemeClr val="accent2">
                <a:alpha val="90000"/>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848" tIns="0" rIns="156848" bIns="0" numCol="1" spcCol="1270" anchor="ctr" anchorCtr="0">
          <a:noAutofit/>
        </a:bodyPr>
        <a:lstStyle/>
        <a:p>
          <a:pPr lvl="0" algn="l" defTabSz="622300">
            <a:lnSpc>
              <a:spcPct val="90000"/>
            </a:lnSpc>
            <a:spcBef>
              <a:spcPct val="0"/>
            </a:spcBef>
            <a:spcAft>
              <a:spcPct val="35000"/>
            </a:spcAft>
          </a:pPr>
          <a:r>
            <a:rPr lang="en-IN" sz="1400" kern="1200" dirty="0" smtClean="0"/>
            <a:t>Public Announcement</a:t>
          </a:r>
          <a:endParaRPr lang="en-IN" sz="1400" kern="1200" dirty="0"/>
        </a:p>
      </dsp:txBody>
      <dsp:txXfrm>
        <a:off x="326668" y="49127"/>
        <a:ext cx="4089164" cy="559396"/>
      </dsp:txXfrm>
    </dsp:sp>
    <dsp:sp modelId="{3178B8E1-7192-4F3F-9959-61C3E2C1FDE1}">
      <dsp:nvSpPr>
        <dsp:cNvPr id="0" name=""/>
        <dsp:cNvSpPr/>
      </dsp:nvSpPr>
      <dsp:spPr>
        <a:xfrm>
          <a:off x="0" y="1760972"/>
          <a:ext cx="5928126" cy="1190700"/>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0088" tIns="437388" rIns="460088" bIns="78232" numCol="1" spcCol="1270" anchor="t" anchorCtr="0">
          <a:noAutofit/>
        </a:bodyPr>
        <a:lstStyle/>
        <a:p>
          <a:pPr marL="57150" lvl="1" indent="-57150" algn="l" defTabSz="488950">
            <a:lnSpc>
              <a:spcPct val="90000"/>
            </a:lnSpc>
            <a:spcBef>
              <a:spcPct val="0"/>
            </a:spcBef>
            <a:spcAft>
              <a:spcPct val="15000"/>
            </a:spcAft>
            <a:buChar char="••"/>
          </a:pPr>
          <a:r>
            <a:rPr lang="en-IN" sz="1100" kern="1200" dirty="0" smtClean="0"/>
            <a:t>To be made within 14 days - 27.03.2020</a:t>
          </a:r>
          <a:endParaRPr lang="en-IN" sz="1100" kern="1200" dirty="0"/>
        </a:p>
        <a:p>
          <a:pPr marL="114300" lvl="2" indent="-57150" algn="l" defTabSz="488950">
            <a:lnSpc>
              <a:spcPct val="90000"/>
            </a:lnSpc>
            <a:spcBef>
              <a:spcPct val="0"/>
            </a:spcBef>
            <a:spcAft>
              <a:spcPct val="15000"/>
            </a:spcAft>
            <a:buChar char="••"/>
          </a:pPr>
          <a:r>
            <a:rPr lang="en-IN" sz="1100" kern="1200" dirty="0" smtClean="0"/>
            <a:t>Only 2 days exhausted- extension to apply</a:t>
          </a:r>
          <a:endParaRPr lang="en-IN" sz="1100" kern="1200" dirty="0"/>
        </a:p>
        <a:p>
          <a:pPr marL="57150" lvl="1" indent="-57150" algn="l" defTabSz="488950">
            <a:lnSpc>
              <a:spcPct val="90000"/>
            </a:lnSpc>
            <a:spcBef>
              <a:spcPct val="0"/>
            </a:spcBef>
            <a:spcAft>
              <a:spcPct val="15000"/>
            </a:spcAft>
            <a:buChar char="••"/>
          </a:pPr>
          <a:r>
            <a:rPr lang="en-IN" sz="1100" kern="1200" dirty="0" smtClean="0"/>
            <a:t>Claims can be expected within 91</a:t>
          </a:r>
          <a:r>
            <a:rPr lang="en-IN" sz="1100" kern="1200" baseline="30000" dirty="0" smtClean="0"/>
            <a:t>st</a:t>
          </a:r>
          <a:r>
            <a:rPr lang="en-IN" sz="1100" kern="1200" dirty="0" smtClean="0"/>
            <a:t> day</a:t>
          </a:r>
          <a:endParaRPr lang="en-IN" sz="1100" kern="1200" dirty="0"/>
        </a:p>
        <a:p>
          <a:pPr marL="114300" lvl="2" indent="-57150" algn="l" defTabSz="488950">
            <a:lnSpc>
              <a:spcPct val="90000"/>
            </a:lnSpc>
            <a:spcBef>
              <a:spcPct val="0"/>
            </a:spcBef>
            <a:spcAft>
              <a:spcPct val="15000"/>
            </a:spcAft>
            <a:buChar char="••"/>
          </a:pPr>
          <a:r>
            <a:rPr lang="en-IN" sz="1100" kern="1200" dirty="0" smtClean="0"/>
            <a:t>May not be extended- considering that the same is already an extended window</a:t>
          </a:r>
          <a:endParaRPr lang="en-IN" sz="1100" kern="1200" dirty="0"/>
        </a:p>
      </dsp:txBody>
      <dsp:txXfrm>
        <a:off x="0" y="1760972"/>
        <a:ext cx="5928126" cy="1190700"/>
      </dsp:txXfrm>
    </dsp:sp>
    <dsp:sp modelId="{7962F601-7417-479C-B57C-172E60631662}">
      <dsp:nvSpPr>
        <dsp:cNvPr id="0" name=""/>
        <dsp:cNvSpPr/>
      </dsp:nvSpPr>
      <dsp:spPr>
        <a:xfrm>
          <a:off x="296406" y="1451012"/>
          <a:ext cx="4149688" cy="619920"/>
        </a:xfrm>
        <a:prstGeom prst="roundRect">
          <a:avLst/>
        </a:prstGeom>
        <a:gradFill rotWithShape="0">
          <a:gsLst>
            <a:gs pos="0">
              <a:schemeClr val="accent2">
                <a:alpha val="90000"/>
                <a:hueOff val="0"/>
                <a:satOff val="0"/>
                <a:lumOff val="0"/>
                <a:alphaOff val="-20000"/>
                <a:tint val="68000"/>
                <a:alpha val="90000"/>
                <a:lumMod val="100000"/>
              </a:schemeClr>
            </a:gs>
            <a:gs pos="100000">
              <a:schemeClr val="accent2">
                <a:alpha val="90000"/>
                <a:hueOff val="0"/>
                <a:satOff val="0"/>
                <a:lumOff val="0"/>
                <a:alphaOff val="-2000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848" tIns="0" rIns="156848" bIns="0" numCol="1" spcCol="1270" anchor="ctr" anchorCtr="0">
          <a:noAutofit/>
        </a:bodyPr>
        <a:lstStyle/>
        <a:p>
          <a:pPr lvl="0" algn="l" defTabSz="622300">
            <a:lnSpc>
              <a:spcPct val="90000"/>
            </a:lnSpc>
            <a:spcBef>
              <a:spcPct val="0"/>
            </a:spcBef>
            <a:spcAft>
              <a:spcPct val="35000"/>
            </a:spcAft>
          </a:pPr>
          <a:r>
            <a:rPr lang="en-IN" sz="1400" kern="1200" dirty="0" smtClean="0"/>
            <a:t>Submission of claims</a:t>
          </a:r>
          <a:endParaRPr lang="en-IN" sz="1400" kern="1200" dirty="0"/>
        </a:p>
      </dsp:txBody>
      <dsp:txXfrm>
        <a:off x="326668" y="1481274"/>
        <a:ext cx="4089164" cy="559396"/>
      </dsp:txXfrm>
    </dsp:sp>
    <dsp:sp modelId="{9B7923C8-B145-44DB-9A1B-20D58422224D}">
      <dsp:nvSpPr>
        <dsp:cNvPr id="0" name=""/>
        <dsp:cNvSpPr/>
      </dsp:nvSpPr>
      <dsp:spPr>
        <a:xfrm>
          <a:off x="0" y="3375033"/>
          <a:ext cx="5928126" cy="843412"/>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60088" tIns="437388" rIns="460088" bIns="78232" numCol="1" spcCol="1270" anchor="t" anchorCtr="0">
          <a:noAutofit/>
        </a:bodyPr>
        <a:lstStyle/>
        <a:p>
          <a:pPr marL="57150" lvl="1" indent="-57150" algn="l" defTabSz="488950">
            <a:lnSpc>
              <a:spcPct val="90000"/>
            </a:lnSpc>
            <a:spcBef>
              <a:spcPct val="0"/>
            </a:spcBef>
            <a:spcAft>
              <a:spcPct val="15000"/>
            </a:spcAft>
            <a:buChar char="••"/>
          </a:pPr>
          <a:r>
            <a:rPr lang="en-IN" sz="1100" kern="1200" dirty="0" smtClean="0"/>
            <a:t>To be done within 21 days- 03.04.2020</a:t>
          </a:r>
          <a:endParaRPr lang="en-IN" sz="1100" kern="1200" dirty="0"/>
        </a:p>
        <a:p>
          <a:pPr marL="57150" lvl="1" indent="-57150" algn="l" defTabSz="488950">
            <a:lnSpc>
              <a:spcPct val="90000"/>
            </a:lnSpc>
            <a:spcBef>
              <a:spcPct val="0"/>
            </a:spcBef>
            <a:spcAft>
              <a:spcPct val="15000"/>
            </a:spcAft>
            <a:buChar char="••"/>
          </a:pPr>
          <a:r>
            <a:rPr lang="en-IN" sz="1100" kern="1200" dirty="0" smtClean="0"/>
            <a:t>Has to be extended </a:t>
          </a:r>
          <a:endParaRPr lang="en-IN" sz="1100" kern="1200" dirty="0"/>
        </a:p>
      </dsp:txBody>
      <dsp:txXfrm>
        <a:off x="0" y="3375033"/>
        <a:ext cx="5928126" cy="843412"/>
      </dsp:txXfrm>
    </dsp:sp>
    <dsp:sp modelId="{64C7219D-5E9B-4CB0-AB30-56A7010F117D}">
      <dsp:nvSpPr>
        <dsp:cNvPr id="0" name=""/>
        <dsp:cNvSpPr/>
      </dsp:nvSpPr>
      <dsp:spPr>
        <a:xfrm>
          <a:off x="296406" y="3065073"/>
          <a:ext cx="4149688" cy="619920"/>
        </a:xfrm>
        <a:prstGeom prst="roundRect">
          <a:avLst/>
        </a:prstGeom>
        <a:gradFill rotWithShape="0">
          <a:gsLst>
            <a:gs pos="0">
              <a:schemeClr val="accent2">
                <a:alpha val="90000"/>
                <a:hueOff val="0"/>
                <a:satOff val="0"/>
                <a:lumOff val="0"/>
                <a:alphaOff val="-40000"/>
                <a:tint val="68000"/>
                <a:alpha val="90000"/>
                <a:lumMod val="100000"/>
              </a:schemeClr>
            </a:gs>
            <a:gs pos="100000">
              <a:schemeClr val="accent2">
                <a:alpha val="90000"/>
                <a:hueOff val="0"/>
                <a:satOff val="0"/>
                <a:lumOff val="0"/>
                <a:alphaOff val="-4000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848" tIns="0" rIns="156848" bIns="0" numCol="1" spcCol="1270" anchor="ctr" anchorCtr="0">
          <a:noAutofit/>
        </a:bodyPr>
        <a:lstStyle/>
        <a:p>
          <a:pPr lvl="0" algn="l" defTabSz="622300">
            <a:lnSpc>
              <a:spcPct val="90000"/>
            </a:lnSpc>
            <a:spcBef>
              <a:spcPct val="0"/>
            </a:spcBef>
            <a:spcAft>
              <a:spcPct val="35000"/>
            </a:spcAft>
          </a:pPr>
          <a:r>
            <a:rPr lang="en-IN" sz="1400" kern="1200" dirty="0" smtClean="0"/>
            <a:t>Verification of claim </a:t>
          </a:r>
          <a:endParaRPr lang="en-IN" sz="1400" kern="1200" dirty="0"/>
        </a:p>
      </dsp:txBody>
      <dsp:txXfrm>
        <a:off x="326668" y="3095335"/>
        <a:ext cx="4089164"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8424DF-96DF-49DF-9BEF-E8814014BC45}">
      <dsp:nvSpPr>
        <dsp:cNvPr id="0" name=""/>
        <dsp:cNvSpPr/>
      </dsp:nvSpPr>
      <dsp:spPr>
        <a:xfrm>
          <a:off x="0" y="297291"/>
          <a:ext cx="5686810" cy="1376550"/>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1360" tIns="395732" rIns="441360" bIns="85344" numCol="1" spcCol="1270" anchor="t" anchorCtr="0">
          <a:noAutofit/>
        </a:bodyPr>
        <a:lstStyle/>
        <a:p>
          <a:pPr marL="114300" lvl="1" indent="-114300" algn="l" defTabSz="533400">
            <a:lnSpc>
              <a:spcPct val="90000"/>
            </a:lnSpc>
            <a:spcBef>
              <a:spcPct val="0"/>
            </a:spcBef>
            <a:spcAft>
              <a:spcPct val="15000"/>
            </a:spcAft>
            <a:buChar char="••"/>
          </a:pPr>
          <a:r>
            <a:rPr lang="en-IN" sz="1200" kern="1200" dirty="0" smtClean="0"/>
            <a:t>To be conducted within 30 days- 12.04.2020</a:t>
          </a:r>
          <a:endParaRPr lang="en-IN" sz="1200" kern="1200" dirty="0"/>
        </a:p>
        <a:p>
          <a:pPr marL="114300" lvl="1" indent="-114300" algn="l" defTabSz="533400">
            <a:lnSpc>
              <a:spcPct val="90000"/>
            </a:lnSpc>
            <a:spcBef>
              <a:spcPct val="0"/>
            </a:spcBef>
            <a:spcAft>
              <a:spcPct val="15000"/>
            </a:spcAft>
            <a:buChar char="••"/>
          </a:pPr>
          <a:r>
            <a:rPr lang="en-IN" sz="1200" kern="1200" dirty="0" smtClean="0"/>
            <a:t>Shall be extended</a:t>
          </a:r>
          <a:endParaRPr lang="en-IN" sz="1200" kern="1200" dirty="0"/>
        </a:p>
        <a:p>
          <a:pPr marL="228600" lvl="2" indent="-114300" algn="l" defTabSz="533400">
            <a:lnSpc>
              <a:spcPct val="90000"/>
            </a:lnSpc>
            <a:spcBef>
              <a:spcPct val="0"/>
            </a:spcBef>
            <a:spcAft>
              <a:spcPct val="15000"/>
            </a:spcAft>
            <a:buChar char="••"/>
          </a:pPr>
          <a:r>
            <a:rPr lang="en-IN" sz="1200" kern="1200" dirty="0" smtClean="0"/>
            <a:t>However, considering that </a:t>
          </a:r>
          <a:r>
            <a:rPr lang="en-IN" sz="1200" kern="1200" dirty="0" err="1" smtClean="0"/>
            <a:t>CoCs</a:t>
          </a:r>
          <a:r>
            <a:rPr lang="en-IN" sz="1200" kern="1200" dirty="0" smtClean="0"/>
            <a:t> likely consist of FCs, IRP may explore the option of Video conferencing</a:t>
          </a:r>
          <a:endParaRPr lang="en-IN" sz="1200" kern="1200" dirty="0"/>
        </a:p>
        <a:p>
          <a:pPr marL="342900" lvl="3" indent="-114300" algn="l" defTabSz="533400">
            <a:lnSpc>
              <a:spcPct val="90000"/>
            </a:lnSpc>
            <a:spcBef>
              <a:spcPct val="0"/>
            </a:spcBef>
            <a:spcAft>
              <a:spcPct val="15000"/>
            </a:spcAft>
            <a:buChar char="••"/>
          </a:pPr>
          <a:r>
            <a:rPr lang="en-IN" sz="1200" kern="1200" dirty="0" smtClean="0"/>
            <a:t>Helpful for avoiding further delay</a:t>
          </a:r>
          <a:endParaRPr lang="en-IN" sz="1200" kern="1200" dirty="0"/>
        </a:p>
      </dsp:txBody>
      <dsp:txXfrm>
        <a:off x="0" y="297291"/>
        <a:ext cx="5686810" cy="1376550"/>
      </dsp:txXfrm>
    </dsp:sp>
    <dsp:sp modelId="{B241824E-C247-4024-B39B-CD1605EF1E5C}">
      <dsp:nvSpPr>
        <dsp:cNvPr id="0" name=""/>
        <dsp:cNvSpPr/>
      </dsp:nvSpPr>
      <dsp:spPr>
        <a:xfrm>
          <a:off x="284340" y="16851"/>
          <a:ext cx="3980767" cy="560880"/>
        </a:xfrm>
        <a:prstGeom prst="roundRect">
          <a:avLst/>
        </a:prstGeom>
        <a:gradFill rotWithShape="0">
          <a:gsLst>
            <a:gs pos="0">
              <a:schemeClr val="accent2">
                <a:alpha val="90000"/>
                <a:hueOff val="0"/>
                <a:satOff val="0"/>
                <a:lumOff val="0"/>
                <a:alphaOff val="0"/>
                <a:tint val="68000"/>
                <a:alpha val="90000"/>
                <a:lumMod val="100000"/>
              </a:schemeClr>
            </a:gs>
            <a:gs pos="100000">
              <a:schemeClr val="accent2">
                <a:alpha val="90000"/>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0464" tIns="0" rIns="150464" bIns="0" numCol="1" spcCol="1270" anchor="ctr" anchorCtr="0">
          <a:noAutofit/>
        </a:bodyPr>
        <a:lstStyle/>
        <a:p>
          <a:pPr lvl="0" algn="l" defTabSz="622300">
            <a:lnSpc>
              <a:spcPct val="90000"/>
            </a:lnSpc>
            <a:spcBef>
              <a:spcPct val="0"/>
            </a:spcBef>
            <a:spcAft>
              <a:spcPct val="35000"/>
            </a:spcAft>
          </a:pPr>
          <a:r>
            <a:rPr lang="en-IN" sz="1400" kern="1200" dirty="0" smtClean="0"/>
            <a:t>First Meeting of </a:t>
          </a:r>
          <a:r>
            <a:rPr lang="en-IN" sz="1400" kern="1200" dirty="0" err="1" smtClean="0"/>
            <a:t>CoC</a:t>
          </a:r>
          <a:endParaRPr lang="en-IN" sz="1400" kern="1200" dirty="0"/>
        </a:p>
      </dsp:txBody>
      <dsp:txXfrm>
        <a:off x="311720" y="44231"/>
        <a:ext cx="3926007" cy="506120"/>
      </dsp:txXfrm>
    </dsp:sp>
    <dsp:sp modelId="{3FFA43C1-D0B1-4BA4-AEF2-09C79E389076}">
      <dsp:nvSpPr>
        <dsp:cNvPr id="0" name=""/>
        <dsp:cNvSpPr/>
      </dsp:nvSpPr>
      <dsp:spPr>
        <a:xfrm>
          <a:off x="0" y="2056881"/>
          <a:ext cx="5686810" cy="987525"/>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1360" tIns="395732" rIns="441360" bIns="78232" numCol="1" spcCol="1270" anchor="t" anchorCtr="0">
          <a:noAutofit/>
        </a:bodyPr>
        <a:lstStyle/>
        <a:p>
          <a:pPr marL="57150" lvl="1" indent="-57150" algn="l" defTabSz="488950">
            <a:lnSpc>
              <a:spcPct val="90000"/>
            </a:lnSpc>
            <a:spcBef>
              <a:spcPct val="0"/>
            </a:spcBef>
            <a:spcAft>
              <a:spcPct val="15000"/>
            </a:spcAft>
            <a:buChar char="••"/>
          </a:pPr>
          <a:r>
            <a:rPr lang="en-IN" sz="1100" kern="1200" dirty="0" smtClean="0"/>
            <a:t>To be invited and issued within 75 and 105 days respectively</a:t>
          </a:r>
          <a:endParaRPr lang="en-IN" sz="1100" kern="1200" dirty="0"/>
        </a:p>
        <a:p>
          <a:pPr marL="57150" lvl="1" indent="-57150" algn="l" defTabSz="488950">
            <a:lnSpc>
              <a:spcPct val="90000"/>
            </a:lnSpc>
            <a:spcBef>
              <a:spcPct val="0"/>
            </a:spcBef>
            <a:spcAft>
              <a:spcPct val="15000"/>
            </a:spcAft>
            <a:buChar char="••"/>
          </a:pPr>
          <a:r>
            <a:rPr lang="en-IN" sz="1100" kern="1200" dirty="0" smtClean="0"/>
            <a:t>Shall be extended</a:t>
          </a:r>
          <a:endParaRPr lang="en-IN" sz="1100" kern="1200" dirty="0"/>
        </a:p>
        <a:p>
          <a:pPr marL="114300" lvl="2" indent="-57150" algn="l" defTabSz="488950">
            <a:lnSpc>
              <a:spcPct val="90000"/>
            </a:lnSpc>
            <a:spcBef>
              <a:spcPct val="0"/>
            </a:spcBef>
            <a:spcAft>
              <a:spcPct val="15000"/>
            </a:spcAft>
            <a:buChar char="••"/>
          </a:pPr>
          <a:r>
            <a:rPr lang="en-IN" sz="1100" kern="1200" dirty="0" smtClean="0"/>
            <a:t>However, the RP may expedite the process to avoid delay</a:t>
          </a:r>
          <a:endParaRPr lang="en-IN" sz="1100" kern="1200" dirty="0"/>
        </a:p>
      </dsp:txBody>
      <dsp:txXfrm>
        <a:off x="0" y="2056881"/>
        <a:ext cx="5686810" cy="987525"/>
      </dsp:txXfrm>
    </dsp:sp>
    <dsp:sp modelId="{A2D2A819-250E-42FF-B0AA-8E363C6863FB}">
      <dsp:nvSpPr>
        <dsp:cNvPr id="0" name=""/>
        <dsp:cNvSpPr/>
      </dsp:nvSpPr>
      <dsp:spPr>
        <a:xfrm>
          <a:off x="284340" y="1776441"/>
          <a:ext cx="3980767" cy="560880"/>
        </a:xfrm>
        <a:prstGeom prst="roundRect">
          <a:avLst/>
        </a:prstGeom>
        <a:gradFill rotWithShape="0">
          <a:gsLst>
            <a:gs pos="0">
              <a:schemeClr val="accent2">
                <a:alpha val="90000"/>
                <a:hueOff val="0"/>
                <a:satOff val="0"/>
                <a:lumOff val="0"/>
                <a:alphaOff val="-20000"/>
                <a:tint val="68000"/>
                <a:alpha val="90000"/>
                <a:lumMod val="100000"/>
              </a:schemeClr>
            </a:gs>
            <a:gs pos="100000">
              <a:schemeClr val="accent2">
                <a:alpha val="90000"/>
                <a:hueOff val="0"/>
                <a:satOff val="0"/>
                <a:lumOff val="0"/>
                <a:alphaOff val="-2000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0464" tIns="0" rIns="150464" bIns="0" numCol="1" spcCol="1270" anchor="ctr" anchorCtr="0">
          <a:noAutofit/>
        </a:bodyPr>
        <a:lstStyle/>
        <a:p>
          <a:pPr lvl="0" algn="l" defTabSz="622300">
            <a:lnSpc>
              <a:spcPct val="90000"/>
            </a:lnSpc>
            <a:spcBef>
              <a:spcPct val="0"/>
            </a:spcBef>
            <a:spcAft>
              <a:spcPct val="35000"/>
            </a:spcAft>
          </a:pPr>
          <a:r>
            <a:rPr lang="en-IN" sz="1400" kern="1200" dirty="0" err="1" smtClean="0"/>
            <a:t>EoI</a:t>
          </a:r>
          <a:r>
            <a:rPr lang="en-IN" sz="1400" kern="1200" dirty="0" smtClean="0"/>
            <a:t> &amp; Evaluation Matrix</a:t>
          </a:r>
          <a:endParaRPr lang="en-IN" sz="1400" kern="1200" dirty="0"/>
        </a:p>
      </dsp:txBody>
      <dsp:txXfrm>
        <a:off x="311720" y="1803821"/>
        <a:ext cx="3926007" cy="506120"/>
      </dsp:txXfrm>
    </dsp:sp>
    <dsp:sp modelId="{6F8C0976-6F9B-4B13-8DD4-30314D9C85EB}">
      <dsp:nvSpPr>
        <dsp:cNvPr id="0" name=""/>
        <dsp:cNvSpPr/>
      </dsp:nvSpPr>
      <dsp:spPr>
        <a:xfrm>
          <a:off x="0" y="3427446"/>
          <a:ext cx="5686810" cy="793012"/>
        </a:xfrm>
        <a:prstGeom prst="rect">
          <a:avLst/>
        </a:prstGeom>
        <a:solidFill>
          <a:schemeClr val="lt1">
            <a:alpha val="90000"/>
            <a:hueOff val="0"/>
            <a:satOff val="0"/>
            <a:lumOff val="0"/>
            <a:alphaOff val="0"/>
          </a:schemeClr>
        </a:solidFill>
        <a:ln w="12700" cap="rnd"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1360" tIns="395732" rIns="441360" bIns="78232" numCol="1" spcCol="1270" anchor="t" anchorCtr="0">
          <a:noAutofit/>
        </a:bodyPr>
        <a:lstStyle/>
        <a:p>
          <a:pPr marL="57150" lvl="1" indent="-57150" algn="l" defTabSz="488950">
            <a:lnSpc>
              <a:spcPct val="90000"/>
            </a:lnSpc>
            <a:spcBef>
              <a:spcPct val="0"/>
            </a:spcBef>
            <a:spcAft>
              <a:spcPct val="15000"/>
            </a:spcAft>
            <a:buChar char="••"/>
          </a:pPr>
          <a:r>
            <a:rPr lang="en-IN" sz="1100" kern="1200" dirty="0" smtClean="0"/>
            <a:t>As per amendment, the period shall not be extended; </a:t>
          </a:r>
          <a:endParaRPr lang="en-IN" sz="1100" kern="1200" dirty="0"/>
        </a:p>
        <a:p>
          <a:pPr marL="57150" lvl="1" indent="-57150" algn="l" defTabSz="488950">
            <a:lnSpc>
              <a:spcPct val="90000"/>
            </a:lnSpc>
            <a:spcBef>
              <a:spcPct val="0"/>
            </a:spcBef>
            <a:spcAft>
              <a:spcPct val="15000"/>
            </a:spcAft>
            <a:buChar char="••"/>
          </a:pPr>
          <a:r>
            <a:rPr lang="en-IN" sz="1100" kern="1200" dirty="0" smtClean="0"/>
            <a:t>However, </a:t>
          </a:r>
          <a:r>
            <a:rPr lang="en-IN" sz="1100" kern="1200" dirty="0" err="1" smtClean="0"/>
            <a:t>NCLAT’a</a:t>
          </a:r>
          <a:r>
            <a:rPr lang="en-IN" sz="1100" kern="1200" dirty="0" smtClean="0"/>
            <a:t> order suggests otherwise</a:t>
          </a:r>
          <a:endParaRPr lang="en-IN" sz="1100" kern="1200" dirty="0"/>
        </a:p>
      </dsp:txBody>
      <dsp:txXfrm>
        <a:off x="0" y="3427446"/>
        <a:ext cx="5686810" cy="793012"/>
      </dsp:txXfrm>
    </dsp:sp>
    <dsp:sp modelId="{D08430BC-FC2B-4369-8AEA-00861EEFD213}">
      <dsp:nvSpPr>
        <dsp:cNvPr id="0" name=""/>
        <dsp:cNvSpPr/>
      </dsp:nvSpPr>
      <dsp:spPr>
        <a:xfrm>
          <a:off x="284340" y="3147006"/>
          <a:ext cx="3980767" cy="560880"/>
        </a:xfrm>
        <a:prstGeom prst="roundRect">
          <a:avLst/>
        </a:prstGeom>
        <a:gradFill rotWithShape="0">
          <a:gsLst>
            <a:gs pos="0">
              <a:schemeClr val="accent2">
                <a:alpha val="90000"/>
                <a:hueOff val="0"/>
                <a:satOff val="0"/>
                <a:lumOff val="0"/>
                <a:alphaOff val="-40000"/>
                <a:tint val="68000"/>
                <a:alpha val="90000"/>
                <a:lumMod val="100000"/>
              </a:schemeClr>
            </a:gs>
            <a:gs pos="100000">
              <a:schemeClr val="accent2">
                <a:alpha val="90000"/>
                <a:hueOff val="0"/>
                <a:satOff val="0"/>
                <a:lumOff val="0"/>
                <a:alphaOff val="-4000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0464" tIns="0" rIns="150464" bIns="0" numCol="1" spcCol="1270" anchor="ctr" anchorCtr="0">
          <a:noAutofit/>
        </a:bodyPr>
        <a:lstStyle/>
        <a:p>
          <a:pPr lvl="0" algn="l" defTabSz="622300">
            <a:lnSpc>
              <a:spcPct val="90000"/>
            </a:lnSpc>
            <a:spcBef>
              <a:spcPct val="0"/>
            </a:spcBef>
            <a:spcAft>
              <a:spcPct val="35000"/>
            </a:spcAft>
          </a:pPr>
          <a:r>
            <a:rPr lang="en-IN" sz="1400" kern="1200" dirty="0" smtClean="0"/>
            <a:t>Completion of process</a:t>
          </a:r>
          <a:endParaRPr lang="en-IN" sz="1400" kern="1200" dirty="0"/>
        </a:p>
      </dsp:txBody>
      <dsp:txXfrm>
        <a:off x="311720" y="3174386"/>
        <a:ext cx="3926007" cy="506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F1385-8C09-452A-8353-13AD4043937D}">
      <dsp:nvSpPr>
        <dsp:cNvPr id="0" name=""/>
        <dsp:cNvSpPr/>
      </dsp:nvSpPr>
      <dsp:spPr>
        <a:xfrm>
          <a:off x="577340" y="2841"/>
          <a:ext cx="3085969" cy="1851581"/>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Have timelines changed? </a:t>
          </a:r>
          <a:endParaRPr lang="en-IN" sz="2000" kern="1200" dirty="0"/>
        </a:p>
      </dsp:txBody>
      <dsp:txXfrm>
        <a:off x="577340" y="2841"/>
        <a:ext cx="3085969" cy="1851581"/>
      </dsp:txXfrm>
    </dsp:sp>
    <dsp:sp modelId="{7FA695B5-742C-4AF8-8471-A93BAE80B4D3}">
      <dsp:nvSpPr>
        <dsp:cNvPr id="0" name=""/>
        <dsp:cNvSpPr/>
      </dsp:nvSpPr>
      <dsp:spPr>
        <a:xfrm>
          <a:off x="3971906" y="2841"/>
          <a:ext cx="3085969" cy="1851581"/>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What happens to tax filings?- GST &amp; Income Tax</a:t>
          </a:r>
          <a:endParaRPr lang="en-IN" sz="2000" kern="1200" dirty="0"/>
        </a:p>
      </dsp:txBody>
      <dsp:txXfrm>
        <a:off x="3971906" y="2841"/>
        <a:ext cx="3085969" cy="1851581"/>
      </dsp:txXfrm>
    </dsp:sp>
    <dsp:sp modelId="{625F23E7-2626-4511-98AC-A14240618657}">
      <dsp:nvSpPr>
        <dsp:cNvPr id="0" name=""/>
        <dsp:cNvSpPr/>
      </dsp:nvSpPr>
      <dsp:spPr>
        <a:xfrm>
          <a:off x="7366473" y="2841"/>
          <a:ext cx="3085969" cy="1851581"/>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Impact on MCA Filings?- Can RP avail benefits for CD under CFSS? </a:t>
          </a:r>
          <a:endParaRPr lang="en-IN" sz="2000" kern="1200" dirty="0"/>
        </a:p>
      </dsp:txBody>
      <dsp:txXfrm>
        <a:off x="7366473" y="2841"/>
        <a:ext cx="3085969" cy="1851581"/>
      </dsp:txXfrm>
    </dsp:sp>
    <dsp:sp modelId="{F7A1F045-7D75-42E2-B553-AA92E615B569}">
      <dsp:nvSpPr>
        <dsp:cNvPr id="0" name=""/>
        <dsp:cNvSpPr/>
      </dsp:nvSpPr>
      <dsp:spPr>
        <a:xfrm>
          <a:off x="577340" y="2163020"/>
          <a:ext cx="3085969" cy="1851581"/>
        </a:xfrm>
        <a:prstGeom prst="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Filings before Stock Exchanges by Listed Companies</a:t>
          </a:r>
          <a:endParaRPr lang="en-IN" sz="2000" kern="1200" dirty="0"/>
        </a:p>
      </dsp:txBody>
      <dsp:txXfrm>
        <a:off x="577340" y="2163020"/>
        <a:ext cx="3085969" cy="1851581"/>
      </dsp:txXfrm>
    </dsp:sp>
    <dsp:sp modelId="{1D7D40B6-AE95-4776-9124-667035204911}">
      <dsp:nvSpPr>
        <dsp:cNvPr id="0" name=""/>
        <dsp:cNvSpPr/>
      </dsp:nvSpPr>
      <dsp:spPr>
        <a:xfrm>
          <a:off x="3971906" y="2163020"/>
          <a:ext cx="3085969" cy="1851581"/>
        </a:xfrm>
        <a:prstGeom prst="rect">
          <a:avLst/>
        </a:prstGeom>
        <a:solidFill>
          <a:schemeClr val="accent6">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Will extension apply to filing of progress reports also?</a:t>
          </a:r>
          <a:endParaRPr lang="en-IN" sz="2000" kern="1200" dirty="0"/>
        </a:p>
      </dsp:txBody>
      <dsp:txXfrm>
        <a:off x="3971906" y="2163020"/>
        <a:ext cx="3085969" cy="1851581"/>
      </dsp:txXfrm>
    </dsp:sp>
    <dsp:sp modelId="{3C86678C-9EFF-4D58-A871-30274BC3BC1E}">
      <dsp:nvSpPr>
        <dsp:cNvPr id="0" name=""/>
        <dsp:cNvSpPr/>
      </dsp:nvSpPr>
      <dsp:spPr>
        <a:xfrm>
          <a:off x="7366473" y="2163020"/>
          <a:ext cx="3085969" cy="1851581"/>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IN" sz="2000" kern="1200" dirty="0" smtClean="0"/>
            <a:t>Can </a:t>
          </a:r>
          <a:r>
            <a:rPr lang="en-IN" sz="2000" kern="1200" dirty="0" err="1" smtClean="0"/>
            <a:t>CoC</a:t>
          </a:r>
          <a:r>
            <a:rPr lang="en-IN" sz="2000" kern="1200" dirty="0" smtClean="0"/>
            <a:t> Meeting be held during lockdown?</a:t>
          </a:r>
          <a:endParaRPr lang="en-IN" sz="2000" kern="1200" dirty="0"/>
        </a:p>
      </dsp:txBody>
      <dsp:txXfrm>
        <a:off x="7366473" y="2163020"/>
        <a:ext cx="3085969" cy="185158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84552E-F762-451D-94C6-181A2E1AA6E6}" type="datetimeFigureOut">
              <a:rPr lang="en-IN" smtClean="0"/>
              <a:t>18-04-2020</a:t>
            </a:fld>
            <a:endParaRPr lang="en-IN"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Tree>
    <p:extLst>
      <p:ext uri="{BB962C8B-B14F-4D97-AF65-F5344CB8AC3E}">
        <p14:creationId xmlns:p14="http://schemas.microsoft.com/office/powerpoint/2010/main" val="33798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03123-3B63-477E-94DD-D978206256A0}" type="datetimeFigureOut">
              <a:rPr lang="en-IN" smtClean="0"/>
              <a:pPr/>
              <a:t>18-04-2020</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Tree>
    <p:extLst>
      <p:ext uri="{BB962C8B-B14F-4D97-AF65-F5344CB8AC3E}">
        <p14:creationId xmlns:p14="http://schemas.microsoft.com/office/powerpoint/2010/main" val="305992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40105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2714488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95230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875179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145126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456211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3980650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100598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616529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393874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872604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472292"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91493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Footer Placeholder 1"/>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108600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263166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48115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583485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2794371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Footer Placeholder 1"/>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1754631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2" name="Footer Placeholder 1"/>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120508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343126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1103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36233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 name="Footer Placeholder 3"/>
          <p:cNvSpPr>
            <a:spLocks noGrp="1"/>
          </p:cNvSpPr>
          <p:nvPr>
            <p:ph type="ftr" sz="quarter" idx="3"/>
          </p:nvPr>
        </p:nvSpPr>
        <p:spPr>
          <a:xfrm>
            <a:off x="8002391" y="641832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Tree>
    <p:extLst>
      <p:ext uri="{BB962C8B-B14F-4D97-AF65-F5344CB8AC3E}">
        <p14:creationId xmlns:p14="http://schemas.microsoft.com/office/powerpoint/2010/main" val="1778885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hyperlink" Target="https://ibbi.gov.in/uploads/order/ba13679c3c9779782c75ad2dbd7c65ca.pdf" TargetMode="Externa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29" y="1425370"/>
            <a:ext cx="10551398" cy="1475013"/>
          </a:xfrm>
        </p:spPr>
        <p:txBody>
          <a:bodyPr anchor="ctr">
            <a:noAutofit/>
          </a:bodyPr>
          <a:lstStyle/>
          <a:p>
            <a:r>
              <a:rPr lang="en-US" dirty="0">
                <a:solidFill>
                  <a:sysClr val="windowText" lastClr="000000"/>
                </a:solidFill>
                <a:latin typeface="Tw Cen MT" panose="020B0602020104020603" pitchFamily="34" charset="0"/>
              </a:rPr>
              <a:t>COVID-19  &amp; Recent Changes in IBC </a:t>
            </a:r>
            <a:r>
              <a:rPr lang="en-US" dirty="0" smtClean="0">
                <a:solidFill>
                  <a:sysClr val="windowText" lastClr="000000"/>
                </a:solidFill>
                <a:latin typeface="Tw Cen MT" panose="020B0602020104020603" pitchFamily="34" charset="0"/>
              </a:rPr>
              <a:t>Framework</a:t>
            </a:r>
            <a:endParaRPr lang="en-IN" dirty="0">
              <a:solidFill>
                <a:sysClr val="windowText" lastClr="000000"/>
              </a:solidFill>
            </a:endParaRPr>
          </a:p>
        </p:txBody>
      </p:sp>
      <p:grpSp>
        <p:nvGrpSpPr>
          <p:cNvPr id="3" name="Group 2"/>
          <p:cNvGrpSpPr/>
          <p:nvPr/>
        </p:nvGrpSpPr>
        <p:grpSpPr>
          <a:xfrm>
            <a:off x="565952" y="3200400"/>
            <a:ext cx="8004992" cy="2831414"/>
            <a:chOff x="565952" y="3200400"/>
            <a:chExt cx="8004992" cy="2831414"/>
          </a:xfrm>
        </p:grpSpPr>
        <p:sp>
          <p:nvSpPr>
            <p:cNvPr id="5" name="TextBox 4"/>
            <p:cNvSpPr txBox="1"/>
            <p:nvPr/>
          </p:nvSpPr>
          <p:spPr>
            <a:xfrm>
              <a:off x="581192" y="3200400"/>
              <a:ext cx="2934137" cy="707886"/>
            </a:xfrm>
            <a:prstGeom prst="rect">
              <a:avLst/>
            </a:prstGeom>
            <a:noFill/>
          </p:spPr>
          <p:txBody>
            <a:bodyPr wrap="none" rtlCol="0">
              <a:spAutoFit/>
            </a:bodyPr>
            <a:lstStyle/>
            <a:p>
              <a:r>
                <a:rPr lang="en-US" sz="2000" dirty="0" smtClean="0">
                  <a:solidFill>
                    <a:schemeClr val="bg1"/>
                  </a:solidFill>
                </a:rPr>
                <a:t>Megha Mittal</a:t>
              </a:r>
            </a:p>
            <a:p>
              <a:r>
                <a:rPr lang="en-US" sz="2000" dirty="0" smtClean="0">
                  <a:solidFill>
                    <a:schemeClr val="bg1"/>
                  </a:solidFill>
                </a:rPr>
                <a:t>Vinod Kothari &amp; Company</a:t>
              </a:r>
              <a:endParaRPr lang="en-IN" sz="2000" dirty="0" smtClean="0">
                <a:solidFill>
                  <a:schemeClr val="bg1"/>
                </a:solidFill>
              </a:endParaRPr>
            </a:p>
          </p:txBody>
        </p:sp>
        <p:sp>
          <p:nvSpPr>
            <p:cNvPr id="6" name="TextBox 5"/>
            <p:cNvSpPr txBox="1"/>
            <p:nvPr/>
          </p:nvSpPr>
          <p:spPr>
            <a:xfrm>
              <a:off x="565952" y="4146748"/>
              <a:ext cx="2405848" cy="1415772"/>
            </a:xfrm>
            <a:prstGeom prst="rect">
              <a:avLst/>
            </a:prstGeom>
            <a:noFill/>
          </p:spPr>
          <p:txBody>
            <a:bodyPr wrap="square" rtlCol="0">
              <a:spAutoFit/>
            </a:bodyPr>
            <a:lstStyle/>
            <a:p>
              <a:r>
                <a:rPr lang="en-IN" sz="1600" u="sng" dirty="0" smtClean="0">
                  <a:solidFill>
                    <a:schemeClr val="bg1"/>
                  </a:solidFill>
                </a:rPr>
                <a:t>Kolkata:</a:t>
              </a:r>
            </a:p>
            <a:p>
              <a:r>
                <a:rPr lang="en-IN" sz="1400" dirty="0" smtClean="0">
                  <a:solidFill>
                    <a:schemeClr val="bg1"/>
                  </a:solidFill>
                </a:rPr>
                <a:t>1006-1009, Krishna</a:t>
              </a:r>
            </a:p>
            <a:p>
              <a:r>
                <a:rPr lang="en-IN" sz="1400" dirty="0" smtClean="0">
                  <a:solidFill>
                    <a:schemeClr val="bg1"/>
                  </a:solidFill>
                </a:rPr>
                <a:t>224 AJC Bose Road</a:t>
              </a:r>
            </a:p>
            <a:p>
              <a:r>
                <a:rPr lang="en-IN" sz="1400" dirty="0" smtClean="0">
                  <a:solidFill>
                    <a:schemeClr val="bg1"/>
                  </a:solidFill>
                </a:rPr>
                <a:t>Kolkata – 700 017</a:t>
              </a:r>
            </a:p>
            <a:p>
              <a:r>
                <a:rPr lang="en-IN" sz="1400" dirty="0" smtClean="0">
                  <a:solidFill>
                    <a:schemeClr val="bg1"/>
                  </a:solidFill>
                </a:rPr>
                <a:t>Phone: 033 2281 3742/7715</a:t>
              </a:r>
            </a:p>
            <a:p>
              <a:r>
                <a:rPr lang="en-IN" sz="1400" dirty="0" smtClean="0">
                  <a:solidFill>
                    <a:schemeClr val="bg1"/>
                  </a:solidFill>
                </a:rPr>
                <a:t>Email: info@vinodkothari.com </a:t>
              </a:r>
              <a:endParaRPr lang="en-IN" sz="1400" dirty="0">
                <a:solidFill>
                  <a:schemeClr val="bg1"/>
                </a:solidFill>
              </a:endParaRPr>
            </a:p>
          </p:txBody>
        </p:sp>
        <p:sp>
          <p:nvSpPr>
            <p:cNvPr id="7" name="TextBox 6"/>
            <p:cNvSpPr txBox="1"/>
            <p:nvPr/>
          </p:nvSpPr>
          <p:spPr>
            <a:xfrm>
              <a:off x="3200400" y="4141798"/>
              <a:ext cx="2498324" cy="1415772"/>
            </a:xfrm>
            <a:prstGeom prst="rect">
              <a:avLst/>
            </a:prstGeom>
            <a:noFill/>
          </p:spPr>
          <p:txBody>
            <a:bodyPr wrap="square" rtlCol="0">
              <a:spAutoFit/>
            </a:bodyPr>
            <a:lstStyle/>
            <a:p>
              <a:r>
                <a:rPr lang="en-IN" sz="1600" u="sng" dirty="0" smtClean="0">
                  <a:solidFill>
                    <a:schemeClr val="bg1"/>
                  </a:solidFill>
                </a:rPr>
                <a:t>New Delhi:</a:t>
              </a:r>
            </a:p>
            <a:p>
              <a:r>
                <a:rPr lang="en-US" sz="1400" dirty="0" smtClean="0">
                  <a:solidFill>
                    <a:schemeClr val="bg1"/>
                  </a:solidFill>
                </a:rPr>
                <a:t>A-467, First Floor, </a:t>
              </a:r>
            </a:p>
            <a:p>
              <a:r>
                <a:rPr lang="en-US" sz="1400" dirty="0" err="1" smtClean="0">
                  <a:solidFill>
                    <a:schemeClr val="bg1"/>
                  </a:solidFill>
                </a:rPr>
                <a:t>Defence</a:t>
              </a:r>
              <a:r>
                <a:rPr lang="en-US" sz="1400" dirty="0" smtClean="0">
                  <a:solidFill>
                    <a:schemeClr val="bg1"/>
                  </a:solidFill>
                </a:rPr>
                <a:t> Colony, </a:t>
              </a:r>
            </a:p>
            <a:p>
              <a:r>
                <a:rPr lang="en-US" sz="1400" dirty="0" smtClean="0">
                  <a:solidFill>
                    <a:schemeClr val="bg1"/>
                  </a:solidFill>
                </a:rPr>
                <a:t>New Delhi-110024</a:t>
              </a:r>
              <a:endParaRPr lang="en-IN" sz="1400" dirty="0" smtClean="0">
                <a:solidFill>
                  <a:schemeClr val="bg1"/>
                </a:solidFill>
              </a:endParaRPr>
            </a:p>
            <a:p>
              <a:r>
                <a:rPr lang="en-IN" sz="1400" dirty="0" smtClean="0">
                  <a:solidFill>
                    <a:schemeClr val="bg1"/>
                  </a:solidFill>
                </a:rPr>
                <a:t>Phone:  011 	6551 5340</a:t>
              </a:r>
            </a:p>
            <a:p>
              <a:r>
                <a:rPr lang="en-IN" sz="1400" dirty="0" smtClean="0">
                  <a:solidFill>
                    <a:schemeClr val="bg1"/>
                  </a:solidFill>
                </a:rPr>
                <a:t>Email: delhi@vinodkothari.com </a:t>
              </a:r>
              <a:endParaRPr lang="en-IN" sz="1400" dirty="0">
                <a:solidFill>
                  <a:schemeClr val="bg1"/>
                </a:solidFill>
              </a:endParaRPr>
            </a:p>
          </p:txBody>
        </p:sp>
        <p:sp>
          <p:nvSpPr>
            <p:cNvPr id="8" name="TextBox 7"/>
            <p:cNvSpPr txBox="1"/>
            <p:nvPr/>
          </p:nvSpPr>
          <p:spPr>
            <a:xfrm>
              <a:off x="5791200" y="4141798"/>
              <a:ext cx="2779744" cy="1415772"/>
            </a:xfrm>
            <a:prstGeom prst="rect">
              <a:avLst/>
            </a:prstGeom>
            <a:noFill/>
          </p:spPr>
          <p:txBody>
            <a:bodyPr wrap="square" rtlCol="0">
              <a:spAutoFit/>
            </a:bodyPr>
            <a:lstStyle/>
            <a:p>
              <a:r>
                <a:rPr lang="en-IN" sz="1600" u="sng" dirty="0" smtClean="0">
                  <a:solidFill>
                    <a:schemeClr val="bg1"/>
                  </a:solidFill>
                </a:rPr>
                <a:t>Mumbai:</a:t>
              </a:r>
            </a:p>
            <a:p>
              <a:r>
                <a:rPr lang="en-IN" sz="1400" dirty="0" smtClean="0">
                  <a:solidFill>
                    <a:schemeClr val="bg1"/>
                  </a:solidFill>
                </a:rPr>
                <a:t>403-406, Shreyas Chambers</a:t>
              </a:r>
            </a:p>
            <a:p>
              <a:r>
                <a:rPr lang="en-IN" sz="1400" dirty="0" smtClean="0">
                  <a:solidFill>
                    <a:schemeClr val="bg1"/>
                  </a:solidFill>
                </a:rPr>
                <a:t>175, D N Road, Fort</a:t>
              </a:r>
            </a:p>
            <a:p>
              <a:r>
                <a:rPr lang="en-US" sz="1400" dirty="0" smtClean="0">
                  <a:solidFill>
                    <a:schemeClr val="bg1"/>
                  </a:solidFill>
                </a:rPr>
                <a:t>Mumbai</a:t>
              </a:r>
              <a:endParaRPr lang="en-IN" sz="1400" dirty="0" smtClean="0">
                <a:solidFill>
                  <a:schemeClr val="bg1"/>
                </a:solidFill>
              </a:endParaRPr>
            </a:p>
            <a:p>
              <a:r>
                <a:rPr lang="en-IN" sz="1400" dirty="0" smtClean="0">
                  <a:solidFill>
                    <a:schemeClr val="bg1"/>
                  </a:solidFill>
                </a:rPr>
                <a:t>Phone:  022 2261 4021/ 3044 7498</a:t>
              </a:r>
            </a:p>
            <a:p>
              <a:r>
                <a:rPr lang="en-IN" sz="1400" dirty="0" smtClean="0">
                  <a:solidFill>
                    <a:schemeClr val="bg1"/>
                  </a:solidFill>
                </a:rPr>
                <a:t>Email: mumbai@vinodkothari.com </a:t>
              </a:r>
              <a:endParaRPr lang="en-IN" sz="1400" dirty="0">
                <a:solidFill>
                  <a:schemeClr val="bg1"/>
                </a:solidFill>
              </a:endParaRPr>
            </a:p>
          </p:txBody>
        </p:sp>
        <p:sp>
          <p:nvSpPr>
            <p:cNvPr id="9" name="TextBox 8"/>
            <p:cNvSpPr txBox="1"/>
            <p:nvPr/>
          </p:nvSpPr>
          <p:spPr>
            <a:xfrm>
              <a:off x="581192" y="5693260"/>
              <a:ext cx="2938946" cy="338554"/>
            </a:xfrm>
            <a:prstGeom prst="rect">
              <a:avLst/>
            </a:prstGeom>
            <a:noFill/>
          </p:spPr>
          <p:txBody>
            <a:bodyPr wrap="none" rtlCol="0">
              <a:spAutoFit/>
            </a:bodyPr>
            <a:lstStyle/>
            <a:p>
              <a:r>
                <a:rPr lang="en-IN" sz="1600" dirty="0" smtClean="0">
                  <a:solidFill>
                    <a:schemeClr val="bg1"/>
                  </a:solidFill>
                </a:rPr>
                <a:t>Website: www.vinodkothari.com </a:t>
              </a:r>
              <a:endParaRPr lang="en-IN" sz="1600" dirty="0">
                <a:solidFill>
                  <a:schemeClr val="bg1"/>
                </a:solidFill>
              </a:endParaRPr>
            </a:p>
          </p:txBody>
        </p:sp>
      </p:grpSp>
    </p:spTree>
    <p:extLst>
      <p:ext uri="{BB962C8B-B14F-4D97-AF65-F5344CB8AC3E}">
        <p14:creationId xmlns:p14="http://schemas.microsoft.com/office/powerpoint/2010/main" val="3814093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none" dirty="0"/>
              <a:t>Determining Threshold (4/4)</a:t>
            </a:r>
            <a:endParaRPr lang="en-IN" dirty="0"/>
          </a:p>
        </p:txBody>
      </p:sp>
      <p:sp>
        <p:nvSpPr>
          <p:cNvPr id="7" name="Content Placeholder 6"/>
          <p:cNvSpPr>
            <a:spLocks noGrp="1"/>
          </p:cNvSpPr>
          <p:nvPr>
            <p:ph idx="1"/>
          </p:nvPr>
        </p:nvSpPr>
        <p:spPr/>
        <p:txBody>
          <a:bodyPr anchor="t">
            <a:normAutofit/>
          </a:bodyPr>
          <a:lstStyle/>
          <a:p>
            <a:pPr algn="just"/>
            <a:r>
              <a:rPr lang="en-US" sz="2000" b="1" u="sng" dirty="0"/>
              <a:t>Illustration 7- </a:t>
            </a:r>
          </a:p>
          <a:p>
            <a:pPr marL="324000" lvl="1" indent="0" algn="just">
              <a:buNone/>
            </a:pPr>
            <a:r>
              <a:rPr lang="en-US" sz="2000" b="1" dirty="0"/>
              <a:t>XYZ also has total salaries outstanding to the tune of </a:t>
            </a:r>
            <a:r>
              <a:rPr lang="en-US" sz="2000" b="1" dirty="0" err="1"/>
              <a:t>Rs</a:t>
            </a:r>
            <a:r>
              <a:rPr lang="en-US" sz="2000" b="1" dirty="0"/>
              <a:t>. 5 crores- however, the dues of no individual employee exceeds </a:t>
            </a:r>
            <a:r>
              <a:rPr lang="en-US" sz="2000" b="1" dirty="0" err="1"/>
              <a:t>Rs</a:t>
            </a:r>
            <a:r>
              <a:rPr lang="en-US" sz="2000" b="1" dirty="0"/>
              <a:t>. 1 crore- Can an employee file an application</a:t>
            </a:r>
            <a:r>
              <a:rPr lang="en-US" sz="2000" b="1" dirty="0" smtClean="0"/>
              <a:t>?</a:t>
            </a:r>
          </a:p>
          <a:p>
            <a:pPr lvl="1" algn="just">
              <a:buFont typeface="Wingdings" panose="05000000000000000000" pitchFamily="2" charset="2"/>
              <a:buChar char="§"/>
            </a:pPr>
            <a:r>
              <a:rPr lang="en-US" sz="2000" dirty="0">
                <a:solidFill>
                  <a:srgbClr val="0070C0"/>
                </a:solidFill>
              </a:rPr>
              <a:t>employees fall under the definition of “Operational Creditors”; as such can file application.</a:t>
            </a:r>
          </a:p>
          <a:p>
            <a:pPr lvl="1" algn="just">
              <a:buFont typeface="Wingdings" panose="05000000000000000000" pitchFamily="2" charset="2"/>
              <a:buChar char="§"/>
            </a:pPr>
            <a:r>
              <a:rPr lang="en-US" sz="2000" dirty="0">
                <a:solidFill>
                  <a:srgbClr val="0070C0"/>
                </a:solidFill>
              </a:rPr>
              <a:t>Individual dues do not exceed 1 crore- hence, no individual application; </a:t>
            </a:r>
          </a:p>
          <a:p>
            <a:pPr lvl="1" algn="just">
              <a:buFont typeface="Wingdings" panose="05000000000000000000" pitchFamily="2" charset="2"/>
              <a:buChar char="§"/>
            </a:pPr>
            <a:r>
              <a:rPr lang="en-US" sz="2000" dirty="0">
                <a:solidFill>
                  <a:srgbClr val="0070C0"/>
                </a:solidFill>
              </a:rPr>
              <a:t>however, a combined application, through representatives may be filed by the employees </a:t>
            </a:r>
            <a:r>
              <a:rPr lang="en-US" sz="2000" i="1" dirty="0">
                <a:solidFill>
                  <a:srgbClr val="0070C0"/>
                </a:solidFill>
              </a:rPr>
              <a:t>(see- Mr. Suresh Narayan Singh Vs. </a:t>
            </a:r>
            <a:r>
              <a:rPr lang="en-US" sz="2000" i="1" dirty="0" err="1">
                <a:solidFill>
                  <a:srgbClr val="0070C0"/>
                </a:solidFill>
              </a:rPr>
              <a:t>Tayo</a:t>
            </a:r>
            <a:r>
              <a:rPr lang="en-US" sz="2000" i="1" dirty="0">
                <a:solidFill>
                  <a:srgbClr val="0070C0"/>
                </a:solidFill>
              </a:rPr>
              <a:t> Rolls Limited Company Appeal (AT) (Insolvency) No. 112 of 2018)</a:t>
            </a:r>
            <a:endParaRPr lang="en-IN" sz="2000" i="1" dirty="0">
              <a:solidFill>
                <a:srgbClr val="0070C0"/>
              </a:solidFill>
            </a:endParaRPr>
          </a:p>
          <a:p>
            <a:pPr marL="324000" lvl="1" indent="0" algn="just">
              <a:buNone/>
            </a:pPr>
            <a:endParaRPr lang="en-US" sz="2000" b="1" dirty="0"/>
          </a:p>
        </p:txBody>
      </p:sp>
    </p:spTree>
    <p:extLst>
      <p:ext uri="{BB962C8B-B14F-4D97-AF65-F5344CB8AC3E}">
        <p14:creationId xmlns:p14="http://schemas.microsoft.com/office/powerpoint/2010/main" val="400273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Revision in Threshold- Impact on Existing Cases</a:t>
            </a:r>
            <a:endParaRPr lang="en-IN" dirty="0"/>
          </a:p>
        </p:txBody>
      </p:sp>
      <p:graphicFrame>
        <p:nvGraphicFramePr>
          <p:cNvPr id="4" name="Content Placeholder 7"/>
          <p:cNvGraphicFramePr>
            <a:graphicFrameLocks noGrp="1"/>
          </p:cNvGraphicFramePr>
          <p:nvPr>
            <p:ph idx="1"/>
            <p:extLst>
              <p:ext uri="{D42A27DB-BD31-4B8C-83A1-F6EECF244321}">
                <p14:modId xmlns:p14="http://schemas.microsoft.com/office/powerpoint/2010/main" val="3167813483"/>
              </p:ext>
            </p:extLst>
          </p:nvPr>
        </p:nvGraphicFramePr>
        <p:xfrm>
          <a:off x="581025" y="2181224"/>
          <a:ext cx="11209922" cy="38995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125128" y="6068726"/>
            <a:ext cx="11382208" cy="7772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i="1" dirty="0" smtClean="0">
                <a:solidFill>
                  <a:sysClr val="windowText" lastClr="000000"/>
                </a:solidFill>
              </a:rPr>
              <a:t>* There is no formal clarity w.r.t. the same. It has been inferred as similar rectification window was given in case of revision of threshold under IBC (Amendment) Bill, 2020 for application by Real-Estate Creditors</a:t>
            </a:r>
            <a:endParaRPr lang="en-IN" sz="1400" i="1" dirty="0">
              <a:solidFill>
                <a:sysClr val="windowText" lastClr="000000"/>
              </a:solidFill>
            </a:endParaRPr>
          </a:p>
        </p:txBody>
      </p:sp>
      <p:sp>
        <p:nvSpPr>
          <p:cNvPr id="3" name="TextBox 2"/>
          <p:cNvSpPr txBox="1"/>
          <p:nvPr/>
        </p:nvSpPr>
        <p:spPr>
          <a:xfrm>
            <a:off x="6285296" y="4841508"/>
            <a:ext cx="471638" cy="369332"/>
          </a:xfrm>
          <a:prstGeom prst="rect">
            <a:avLst/>
          </a:prstGeom>
          <a:noFill/>
        </p:spPr>
        <p:txBody>
          <a:bodyPr wrap="square" rtlCol="0">
            <a:spAutoFit/>
          </a:bodyPr>
          <a:lstStyle/>
          <a:p>
            <a:r>
              <a:rPr lang="en-IN" dirty="0" smtClean="0"/>
              <a:t>or</a:t>
            </a:r>
            <a:endParaRPr lang="en-IN" dirty="0"/>
          </a:p>
        </p:txBody>
      </p:sp>
    </p:spTree>
    <p:extLst>
      <p:ext uri="{BB962C8B-B14F-4D97-AF65-F5344CB8AC3E}">
        <p14:creationId xmlns:p14="http://schemas.microsoft.com/office/powerpoint/2010/main" val="1980500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SC’s </a:t>
            </a:r>
            <a:r>
              <a:rPr lang="en-US" i="1" cap="none" dirty="0" err="1"/>
              <a:t>suo</a:t>
            </a:r>
            <a:r>
              <a:rPr lang="en-US" i="1" cap="none" dirty="0"/>
              <a:t>-moto</a:t>
            </a:r>
            <a:r>
              <a:rPr lang="en-US" cap="none" dirty="0"/>
              <a:t> relaxation </a:t>
            </a:r>
            <a:r>
              <a:rPr lang="en-US" cap="none" dirty="0" smtClean="0"/>
              <a:t>of Limitation Period</a:t>
            </a:r>
            <a:endParaRPr lang="en-IN" dirty="0"/>
          </a:p>
        </p:txBody>
      </p:sp>
      <p:sp>
        <p:nvSpPr>
          <p:cNvPr id="5" name="Content Placeholder 4"/>
          <p:cNvSpPr>
            <a:spLocks noGrp="1"/>
          </p:cNvSpPr>
          <p:nvPr>
            <p:ph sz="half" idx="1"/>
          </p:nvPr>
        </p:nvSpPr>
        <p:spPr>
          <a:xfrm>
            <a:off x="526293" y="2098700"/>
            <a:ext cx="5422390" cy="3633047"/>
          </a:xfrm>
        </p:spPr>
        <p:txBody>
          <a:bodyPr anchor="ctr">
            <a:normAutofit/>
          </a:bodyPr>
          <a:lstStyle/>
          <a:p>
            <a:pPr marL="0" indent="0" algn="just">
              <a:buNone/>
            </a:pPr>
            <a:r>
              <a:rPr lang="en-US" sz="2200" dirty="0"/>
              <a:t>In light of the lockdown, The Hon’ble Supreme Court </a:t>
            </a:r>
            <a:r>
              <a:rPr lang="en-US" sz="2200" i="1" dirty="0"/>
              <a:t>vide </a:t>
            </a:r>
            <a:r>
              <a:rPr lang="en-US" sz="2200" dirty="0"/>
              <a:t>its </a:t>
            </a:r>
            <a:r>
              <a:rPr lang="en-US" sz="2200" i="1" dirty="0" err="1">
                <a:hlinkClick r:id="rId2"/>
              </a:rPr>
              <a:t>suo</a:t>
            </a:r>
            <a:r>
              <a:rPr lang="en-US" sz="2200" i="1" dirty="0">
                <a:hlinkClick r:id="rId2"/>
              </a:rPr>
              <a:t>-moto </a:t>
            </a:r>
            <a:r>
              <a:rPr lang="en-US" sz="2200" dirty="0">
                <a:hlinkClick r:id="rId2"/>
              </a:rPr>
              <a:t>order dated 23.03.2020</a:t>
            </a:r>
            <a:r>
              <a:rPr lang="en-US" sz="2200" dirty="0"/>
              <a:t> relaxed the period of limitation in ALL proceedings, under general of special law, </a:t>
            </a:r>
            <a:r>
              <a:rPr lang="en-US" sz="2200" dirty="0" err="1"/>
              <a:t>w.e.f</a:t>
            </a:r>
            <a:r>
              <a:rPr lang="en-US" sz="2200" dirty="0"/>
              <a:t>. 15.03.2020 until further notice. </a:t>
            </a:r>
            <a:endParaRPr lang="en-US" sz="2200" dirty="0" smtClean="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024628389"/>
              </p:ext>
            </p:extLst>
          </p:nvPr>
        </p:nvGraphicFramePr>
        <p:xfrm>
          <a:off x="6187909" y="2005882"/>
          <a:ext cx="5422900" cy="3633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8346840" y="3315060"/>
            <a:ext cx="1316923" cy="1200329"/>
          </a:xfrm>
          <a:prstGeom prst="rect">
            <a:avLst/>
          </a:prstGeom>
          <a:noFill/>
        </p:spPr>
        <p:txBody>
          <a:bodyPr wrap="square" rtlCol="0">
            <a:spAutoFit/>
          </a:bodyPr>
          <a:lstStyle/>
          <a:p>
            <a:r>
              <a:rPr lang="en-US" dirty="0" smtClean="0"/>
              <a:t>Time-limit for filing appeal/ application</a:t>
            </a:r>
            <a:endParaRPr lang="en-IN" dirty="0"/>
          </a:p>
        </p:txBody>
      </p:sp>
      <p:sp>
        <p:nvSpPr>
          <p:cNvPr id="9" name="Rounded Rectangle 8"/>
          <p:cNvSpPr/>
          <p:nvPr/>
        </p:nvSpPr>
        <p:spPr>
          <a:xfrm>
            <a:off x="6666362" y="5504916"/>
            <a:ext cx="4677878" cy="1073217"/>
          </a:xfrm>
          <a:prstGeom prst="roundRect">
            <a:avLst/>
          </a:prstGeom>
          <a:solidFill>
            <a:schemeClr val="bg1"/>
          </a:solid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ysClr val="windowText" lastClr="000000"/>
                </a:solidFill>
              </a:rPr>
              <a:t>No clarity regarding implication upon actions to be taken pursuant to orders of NCLT/ NCLAT, for instance, filing of reply affidavit </a:t>
            </a:r>
            <a:endParaRPr lang="en-IN" i="1" dirty="0">
              <a:solidFill>
                <a:sysClr val="windowText" lastClr="000000"/>
              </a:solidFill>
            </a:endParaRPr>
          </a:p>
        </p:txBody>
      </p:sp>
      <p:sp>
        <p:nvSpPr>
          <p:cNvPr id="3" name="Footer Placeholder 2"/>
          <p:cNvSpPr>
            <a:spLocks noGrp="1"/>
          </p:cNvSpPr>
          <p:nvPr>
            <p:ph type="ftr" sz="quarter" idx="10"/>
          </p:nvPr>
        </p:nvSpPr>
        <p:spPr>
          <a:xfrm>
            <a:off x="8002391" y="6578133"/>
            <a:ext cx="4059528" cy="205315"/>
          </a:xfrm>
        </p:spPr>
        <p:txBody>
          <a:bodyPr/>
          <a:lstStyle/>
          <a:p>
            <a:pPr algn="r"/>
            <a:fld id="{3B635395-8D55-4E97-AD87-87E4A07755DD}" type="slidenum">
              <a:rPr lang="en-IN" smtClean="0"/>
              <a:pPr algn="r"/>
              <a:t>12</a:t>
            </a:fld>
            <a:endParaRPr lang="en-IN" dirty="0"/>
          </a:p>
        </p:txBody>
      </p:sp>
    </p:spTree>
    <p:extLst>
      <p:ext uri="{BB962C8B-B14F-4D97-AF65-F5344CB8AC3E}">
        <p14:creationId xmlns:p14="http://schemas.microsoft.com/office/powerpoint/2010/main" val="3639832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Relaxation in timelines under CIRP- implications</a:t>
            </a:r>
            <a:endParaRPr lang="en-IN" dirty="0"/>
          </a:p>
        </p:txBody>
      </p:sp>
      <p:sp>
        <p:nvSpPr>
          <p:cNvPr id="4" name="Content Placeholder 2"/>
          <p:cNvSpPr>
            <a:spLocks noGrp="1"/>
          </p:cNvSpPr>
          <p:nvPr>
            <p:ph sz="half" idx="1"/>
          </p:nvPr>
        </p:nvSpPr>
        <p:spPr/>
        <p:txBody>
          <a:bodyPr anchor="t">
            <a:normAutofit/>
          </a:bodyPr>
          <a:lstStyle/>
          <a:p>
            <a:pPr>
              <a:buFont typeface="Wingdings" panose="05000000000000000000" pitchFamily="2" charset="2"/>
              <a:buChar char="§"/>
            </a:pPr>
            <a:r>
              <a:rPr lang="en-US" sz="2000" i="1" dirty="0" smtClean="0"/>
              <a:t>Vide </a:t>
            </a:r>
            <a:r>
              <a:rPr lang="en-US" sz="2000" dirty="0" smtClean="0"/>
              <a:t>notification dated 29.03.2020, CIRP Regulations amended to insert regulation 40C-</a:t>
            </a:r>
          </a:p>
          <a:p>
            <a:pPr lvl="1">
              <a:buFont typeface="Wingdings" panose="05000000000000000000" pitchFamily="2" charset="2"/>
              <a:buChar char="§"/>
            </a:pPr>
            <a:r>
              <a:rPr lang="en-US" sz="2000" i="1" dirty="0" smtClean="0"/>
              <a:t>To exclude the period of lockdown for the purpose of calculating timelines under the CIRP Regulations. </a:t>
            </a:r>
            <a:endParaRPr lang="en-US" sz="2000" i="1" dirty="0"/>
          </a:p>
          <a:p>
            <a:pPr lvl="1">
              <a:buFont typeface="Wingdings" panose="05000000000000000000" pitchFamily="2" charset="2"/>
              <a:buChar char="§"/>
            </a:pPr>
            <a:r>
              <a:rPr lang="en-US" sz="2000" i="1" dirty="0" smtClean="0"/>
              <a:t>However, IBBI, vide Press Release dated 29.03.2020, clarified that- </a:t>
            </a:r>
          </a:p>
          <a:p>
            <a:pPr marL="785736" lvl="3" indent="0">
              <a:buNone/>
            </a:pPr>
            <a:r>
              <a:rPr lang="en-US" sz="2000" i="1" dirty="0" smtClean="0">
                <a:solidFill>
                  <a:srgbClr val="0070C0"/>
                </a:solidFill>
              </a:rPr>
              <a:t>“(The relaxation) </a:t>
            </a:r>
            <a:r>
              <a:rPr lang="en-US" sz="2000" dirty="0" smtClean="0">
                <a:solidFill>
                  <a:srgbClr val="0070C0"/>
                </a:solidFill>
              </a:rPr>
              <a:t>would</a:t>
            </a:r>
            <a:r>
              <a:rPr lang="en-US" sz="2000" dirty="0">
                <a:solidFill>
                  <a:srgbClr val="0070C0"/>
                </a:solidFill>
              </a:rPr>
              <a:t>, however, be subject to the overall time-limit provided in the Code</a:t>
            </a:r>
            <a:r>
              <a:rPr lang="en-US" sz="2000" dirty="0" smtClean="0">
                <a:solidFill>
                  <a:srgbClr val="0070C0"/>
                </a:solidFill>
              </a:rPr>
              <a:t>.”</a:t>
            </a:r>
          </a:p>
        </p:txBody>
      </p:sp>
      <p:sp>
        <p:nvSpPr>
          <p:cNvPr id="3" name="Content Placeholder 2"/>
          <p:cNvSpPr>
            <a:spLocks noGrp="1"/>
          </p:cNvSpPr>
          <p:nvPr>
            <p:ph sz="half" idx="2"/>
          </p:nvPr>
        </p:nvSpPr>
        <p:spPr/>
        <p:txBody>
          <a:bodyPr anchor="t">
            <a:normAutofit/>
          </a:bodyPr>
          <a:lstStyle/>
          <a:p>
            <a:pPr>
              <a:buFont typeface="Wingdings" panose="05000000000000000000" pitchFamily="2" charset="2"/>
              <a:buChar char="§"/>
            </a:pPr>
            <a:r>
              <a:rPr lang="en-US" sz="2000" dirty="0"/>
              <a:t>Hence, relaxation in timelines would not been that total CIRP period of 180/ 270 days would get extended by virtue of exclusion of lockdown period</a:t>
            </a:r>
          </a:p>
          <a:p>
            <a:pPr lvl="1">
              <a:buFont typeface="Wingdings" panose="05000000000000000000" pitchFamily="2" charset="2"/>
              <a:buChar char="§"/>
            </a:pPr>
            <a:r>
              <a:rPr lang="en-US" sz="1800" dirty="0">
                <a:solidFill>
                  <a:srgbClr val="FF0000"/>
                </a:solidFill>
              </a:rPr>
              <a:t>However, NCLAT vide </a:t>
            </a:r>
            <a:r>
              <a:rPr lang="en-US" sz="1800" i="1" dirty="0" err="1">
                <a:solidFill>
                  <a:srgbClr val="FF0000"/>
                </a:solidFill>
              </a:rPr>
              <a:t>suo</a:t>
            </a:r>
            <a:r>
              <a:rPr lang="en-US" sz="1800" i="1" dirty="0">
                <a:solidFill>
                  <a:srgbClr val="FF0000"/>
                </a:solidFill>
              </a:rPr>
              <a:t>-moto </a:t>
            </a:r>
            <a:r>
              <a:rPr lang="en-US" sz="1800" dirty="0">
                <a:solidFill>
                  <a:srgbClr val="FF0000"/>
                </a:solidFill>
              </a:rPr>
              <a:t>order dated 30.03.2020, held that-</a:t>
            </a:r>
          </a:p>
          <a:p>
            <a:pPr lvl="2">
              <a:buFont typeface="Wingdings" panose="05000000000000000000" pitchFamily="2" charset="2"/>
              <a:buChar char="§"/>
            </a:pPr>
            <a:r>
              <a:rPr lang="en-US" sz="1800" dirty="0">
                <a:solidFill>
                  <a:srgbClr val="FF0000"/>
                </a:solidFill>
              </a:rPr>
              <a:t>Period of lockdown will be excluded for the purpose of counting the time taken for CIRP  </a:t>
            </a:r>
          </a:p>
          <a:p>
            <a:endParaRPr lang="en-IN" dirty="0"/>
          </a:p>
        </p:txBody>
      </p:sp>
      <p:sp>
        <p:nvSpPr>
          <p:cNvPr id="5" name="Footer Placeholder 4"/>
          <p:cNvSpPr>
            <a:spLocks noGrp="1"/>
          </p:cNvSpPr>
          <p:nvPr>
            <p:ph type="ftr" sz="quarter" idx="10"/>
          </p:nvPr>
        </p:nvSpPr>
        <p:spPr/>
        <p:txBody>
          <a:bodyPr/>
          <a:lstStyle/>
          <a:p>
            <a:pPr algn="r"/>
            <a:fld id="{D983AADB-3E28-4D09-8AAB-7E73287B9DE3}" type="slidenum">
              <a:rPr lang="en-IN" smtClean="0"/>
              <a:pPr algn="r"/>
              <a:t>13</a:t>
            </a:fld>
            <a:endParaRPr lang="en-IN" dirty="0"/>
          </a:p>
        </p:txBody>
      </p:sp>
    </p:spTree>
    <p:extLst>
      <p:ext uri="{BB962C8B-B14F-4D97-AF65-F5344CB8AC3E}">
        <p14:creationId xmlns:p14="http://schemas.microsoft.com/office/powerpoint/2010/main" val="306829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NCLAT’</a:t>
            </a:r>
            <a:r>
              <a:rPr lang="en-IN" cap="none" dirty="0" smtClean="0"/>
              <a:t>s</a:t>
            </a:r>
            <a:r>
              <a:rPr lang="en-IN" dirty="0" smtClean="0"/>
              <a:t> </a:t>
            </a:r>
            <a:r>
              <a:rPr lang="en-IN" i="1" cap="none" dirty="0" err="1" smtClean="0"/>
              <a:t>suo</a:t>
            </a:r>
            <a:r>
              <a:rPr lang="en-IN" i="1" cap="none" dirty="0" smtClean="0"/>
              <a:t>-moto</a:t>
            </a:r>
            <a:r>
              <a:rPr lang="en-IN" cap="none" dirty="0" smtClean="0"/>
              <a:t> Order </a:t>
            </a:r>
            <a:endParaRPr lang="en-IN" dirty="0"/>
          </a:p>
        </p:txBody>
      </p:sp>
      <p:sp>
        <p:nvSpPr>
          <p:cNvPr id="3" name="Content Placeholder 2"/>
          <p:cNvSpPr>
            <a:spLocks noGrp="1"/>
          </p:cNvSpPr>
          <p:nvPr>
            <p:ph sz="half" idx="1"/>
          </p:nvPr>
        </p:nvSpPr>
        <p:spPr/>
        <p:txBody>
          <a:bodyPr anchor="t"/>
          <a:lstStyle/>
          <a:p>
            <a:r>
              <a:rPr lang="en-IN" sz="2100" dirty="0"/>
              <a:t>Period of lock-down to be excluded while determining total CIRP Period</a:t>
            </a:r>
          </a:p>
          <a:p>
            <a:pPr lvl="1"/>
            <a:r>
              <a:rPr lang="en-IN" sz="2000" dirty="0" smtClean="0"/>
              <a:t>Order passed under Rule 11 of NCLT Rules- Inherent powers of NCLT </a:t>
            </a:r>
          </a:p>
          <a:p>
            <a:pPr lvl="1"/>
            <a:r>
              <a:rPr lang="en-IN" sz="2000" dirty="0" smtClean="0"/>
              <a:t>Negates the clarification made by IBBI </a:t>
            </a:r>
            <a:r>
              <a:rPr lang="en-IN" sz="2000" i="1" dirty="0" smtClean="0"/>
              <a:t>via </a:t>
            </a:r>
            <a:r>
              <a:rPr lang="en-IN" sz="2000" dirty="0" smtClean="0"/>
              <a:t>press release</a:t>
            </a:r>
            <a:endParaRPr lang="en-IN" sz="2000" dirty="0"/>
          </a:p>
        </p:txBody>
      </p:sp>
      <p:sp>
        <p:nvSpPr>
          <p:cNvPr id="4" name="Content Placeholder 3"/>
          <p:cNvSpPr>
            <a:spLocks noGrp="1"/>
          </p:cNvSpPr>
          <p:nvPr>
            <p:ph sz="half" idx="2"/>
          </p:nvPr>
        </p:nvSpPr>
        <p:spPr/>
        <p:txBody>
          <a:bodyPr anchor="t">
            <a:normAutofit/>
          </a:bodyPr>
          <a:lstStyle/>
          <a:p>
            <a:r>
              <a:rPr lang="en-IN" sz="2100" dirty="0" smtClean="0"/>
              <a:t>All interim/ stay orders to continue until next order</a:t>
            </a:r>
          </a:p>
          <a:p>
            <a:pPr lvl="1"/>
            <a:r>
              <a:rPr lang="en-IN" sz="2000" dirty="0" smtClean="0"/>
              <a:t>On date of hearing decided by NCLT</a:t>
            </a:r>
          </a:p>
          <a:p>
            <a:pPr lvl="1"/>
            <a:r>
              <a:rPr lang="en-IN" sz="2000" dirty="0" smtClean="0"/>
              <a:t>For instance,  X has obtained a stay order from NCLT w.r.t. vacation of property. RP forces X to vacate- </a:t>
            </a:r>
          </a:p>
          <a:p>
            <a:pPr lvl="2"/>
            <a:r>
              <a:rPr lang="en-IN" sz="1800" dirty="0" smtClean="0"/>
              <a:t>The stay order shall remain valid until next date of order</a:t>
            </a:r>
          </a:p>
        </p:txBody>
      </p:sp>
      <p:sp>
        <p:nvSpPr>
          <p:cNvPr id="5" name="Footer Placeholder 4"/>
          <p:cNvSpPr>
            <a:spLocks noGrp="1"/>
          </p:cNvSpPr>
          <p:nvPr>
            <p:ph type="ftr" sz="quarter" idx="10"/>
          </p:nvPr>
        </p:nvSpPr>
        <p:spPr/>
        <p:txBody>
          <a:bodyPr/>
          <a:lstStyle/>
          <a:p>
            <a:pPr algn="r"/>
            <a:fld id="{07031BC9-A80A-4D09-9749-1234407731A0}" type="slidenum">
              <a:rPr lang="en-IN" smtClean="0"/>
              <a:pPr algn="r"/>
              <a:t>14</a:t>
            </a:fld>
            <a:endParaRPr lang="en-IN" dirty="0"/>
          </a:p>
        </p:txBody>
      </p:sp>
    </p:spTree>
    <p:extLst>
      <p:ext uri="{BB962C8B-B14F-4D97-AF65-F5344CB8AC3E}">
        <p14:creationId xmlns:p14="http://schemas.microsoft.com/office/powerpoint/2010/main" val="3263989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67402"/>
            <a:ext cx="11029616" cy="1013800"/>
          </a:xfrm>
        </p:spPr>
        <p:txBody>
          <a:bodyPr>
            <a:normAutofit/>
          </a:bodyPr>
          <a:lstStyle/>
          <a:p>
            <a:r>
              <a:rPr lang="en-US" sz="3200" cap="none" dirty="0" smtClean="0"/>
              <a:t>Summary of Timelines- CIRP</a:t>
            </a:r>
            <a:endParaRPr lang="en-IN" sz="3200"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0598307"/>
              </p:ext>
            </p:extLst>
          </p:nvPr>
        </p:nvGraphicFramePr>
        <p:xfrm>
          <a:off x="436813" y="1805841"/>
          <a:ext cx="9814092" cy="4986386"/>
        </p:xfrm>
        <a:graphic>
          <a:graphicData uri="http://schemas.openxmlformats.org/drawingml/2006/table">
            <a:tbl>
              <a:tblPr firstRow="1" bandRow="1">
                <a:tableStyleId>{C083E6E3-FA7D-4D7B-A595-EF9225AFEA82}</a:tableStyleId>
              </a:tblPr>
              <a:tblGrid>
                <a:gridCol w="2453523"/>
                <a:gridCol w="2586071"/>
                <a:gridCol w="2320975"/>
                <a:gridCol w="2453523"/>
              </a:tblGrid>
              <a:tr h="658226">
                <a:tc>
                  <a:txBody>
                    <a:bodyPr/>
                    <a:lstStyle/>
                    <a:p>
                      <a:pPr algn="ctr"/>
                      <a:r>
                        <a:rPr lang="en-IN" sz="1600" dirty="0" smtClean="0"/>
                        <a:t>Section/</a:t>
                      </a:r>
                      <a:r>
                        <a:rPr lang="en-IN" sz="1600" baseline="0" dirty="0" smtClean="0"/>
                        <a:t> Regulation</a:t>
                      </a:r>
                      <a:endParaRPr lang="en-IN" sz="1600" b="1" dirty="0">
                        <a:solidFill>
                          <a:schemeClr val="tx1"/>
                        </a:solidFill>
                        <a:latin typeface="Tw Cen MT" panose="020B0602020104020603" pitchFamily="34" charset="0"/>
                      </a:endParaRPr>
                    </a:p>
                  </a:txBody>
                  <a:tcPr/>
                </a:tc>
                <a:tc>
                  <a:txBody>
                    <a:bodyPr/>
                    <a:lstStyle/>
                    <a:p>
                      <a:pPr algn="ctr"/>
                      <a:r>
                        <a:rPr lang="en-IN" sz="1600" dirty="0" smtClean="0"/>
                        <a:t>Activity</a:t>
                      </a:r>
                      <a:r>
                        <a:rPr lang="en-IN" sz="1600" baseline="0" dirty="0" smtClean="0"/>
                        <a:t> to be done</a:t>
                      </a:r>
                      <a:endParaRPr lang="en-IN" sz="1600" b="1" dirty="0">
                        <a:solidFill>
                          <a:schemeClr val="tx1"/>
                        </a:solidFill>
                        <a:latin typeface="Tw Cen MT" panose="020B0602020104020603" pitchFamily="34" charset="0"/>
                      </a:endParaRPr>
                    </a:p>
                  </a:txBody>
                  <a:tcPr/>
                </a:tc>
                <a:tc>
                  <a:txBody>
                    <a:bodyPr/>
                    <a:lstStyle/>
                    <a:p>
                      <a:pPr algn="ctr"/>
                      <a:r>
                        <a:rPr lang="en-IN" sz="1600" dirty="0" smtClean="0"/>
                        <a:t>Time-limit</a:t>
                      </a:r>
                    </a:p>
                    <a:p>
                      <a:pPr algn="ctr"/>
                      <a:r>
                        <a:rPr lang="en-IN" sz="1050" dirty="0" smtClean="0"/>
                        <a:t>(T=</a:t>
                      </a:r>
                      <a:r>
                        <a:rPr lang="en-IN" sz="1050" baseline="0" dirty="0" smtClean="0"/>
                        <a:t> Commencement of CIRP=Appointment of IRP)</a:t>
                      </a:r>
                      <a:endParaRPr lang="en-IN" sz="1050" b="1" i="1" dirty="0">
                        <a:solidFill>
                          <a:schemeClr val="tx1"/>
                        </a:solidFill>
                        <a:latin typeface="Tw Cen MT" panose="020B0602020104020603" pitchFamily="34" charset="0"/>
                      </a:endParaRPr>
                    </a:p>
                  </a:txBody>
                  <a:tcPr/>
                </a:tc>
                <a:tc>
                  <a:txBody>
                    <a:bodyPr/>
                    <a:lstStyle/>
                    <a:p>
                      <a:pPr algn="ctr"/>
                      <a:r>
                        <a:rPr lang="en-IN" sz="1600" dirty="0" smtClean="0"/>
                        <a:t>Relaxation</a:t>
                      </a:r>
                      <a:r>
                        <a:rPr lang="en-IN" sz="1600" baseline="0" dirty="0" smtClean="0"/>
                        <a:t> applicable </a:t>
                      </a:r>
                    </a:p>
                    <a:p>
                      <a:pPr algn="ctr"/>
                      <a:r>
                        <a:rPr lang="en-IN" sz="1600" baseline="0" dirty="0" smtClean="0"/>
                        <a:t>(Yes/ No)</a:t>
                      </a:r>
                      <a:endParaRPr lang="en-IN" sz="1600" b="1" dirty="0">
                        <a:solidFill>
                          <a:schemeClr val="tx1"/>
                        </a:solidFill>
                        <a:latin typeface="Tw Cen MT" panose="020B0602020104020603" pitchFamily="34" charset="0"/>
                      </a:endParaRPr>
                    </a:p>
                  </a:txBody>
                  <a:tcPr/>
                </a:tc>
              </a:tr>
              <a:tr h="481658">
                <a:tc>
                  <a:txBody>
                    <a:bodyPr/>
                    <a:lstStyle/>
                    <a:p>
                      <a:pPr algn="l"/>
                      <a:r>
                        <a:rPr lang="en-IN" sz="1400" dirty="0" smtClean="0"/>
                        <a:t>Reg. 16 (1)</a:t>
                      </a:r>
                      <a:endParaRPr lang="en-IN" sz="1400" b="1" dirty="0">
                        <a:latin typeface="Tw Cen MT" panose="020B0602020104020603" pitchFamily="34" charset="0"/>
                      </a:endParaRPr>
                    </a:p>
                  </a:txBody>
                  <a:tcPr/>
                </a:tc>
                <a:tc>
                  <a:txBody>
                    <a:bodyPr/>
                    <a:lstStyle/>
                    <a:p>
                      <a:pPr algn="l"/>
                      <a:r>
                        <a:rPr lang="en-IN" sz="1400" dirty="0" smtClean="0"/>
                        <a:t>Public</a:t>
                      </a:r>
                      <a:r>
                        <a:rPr lang="en-IN" sz="1400" baseline="0" dirty="0" smtClean="0"/>
                        <a:t> Announcement for initiation of CIRP</a:t>
                      </a:r>
                      <a:endParaRPr lang="en-IN" sz="1400" b="1" dirty="0">
                        <a:latin typeface="Tw Cen MT" panose="020B0602020104020603" pitchFamily="34" charset="0"/>
                      </a:endParaRPr>
                    </a:p>
                  </a:txBody>
                  <a:tcPr/>
                </a:tc>
                <a:tc>
                  <a:txBody>
                    <a:bodyPr/>
                    <a:lstStyle/>
                    <a:p>
                      <a:pPr algn="ctr"/>
                      <a:r>
                        <a:rPr lang="en-IN" sz="1400" dirty="0" smtClean="0"/>
                        <a:t>T+3</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289489">
                <a:tc>
                  <a:txBody>
                    <a:bodyPr/>
                    <a:lstStyle/>
                    <a:p>
                      <a:pPr algn="l"/>
                      <a:r>
                        <a:rPr lang="en-IN" sz="1400" dirty="0" smtClean="0">
                          <a:solidFill>
                            <a:srgbClr val="FF0000"/>
                          </a:solidFill>
                        </a:rPr>
                        <a:t>Section</a:t>
                      </a:r>
                      <a:r>
                        <a:rPr lang="en-IN" sz="1400" baseline="0" dirty="0" smtClean="0">
                          <a:solidFill>
                            <a:srgbClr val="FF0000"/>
                          </a:solidFill>
                        </a:rPr>
                        <a:t> 12 – Reg. 40</a:t>
                      </a:r>
                      <a:endParaRPr lang="en-IN" sz="1400" b="1" dirty="0">
                        <a:solidFill>
                          <a:srgbClr val="FF0000"/>
                        </a:solidFill>
                        <a:latin typeface="Tw Cen MT" panose="020B0602020104020603" pitchFamily="34" charset="0"/>
                      </a:endParaRPr>
                    </a:p>
                  </a:txBody>
                  <a:tcPr/>
                </a:tc>
                <a:tc>
                  <a:txBody>
                    <a:bodyPr/>
                    <a:lstStyle/>
                    <a:p>
                      <a:pPr algn="l"/>
                      <a:r>
                        <a:rPr lang="en-IN" sz="1400" dirty="0" smtClean="0">
                          <a:solidFill>
                            <a:srgbClr val="FF0000"/>
                          </a:solidFill>
                        </a:rPr>
                        <a:t>CIRP Period,</a:t>
                      </a:r>
                      <a:r>
                        <a:rPr lang="en-IN" sz="1400" baseline="0" dirty="0" smtClean="0">
                          <a:solidFill>
                            <a:srgbClr val="FF0000"/>
                          </a:solidFill>
                        </a:rPr>
                        <a:t> extension</a:t>
                      </a:r>
                      <a:endParaRPr lang="en-IN" sz="1400" b="1" dirty="0">
                        <a:solidFill>
                          <a:srgbClr val="FF0000"/>
                        </a:solidFill>
                        <a:latin typeface="Tw Cen MT" panose="020B0602020104020603" pitchFamily="34" charset="0"/>
                      </a:endParaRPr>
                    </a:p>
                  </a:txBody>
                  <a:tcPr/>
                </a:tc>
                <a:tc>
                  <a:txBody>
                    <a:bodyPr/>
                    <a:lstStyle/>
                    <a:p>
                      <a:pPr algn="ctr"/>
                      <a:r>
                        <a:rPr lang="en-IN" sz="1400" dirty="0" smtClean="0">
                          <a:solidFill>
                            <a:srgbClr val="FF0000"/>
                          </a:solidFill>
                        </a:rPr>
                        <a:t>T+180</a:t>
                      </a:r>
                      <a:r>
                        <a:rPr lang="en-IN" sz="1400" baseline="0" dirty="0" smtClean="0">
                          <a:solidFill>
                            <a:srgbClr val="FF0000"/>
                          </a:solidFill>
                        </a:rPr>
                        <a:t> (+90) &lt;= 330</a:t>
                      </a:r>
                      <a:endParaRPr lang="en-IN" sz="1400" b="1" dirty="0">
                        <a:solidFill>
                          <a:srgbClr val="FF0000"/>
                        </a:solidFill>
                        <a:latin typeface="Tw Cen MT" panose="020B0602020104020603" pitchFamily="34" charset="0"/>
                      </a:endParaRPr>
                    </a:p>
                  </a:txBody>
                  <a:tcPr/>
                </a:tc>
                <a:tc>
                  <a:txBody>
                    <a:bodyPr/>
                    <a:lstStyle/>
                    <a:p>
                      <a:pPr algn="ctr"/>
                      <a:r>
                        <a:rPr lang="en-IN" sz="1400" b="0" dirty="0" smtClean="0">
                          <a:solidFill>
                            <a:srgbClr val="FF0000"/>
                          </a:solidFill>
                          <a:latin typeface="+mn-lt"/>
                        </a:rPr>
                        <a:t>Y</a:t>
                      </a:r>
                      <a:endParaRPr lang="en-IN" sz="1400" b="1" dirty="0">
                        <a:solidFill>
                          <a:srgbClr val="FF0000"/>
                        </a:solidFill>
                        <a:latin typeface="Tw Cen MT" panose="020B0602020104020603" pitchFamily="34" charset="0"/>
                      </a:endParaRPr>
                    </a:p>
                  </a:txBody>
                  <a:tcPr/>
                </a:tc>
              </a:tr>
              <a:tr h="679988">
                <a:tc>
                  <a:txBody>
                    <a:bodyPr/>
                    <a:lstStyle/>
                    <a:p>
                      <a:pPr algn="l"/>
                      <a:r>
                        <a:rPr lang="en-IN" sz="1400" dirty="0" smtClean="0"/>
                        <a:t>Sec.</a:t>
                      </a:r>
                      <a:r>
                        <a:rPr lang="en-IN" sz="1400" baseline="0" dirty="0" smtClean="0"/>
                        <a:t> 15 (2) (c )/ Reg. 6 (2)(c ) and 12 (1)</a:t>
                      </a:r>
                      <a:endParaRPr lang="en-IN" sz="1400" b="1" dirty="0">
                        <a:latin typeface="Tw Cen MT" panose="020B0602020104020603" pitchFamily="34" charset="0"/>
                      </a:endParaRPr>
                    </a:p>
                  </a:txBody>
                  <a:tcPr/>
                </a:tc>
                <a:tc>
                  <a:txBody>
                    <a:bodyPr/>
                    <a:lstStyle/>
                    <a:p>
                      <a:pPr algn="l"/>
                      <a:r>
                        <a:rPr lang="en-IN" sz="1400" dirty="0" smtClean="0"/>
                        <a:t>Submission of claims </a:t>
                      </a:r>
                      <a:endParaRPr lang="en-IN" sz="1400" b="1" dirty="0">
                        <a:latin typeface="Tw Cen MT" panose="020B0602020104020603" pitchFamily="34" charset="0"/>
                      </a:endParaRPr>
                    </a:p>
                  </a:txBody>
                  <a:tcPr/>
                </a:tc>
                <a:tc>
                  <a:txBody>
                    <a:bodyPr/>
                    <a:lstStyle/>
                    <a:p>
                      <a:pPr algn="ctr"/>
                      <a:r>
                        <a:rPr lang="en-IN" sz="1400" dirty="0" smtClean="0"/>
                        <a:t>T+14</a:t>
                      </a:r>
                    </a:p>
                    <a:p>
                      <a:pPr algn="ctr"/>
                      <a:r>
                        <a:rPr lang="en-IN" sz="1400" dirty="0" smtClean="0"/>
                        <a:t>(allowed</a:t>
                      </a:r>
                      <a:r>
                        <a:rPr lang="en-IN" sz="1400" baseline="0" dirty="0" smtClean="0"/>
                        <a:t> till T+90- reg. 12 (2))</a:t>
                      </a:r>
                      <a:endParaRPr lang="en-IN" sz="1400" b="1" i="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289489">
                <a:tc>
                  <a:txBody>
                    <a:bodyPr/>
                    <a:lstStyle/>
                    <a:p>
                      <a:pPr algn="l"/>
                      <a:r>
                        <a:rPr lang="en-IN" sz="1400" dirty="0" smtClean="0"/>
                        <a:t>Reg. 13 (1)</a:t>
                      </a:r>
                      <a:endParaRPr lang="en-IN" sz="1400" b="1" dirty="0">
                        <a:latin typeface="Tw Cen MT" panose="020B0602020104020603" pitchFamily="34" charset="0"/>
                      </a:endParaRPr>
                    </a:p>
                  </a:txBody>
                  <a:tcPr/>
                </a:tc>
                <a:tc>
                  <a:txBody>
                    <a:bodyPr/>
                    <a:lstStyle/>
                    <a:p>
                      <a:pPr algn="l"/>
                      <a:r>
                        <a:rPr lang="en-IN" sz="1400" dirty="0" smtClean="0"/>
                        <a:t>Verification of claims </a:t>
                      </a:r>
                      <a:endParaRPr lang="en-IN" sz="1400" b="1" dirty="0">
                        <a:latin typeface="Tw Cen MT" panose="020B0602020104020603" pitchFamily="34" charset="0"/>
                      </a:endParaRPr>
                    </a:p>
                  </a:txBody>
                  <a:tcPr/>
                </a:tc>
                <a:tc>
                  <a:txBody>
                    <a:bodyPr/>
                    <a:lstStyle/>
                    <a:p>
                      <a:pPr algn="ctr"/>
                      <a:r>
                        <a:rPr lang="en-IN" sz="1400" dirty="0" smtClean="0"/>
                        <a:t>T+21</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481658">
                <a:tc>
                  <a:txBody>
                    <a:bodyPr/>
                    <a:lstStyle/>
                    <a:p>
                      <a:pPr algn="l"/>
                      <a:r>
                        <a:rPr lang="en-IN" sz="1400" dirty="0" smtClean="0"/>
                        <a:t>Sec 21 (6A)(b)/</a:t>
                      </a:r>
                      <a:r>
                        <a:rPr lang="en-IN" sz="1400" baseline="0" dirty="0" smtClean="0"/>
                        <a:t> Reg. 16A</a:t>
                      </a:r>
                      <a:endParaRPr lang="en-IN" sz="1400" b="1" dirty="0">
                        <a:latin typeface="Tw Cen MT" panose="020B0602020104020603" pitchFamily="34" charset="0"/>
                      </a:endParaRPr>
                    </a:p>
                  </a:txBody>
                  <a:tcPr/>
                </a:tc>
                <a:tc>
                  <a:txBody>
                    <a:bodyPr/>
                    <a:lstStyle/>
                    <a:p>
                      <a:pPr algn="l"/>
                      <a:r>
                        <a:rPr lang="en-IN" sz="1400" dirty="0" smtClean="0"/>
                        <a:t>Application for appointment of AR</a:t>
                      </a:r>
                      <a:endParaRPr lang="en-IN" sz="1400" b="1" dirty="0">
                        <a:latin typeface="Tw Cen MT" panose="020B0602020104020603" pitchFamily="34" charset="0"/>
                      </a:endParaRPr>
                    </a:p>
                  </a:txBody>
                  <a:tcPr/>
                </a:tc>
                <a:tc>
                  <a:txBody>
                    <a:bodyPr/>
                    <a:lstStyle/>
                    <a:p>
                      <a:pPr algn="ctr"/>
                      <a:r>
                        <a:rPr lang="en-IN" sz="1400" dirty="0" smtClean="0"/>
                        <a:t>T+23</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481658">
                <a:tc>
                  <a:txBody>
                    <a:bodyPr/>
                    <a:lstStyle/>
                    <a:p>
                      <a:pPr algn="l"/>
                      <a:r>
                        <a:rPr lang="en-IN" sz="1400" dirty="0" smtClean="0"/>
                        <a:t>Reg. 17 (1)</a:t>
                      </a:r>
                      <a:endParaRPr lang="en-IN" sz="1400" b="1" dirty="0">
                        <a:latin typeface="Tw Cen MT" panose="020B0602020104020603" pitchFamily="34" charset="0"/>
                      </a:endParaRPr>
                    </a:p>
                  </a:txBody>
                  <a:tcPr/>
                </a:tc>
                <a:tc>
                  <a:txBody>
                    <a:bodyPr/>
                    <a:lstStyle/>
                    <a:p>
                      <a:pPr algn="l"/>
                      <a:r>
                        <a:rPr lang="en-IN" sz="1400" dirty="0" smtClean="0"/>
                        <a:t>Report verifying</a:t>
                      </a:r>
                      <a:r>
                        <a:rPr lang="en-IN" sz="1400" baseline="0" dirty="0" smtClean="0"/>
                        <a:t> constitution of </a:t>
                      </a:r>
                      <a:r>
                        <a:rPr lang="en-IN" sz="1400" baseline="0" dirty="0" err="1" smtClean="0"/>
                        <a:t>CoC</a:t>
                      </a:r>
                      <a:endParaRPr lang="en-IN" sz="1400" b="1" dirty="0">
                        <a:latin typeface="Tw Cen MT" panose="020B0602020104020603" pitchFamily="34" charset="0"/>
                      </a:endParaRPr>
                    </a:p>
                  </a:txBody>
                  <a:tcPr/>
                </a:tc>
                <a:tc>
                  <a:txBody>
                    <a:bodyPr/>
                    <a:lstStyle/>
                    <a:p>
                      <a:pPr algn="ctr"/>
                      <a:r>
                        <a:rPr lang="en-IN" sz="1400" dirty="0" smtClean="0"/>
                        <a:t>T+ 23</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289489">
                <a:tc>
                  <a:txBody>
                    <a:bodyPr/>
                    <a:lstStyle/>
                    <a:p>
                      <a:pPr algn="l"/>
                      <a:r>
                        <a:rPr lang="en-IN" sz="1400" dirty="0" smtClean="0"/>
                        <a:t>Sec. 22(1)/ Reg. 19 (2)</a:t>
                      </a:r>
                      <a:endParaRPr lang="en-IN" sz="1400" b="1" dirty="0">
                        <a:latin typeface="Tw Cen MT" panose="020B0602020104020603" pitchFamily="34" charset="0"/>
                      </a:endParaRPr>
                    </a:p>
                  </a:txBody>
                  <a:tcPr/>
                </a:tc>
                <a:tc>
                  <a:txBody>
                    <a:bodyPr/>
                    <a:lstStyle/>
                    <a:p>
                      <a:pPr algn="l"/>
                      <a:r>
                        <a:rPr lang="en-IN" sz="1400" dirty="0" smtClean="0"/>
                        <a:t>1</a:t>
                      </a:r>
                      <a:r>
                        <a:rPr lang="en-IN" sz="1400" baseline="30000" dirty="0" smtClean="0"/>
                        <a:t>st</a:t>
                      </a:r>
                      <a:r>
                        <a:rPr lang="en-IN" sz="1400" dirty="0" smtClean="0"/>
                        <a:t> meeting of </a:t>
                      </a:r>
                      <a:r>
                        <a:rPr lang="en-IN" sz="1400" dirty="0" err="1" smtClean="0"/>
                        <a:t>CoC</a:t>
                      </a:r>
                      <a:endParaRPr lang="en-IN" sz="1400" b="1" dirty="0">
                        <a:latin typeface="Tw Cen MT" panose="020B0602020104020603" pitchFamily="34" charset="0"/>
                      </a:endParaRPr>
                    </a:p>
                  </a:txBody>
                  <a:tcPr/>
                </a:tc>
                <a:tc>
                  <a:txBody>
                    <a:bodyPr/>
                    <a:lstStyle/>
                    <a:p>
                      <a:pPr algn="ctr"/>
                      <a:r>
                        <a:rPr lang="en-IN" sz="1400" dirty="0" smtClean="0"/>
                        <a:t>T+30</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289489">
                <a:tc>
                  <a:txBody>
                    <a:bodyPr/>
                    <a:lstStyle/>
                    <a:p>
                      <a:pPr algn="l"/>
                      <a:r>
                        <a:rPr lang="en-IN" sz="1400" dirty="0" smtClean="0"/>
                        <a:t>Reg.</a:t>
                      </a:r>
                      <a:r>
                        <a:rPr lang="en-IN" sz="1400" baseline="0" dirty="0" smtClean="0"/>
                        <a:t> 36 (A)</a:t>
                      </a:r>
                      <a:endParaRPr lang="en-IN" sz="1400" b="1" dirty="0">
                        <a:latin typeface="Tw Cen MT" panose="020B0602020104020603" pitchFamily="34" charset="0"/>
                      </a:endParaRPr>
                    </a:p>
                  </a:txBody>
                  <a:tcPr/>
                </a:tc>
                <a:tc>
                  <a:txBody>
                    <a:bodyPr/>
                    <a:lstStyle/>
                    <a:p>
                      <a:pPr algn="l"/>
                      <a:r>
                        <a:rPr lang="en-IN" sz="1400" dirty="0" smtClean="0"/>
                        <a:t>Invitation</a:t>
                      </a:r>
                      <a:r>
                        <a:rPr lang="en-IN" sz="1400" baseline="0" dirty="0" smtClean="0"/>
                        <a:t> of </a:t>
                      </a:r>
                      <a:r>
                        <a:rPr lang="en-IN" sz="1400" baseline="0" dirty="0" err="1" smtClean="0"/>
                        <a:t>EoI</a:t>
                      </a:r>
                      <a:r>
                        <a:rPr lang="en-IN" sz="1400" baseline="0" dirty="0" smtClean="0"/>
                        <a:t> (Form G)</a:t>
                      </a:r>
                      <a:endParaRPr lang="en-IN" sz="1400" b="1" dirty="0">
                        <a:latin typeface="Tw Cen MT" panose="020B0602020104020603" pitchFamily="34" charset="0"/>
                      </a:endParaRPr>
                    </a:p>
                  </a:txBody>
                  <a:tcPr/>
                </a:tc>
                <a:tc>
                  <a:txBody>
                    <a:bodyPr/>
                    <a:lstStyle/>
                    <a:p>
                      <a:pPr algn="ctr"/>
                      <a:r>
                        <a:rPr lang="en-IN" sz="1400" dirty="0" smtClean="0"/>
                        <a:t>T+75</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289489">
                <a:tc>
                  <a:txBody>
                    <a:bodyPr/>
                    <a:lstStyle/>
                    <a:p>
                      <a:pPr algn="l"/>
                      <a:r>
                        <a:rPr lang="en-IN" sz="1400" dirty="0" smtClean="0"/>
                        <a:t>Reg.</a:t>
                      </a:r>
                      <a:r>
                        <a:rPr lang="en-IN" sz="1400" baseline="0" dirty="0" smtClean="0"/>
                        <a:t> 36 (B)</a:t>
                      </a:r>
                      <a:endParaRPr lang="en-IN" sz="1400" b="1" dirty="0">
                        <a:latin typeface="Tw Cen MT" panose="020B0602020104020603" pitchFamily="34" charset="0"/>
                      </a:endParaRPr>
                    </a:p>
                  </a:txBody>
                  <a:tcPr/>
                </a:tc>
                <a:tc>
                  <a:txBody>
                    <a:bodyPr/>
                    <a:lstStyle/>
                    <a:p>
                      <a:pPr algn="l"/>
                      <a:r>
                        <a:rPr lang="en-IN" sz="1400" dirty="0" smtClean="0"/>
                        <a:t>Issue of Evaluation Matrix</a:t>
                      </a:r>
                      <a:endParaRPr lang="en-IN" sz="1400" b="1" dirty="0">
                        <a:latin typeface="Tw Cen MT" panose="020B0602020104020603" pitchFamily="34" charset="0"/>
                      </a:endParaRPr>
                    </a:p>
                  </a:txBody>
                  <a:tcPr/>
                </a:tc>
                <a:tc>
                  <a:txBody>
                    <a:bodyPr/>
                    <a:lstStyle/>
                    <a:p>
                      <a:pPr algn="ctr"/>
                      <a:r>
                        <a:rPr lang="en-IN" sz="1400" dirty="0" smtClean="0"/>
                        <a:t>T+</a:t>
                      </a:r>
                      <a:r>
                        <a:rPr lang="en-IN" sz="1400" baseline="0" dirty="0" smtClean="0"/>
                        <a:t> 105</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r h="481658">
                <a:tc>
                  <a:txBody>
                    <a:bodyPr/>
                    <a:lstStyle/>
                    <a:p>
                      <a:pPr algn="l"/>
                      <a:r>
                        <a:rPr lang="en-IN" sz="1400" dirty="0" smtClean="0"/>
                        <a:t>Reg. 39 (4)</a:t>
                      </a:r>
                      <a:endParaRPr lang="en-IN" sz="1400" b="1" dirty="0">
                        <a:latin typeface="Tw Cen MT" panose="020B0602020104020603" pitchFamily="34" charset="0"/>
                      </a:endParaRPr>
                    </a:p>
                  </a:txBody>
                  <a:tcPr/>
                </a:tc>
                <a:tc>
                  <a:txBody>
                    <a:bodyPr/>
                    <a:lstStyle/>
                    <a:p>
                      <a:pPr algn="l"/>
                      <a:r>
                        <a:rPr lang="en-IN" sz="1400" dirty="0" smtClean="0"/>
                        <a:t>Submission of </a:t>
                      </a:r>
                      <a:r>
                        <a:rPr lang="en-IN" sz="1400" dirty="0" err="1" smtClean="0"/>
                        <a:t>CoC</a:t>
                      </a:r>
                      <a:r>
                        <a:rPr lang="en-IN" sz="1400" dirty="0" smtClean="0"/>
                        <a:t> approved</a:t>
                      </a:r>
                      <a:r>
                        <a:rPr lang="en-IN" sz="1400" baseline="0" dirty="0" smtClean="0"/>
                        <a:t> Resolution Plan</a:t>
                      </a:r>
                      <a:endParaRPr lang="en-IN" sz="1400" b="1" dirty="0">
                        <a:latin typeface="Tw Cen MT" panose="020B0602020104020603" pitchFamily="34" charset="0"/>
                      </a:endParaRPr>
                    </a:p>
                  </a:txBody>
                  <a:tcPr/>
                </a:tc>
                <a:tc>
                  <a:txBody>
                    <a:bodyPr/>
                    <a:lstStyle/>
                    <a:p>
                      <a:pPr algn="ctr"/>
                      <a:r>
                        <a:rPr lang="en-IN" sz="1400" dirty="0" smtClean="0"/>
                        <a:t>T+165</a:t>
                      </a:r>
                      <a:endParaRPr lang="en-IN" sz="1400" b="1" dirty="0">
                        <a:latin typeface="Tw Cen MT" panose="020B0602020104020603" pitchFamily="34" charset="0"/>
                      </a:endParaRPr>
                    </a:p>
                  </a:txBody>
                  <a:tcPr/>
                </a:tc>
                <a:tc>
                  <a:txBody>
                    <a:bodyPr/>
                    <a:lstStyle/>
                    <a:p>
                      <a:pPr algn="ctr"/>
                      <a:r>
                        <a:rPr lang="en-IN" sz="1400" dirty="0" smtClean="0"/>
                        <a:t>Y</a:t>
                      </a:r>
                      <a:endParaRPr lang="en-IN" sz="1400" b="1" dirty="0">
                        <a:latin typeface="Tw Cen MT" panose="020B0602020104020603" pitchFamily="34" charset="0"/>
                      </a:endParaRPr>
                    </a:p>
                  </a:txBody>
                  <a:tcPr/>
                </a:tc>
              </a:tr>
            </a:tbl>
          </a:graphicData>
        </a:graphic>
      </p:graphicFrame>
      <p:sp>
        <p:nvSpPr>
          <p:cNvPr id="3" name="Rectangle 2"/>
          <p:cNvSpPr/>
          <p:nvPr/>
        </p:nvSpPr>
        <p:spPr>
          <a:xfrm>
            <a:off x="10481912" y="2598821"/>
            <a:ext cx="1642711" cy="1944303"/>
          </a:xfrm>
          <a:prstGeom prst="rect">
            <a:avLst/>
          </a:prstGeom>
          <a:solidFill>
            <a:schemeClr val="bg1"/>
          </a:solid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ysClr val="windowText" lastClr="000000"/>
                </a:solidFill>
              </a:rPr>
              <a:t>NCLAT’s order provided that lockdown will excluded for counting total CIRP Period also</a:t>
            </a:r>
            <a:endParaRPr lang="en-IN" sz="1600" dirty="0">
              <a:solidFill>
                <a:sysClr val="windowText" lastClr="000000"/>
              </a:solidFill>
            </a:endParaRPr>
          </a:p>
        </p:txBody>
      </p:sp>
      <p:cxnSp>
        <p:nvCxnSpPr>
          <p:cNvPr id="6" name="Straight Connector 5"/>
          <p:cNvCxnSpPr/>
          <p:nvPr/>
        </p:nvCxnSpPr>
        <p:spPr>
          <a:xfrm flipV="1">
            <a:off x="10173903" y="3099335"/>
            <a:ext cx="279133" cy="3850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635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Implementation of relaxations- Illustration</a:t>
            </a:r>
            <a:endParaRPr lang="en-IN" cap="none" dirty="0"/>
          </a:p>
        </p:txBody>
      </p:sp>
      <p:sp>
        <p:nvSpPr>
          <p:cNvPr id="4" name="Content Placeholder 3"/>
          <p:cNvSpPr>
            <a:spLocks noGrp="1"/>
          </p:cNvSpPr>
          <p:nvPr>
            <p:ph idx="1"/>
          </p:nvPr>
        </p:nvSpPr>
        <p:spPr>
          <a:xfrm>
            <a:off x="335397" y="1818912"/>
            <a:ext cx="11521206" cy="833873"/>
          </a:xfrm>
        </p:spPr>
        <p:txBody>
          <a:bodyPr anchor="t">
            <a:normAutofit/>
          </a:bodyPr>
          <a:lstStyle/>
          <a:p>
            <a:pPr marL="0" indent="0" algn="just">
              <a:lnSpc>
                <a:spcPct val="114000"/>
              </a:lnSpc>
              <a:spcBef>
                <a:spcPts val="0"/>
              </a:spcBef>
              <a:spcAft>
                <a:spcPts val="0"/>
              </a:spcAft>
              <a:buNone/>
            </a:pPr>
            <a:r>
              <a:rPr lang="en-IN" sz="1600" b="1" kern="1000" dirty="0">
                <a:solidFill>
                  <a:schemeClr val="accent1">
                    <a:lumMod val="60000"/>
                    <a:lumOff val="40000"/>
                  </a:schemeClr>
                </a:solidFill>
              </a:rPr>
              <a:t>Say, order of commencement of CIRP w.r.t.  ABC </a:t>
            </a:r>
            <a:r>
              <a:rPr lang="en-IN" sz="1600" b="1" kern="1000" dirty="0" err="1">
                <a:solidFill>
                  <a:schemeClr val="accent1">
                    <a:lumMod val="60000"/>
                    <a:lumOff val="40000"/>
                  </a:schemeClr>
                </a:solidFill>
              </a:rPr>
              <a:t>Pvt.</a:t>
            </a:r>
            <a:r>
              <a:rPr lang="en-IN" sz="1600" b="1" kern="1000" dirty="0">
                <a:solidFill>
                  <a:schemeClr val="accent1">
                    <a:lumMod val="60000"/>
                    <a:lumOff val="40000"/>
                  </a:schemeClr>
                </a:solidFill>
              </a:rPr>
              <a:t> Ltd. was passed on 13.03.2020 and Mr. X was appointed as IRP</a:t>
            </a:r>
            <a:r>
              <a:rPr lang="en-IN" sz="1600" b="1" kern="1000" dirty="0" smtClean="0">
                <a:solidFill>
                  <a:schemeClr val="accent1">
                    <a:lumMod val="60000"/>
                    <a:lumOff val="40000"/>
                  </a:schemeClr>
                </a:solidFill>
              </a:rPr>
              <a:t>.</a:t>
            </a:r>
            <a:endParaRPr lang="en-IN" sz="1600" b="1" kern="1000" dirty="0">
              <a:solidFill>
                <a:schemeClr val="accent1">
                  <a:lumMod val="60000"/>
                  <a:lumOff val="40000"/>
                </a:schemeClr>
              </a:solidFill>
            </a:endParaRPr>
          </a:p>
          <a:p>
            <a:pPr marL="0" indent="0" algn="just">
              <a:lnSpc>
                <a:spcPct val="114000"/>
              </a:lnSpc>
              <a:spcBef>
                <a:spcPts val="0"/>
              </a:spcBef>
              <a:spcAft>
                <a:spcPts val="0"/>
              </a:spcAft>
              <a:buNone/>
            </a:pPr>
            <a:r>
              <a:rPr lang="en-IN" sz="1600" b="1" kern="1000" dirty="0" smtClean="0">
                <a:solidFill>
                  <a:schemeClr val="accent1">
                    <a:lumMod val="60000"/>
                    <a:lumOff val="40000"/>
                  </a:schemeClr>
                </a:solidFill>
              </a:rPr>
              <a:t>In this case what will be the impact of the lock-down and subsequent relaxations and amendments- lets discuss. </a:t>
            </a:r>
            <a:endParaRPr lang="en-IN" sz="1600" b="1" kern="1000" dirty="0">
              <a:solidFill>
                <a:schemeClr val="accent1">
                  <a:lumMod val="60000"/>
                  <a:lumOff val="40000"/>
                </a:schemeClr>
              </a:solidFill>
            </a:endParaRPr>
          </a:p>
        </p:txBody>
      </p:sp>
      <p:graphicFrame>
        <p:nvGraphicFramePr>
          <p:cNvPr id="11" name="Diagram 10"/>
          <p:cNvGraphicFramePr/>
          <p:nvPr>
            <p:extLst>
              <p:ext uri="{D42A27DB-BD31-4B8C-83A1-F6EECF244321}">
                <p14:modId xmlns:p14="http://schemas.microsoft.com/office/powerpoint/2010/main" val="791048315"/>
              </p:ext>
            </p:extLst>
          </p:nvPr>
        </p:nvGraphicFramePr>
        <p:xfrm>
          <a:off x="241667" y="2471496"/>
          <a:ext cx="5928126" cy="4237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1" name="Diagram 30"/>
          <p:cNvGraphicFramePr/>
          <p:nvPr>
            <p:extLst>
              <p:ext uri="{D42A27DB-BD31-4B8C-83A1-F6EECF244321}">
                <p14:modId xmlns:p14="http://schemas.microsoft.com/office/powerpoint/2010/main" val="3942263325"/>
              </p:ext>
            </p:extLst>
          </p:nvPr>
        </p:nvGraphicFramePr>
        <p:xfrm>
          <a:off x="6263523" y="2471495"/>
          <a:ext cx="5686810" cy="423731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76261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Relaxation in timelines under Liquidation Regulations- implications</a:t>
            </a:r>
            <a:endParaRPr lang="en-IN" dirty="0"/>
          </a:p>
        </p:txBody>
      </p:sp>
      <p:sp>
        <p:nvSpPr>
          <p:cNvPr id="4" name="Content Placeholder 3"/>
          <p:cNvSpPr>
            <a:spLocks noGrp="1"/>
          </p:cNvSpPr>
          <p:nvPr>
            <p:ph sz="half" idx="1"/>
          </p:nvPr>
        </p:nvSpPr>
        <p:spPr>
          <a:ln w="19050">
            <a:solidFill>
              <a:schemeClr val="accent2">
                <a:lumMod val="75000"/>
              </a:schemeClr>
            </a:solidFill>
            <a:prstDash val="lgDash"/>
          </a:ln>
        </p:spPr>
        <p:txBody>
          <a:bodyPr anchor="t"/>
          <a:lstStyle/>
          <a:p>
            <a:pPr>
              <a:buFont typeface="Wingdings" panose="05000000000000000000" pitchFamily="2" charset="2"/>
              <a:buChar char="§"/>
            </a:pPr>
            <a:r>
              <a:rPr lang="en-US" sz="2000" i="1" dirty="0">
                <a:latin typeface="+mj-lt"/>
              </a:rPr>
              <a:t>Vide </a:t>
            </a:r>
            <a:r>
              <a:rPr lang="en-US" sz="2000" dirty="0">
                <a:latin typeface="+mj-lt"/>
              </a:rPr>
              <a:t>notification dated </a:t>
            </a:r>
            <a:r>
              <a:rPr lang="en-US" sz="2000" dirty="0" smtClean="0">
                <a:latin typeface="+mj-lt"/>
              </a:rPr>
              <a:t>17.04.2020, Liquidation Regulations </a:t>
            </a:r>
            <a:r>
              <a:rPr lang="en-US" sz="2000" dirty="0">
                <a:latin typeface="+mj-lt"/>
              </a:rPr>
              <a:t>amended to insert regulation </a:t>
            </a:r>
            <a:r>
              <a:rPr lang="en-US" sz="2000" dirty="0" smtClean="0">
                <a:latin typeface="+mj-lt"/>
              </a:rPr>
              <a:t>47A-</a:t>
            </a:r>
            <a:endParaRPr lang="en-US" sz="2000" dirty="0">
              <a:latin typeface="+mj-lt"/>
            </a:endParaRPr>
          </a:p>
          <a:p>
            <a:pPr marL="576000" lvl="2">
              <a:lnSpc>
                <a:spcPct val="114000"/>
              </a:lnSpc>
              <a:buFont typeface="Wingdings" panose="05000000000000000000" pitchFamily="2" charset="2"/>
              <a:buChar char="§"/>
            </a:pPr>
            <a:r>
              <a:rPr lang="en-IN" sz="1800" i="1" dirty="0">
                <a:latin typeface="+mj-lt"/>
              </a:rPr>
              <a:t>To be effective from 17.04.2020- Entire Period of lockdown to be excluded for purpose of determining timelines under the Liq. </a:t>
            </a:r>
            <a:r>
              <a:rPr lang="en-IN" sz="1800" i="1" dirty="0" smtClean="0">
                <a:latin typeface="+mj-lt"/>
              </a:rPr>
              <a:t>Regulations</a:t>
            </a:r>
          </a:p>
          <a:p>
            <a:pPr marL="285750" indent="-285750">
              <a:lnSpc>
                <a:spcPct val="114000"/>
              </a:lnSpc>
              <a:buFont typeface="Wingdings" panose="05000000000000000000" pitchFamily="2" charset="2"/>
              <a:buChar char="§"/>
            </a:pPr>
            <a:r>
              <a:rPr lang="en-IN" sz="2000" i="1" dirty="0">
                <a:latin typeface="+mj-lt"/>
              </a:rPr>
              <a:t>Since Liquidation period falls under the Regulations (</a:t>
            </a:r>
            <a:r>
              <a:rPr lang="en-IN" sz="2000" i="1" dirty="0" err="1">
                <a:latin typeface="+mj-lt"/>
              </a:rPr>
              <a:t>Reg</a:t>
            </a:r>
            <a:r>
              <a:rPr lang="en-IN" sz="2000" i="1" dirty="0">
                <a:latin typeface="+mj-lt"/>
              </a:rPr>
              <a:t> 44)- will also be </a:t>
            </a:r>
            <a:r>
              <a:rPr lang="en-IN" sz="2000" i="1" dirty="0" smtClean="0">
                <a:latin typeface="+mj-lt"/>
              </a:rPr>
              <a:t>extended</a:t>
            </a:r>
            <a:endParaRPr lang="en-IN" sz="1800" i="1" dirty="0">
              <a:latin typeface="+mj-lt"/>
            </a:endParaRPr>
          </a:p>
          <a:p>
            <a:pPr marL="576000" lvl="2">
              <a:lnSpc>
                <a:spcPct val="114000"/>
              </a:lnSpc>
              <a:buFont typeface="Wingdings" panose="05000000000000000000" pitchFamily="2" charset="2"/>
              <a:buChar char="§"/>
            </a:pPr>
            <a:endParaRPr lang="en-IN" sz="1800" i="1" dirty="0">
              <a:latin typeface="+mj-lt"/>
            </a:endParaRPr>
          </a:p>
          <a:p>
            <a:endParaRPr lang="en-IN" dirty="0">
              <a:latin typeface="+mj-lt"/>
            </a:endParaRPr>
          </a:p>
        </p:txBody>
      </p:sp>
      <p:sp>
        <p:nvSpPr>
          <p:cNvPr id="5" name="Content Placeholder 4"/>
          <p:cNvSpPr>
            <a:spLocks noGrp="1"/>
          </p:cNvSpPr>
          <p:nvPr>
            <p:ph sz="half" idx="2"/>
          </p:nvPr>
        </p:nvSpPr>
        <p:spPr>
          <a:ln w="19050">
            <a:solidFill>
              <a:schemeClr val="accent2">
                <a:lumMod val="75000"/>
              </a:schemeClr>
            </a:solidFill>
            <a:prstDash val="lgDash"/>
          </a:ln>
        </p:spPr>
        <p:txBody>
          <a:bodyPr anchor="t"/>
          <a:lstStyle/>
          <a:p>
            <a:pPr>
              <a:buFont typeface="Wingdings" panose="05000000000000000000" pitchFamily="2" charset="2"/>
              <a:buChar char="§"/>
            </a:pPr>
            <a:r>
              <a:rPr lang="en-US" sz="2000" i="1" dirty="0">
                <a:latin typeface="+mj-lt"/>
              </a:rPr>
              <a:t>For </a:t>
            </a:r>
            <a:r>
              <a:rPr lang="en-US" sz="2000" i="1" dirty="0" smtClean="0">
                <a:latin typeface="+mj-lt"/>
              </a:rPr>
              <a:t>example-</a:t>
            </a:r>
          </a:p>
          <a:p>
            <a:pPr marL="0" indent="0">
              <a:buNone/>
            </a:pPr>
            <a:r>
              <a:rPr lang="en-US" sz="2000" i="1" dirty="0" smtClean="0">
                <a:latin typeface="+mj-lt"/>
              </a:rPr>
              <a:t>	Progress </a:t>
            </a:r>
            <a:r>
              <a:rPr lang="en-US" sz="2000" i="1" dirty="0">
                <a:latin typeface="+mj-lt"/>
              </a:rPr>
              <a:t>Report in the matter of XYZ Ltd- in </a:t>
            </a:r>
            <a:r>
              <a:rPr lang="en-US" sz="2000" i="1" dirty="0" smtClean="0">
                <a:latin typeface="+mj-lt"/>
              </a:rPr>
              <a:t>	liquidation </a:t>
            </a:r>
            <a:r>
              <a:rPr lang="en-US" sz="2000" i="1" dirty="0">
                <a:latin typeface="+mj-lt"/>
              </a:rPr>
              <a:t>for quarter ending March, 2020 is to </a:t>
            </a:r>
            <a:r>
              <a:rPr lang="en-US" sz="2000" i="1" dirty="0" smtClean="0">
                <a:latin typeface="+mj-lt"/>
              </a:rPr>
              <a:t>	be </a:t>
            </a:r>
            <a:r>
              <a:rPr lang="en-US" sz="2000" i="1" dirty="0">
                <a:latin typeface="+mj-lt"/>
              </a:rPr>
              <a:t>filed by 15.04.2020</a:t>
            </a:r>
          </a:p>
          <a:p>
            <a:pPr marL="0" indent="0">
              <a:buNone/>
            </a:pPr>
            <a:r>
              <a:rPr lang="en-US" sz="2000" i="1" dirty="0" smtClean="0">
                <a:latin typeface="+mj-lt"/>
              </a:rPr>
              <a:t>	Now</a:t>
            </a:r>
            <a:r>
              <a:rPr lang="en-US" sz="2000" i="1" dirty="0">
                <a:latin typeface="+mj-lt"/>
              </a:rPr>
              <a:t>, the Liquidator shall get an extension of 15 </a:t>
            </a:r>
            <a:r>
              <a:rPr lang="en-US" sz="2000" i="1" dirty="0" smtClean="0">
                <a:latin typeface="+mj-lt"/>
              </a:rPr>
              <a:t>	days </a:t>
            </a:r>
            <a:r>
              <a:rPr lang="en-US" sz="2000" i="1" dirty="0">
                <a:latin typeface="+mj-lt"/>
              </a:rPr>
              <a:t>(for the period 01.04.2020- 15.04.2020) </a:t>
            </a:r>
            <a:r>
              <a:rPr lang="en-US" sz="2000" i="1" dirty="0" smtClean="0">
                <a:latin typeface="+mj-lt"/>
              </a:rPr>
              <a:t>	after lockdown.</a:t>
            </a:r>
            <a:endParaRPr lang="en-US" sz="2000" i="1" dirty="0">
              <a:latin typeface="+mj-lt"/>
            </a:endParaRPr>
          </a:p>
          <a:p>
            <a:endParaRPr lang="en-IN" dirty="0"/>
          </a:p>
        </p:txBody>
      </p:sp>
      <p:sp>
        <p:nvSpPr>
          <p:cNvPr id="3" name="Footer Placeholder 2"/>
          <p:cNvSpPr>
            <a:spLocks noGrp="1"/>
          </p:cNvSpPr>
          <p:nvPr>
            <p:ph type="ftr" sz="quarter" idx="10"/>
          </p:nvPr>
        </p:nvSpPr>
        <p:spPr/>
        <p:txBody>
          <a:bodyPr/>
          <a:lstStyle/>
          <a:p>
            <a:pPr algn="r"/>
            <a:fld id="{504C1FF6-6D3E-4754-819C-A8C320858B3C}" type="slidenum">
              <a:rPr lang="en-IN" smtClean="0"/>
              <a:pPr algn="r"/>
              <a:t>17</a:t>
            </a:fld>
            <a:endParaRPr lang="en-IN" dirty="0"/>
          </a:p>
        </p:txBody>
      </p:sp>
    </p:spTree>
    <p:extLst>
      <p:ext uri="{BB962C8B-B14F-4D97-AF65-F5344CB8AC3E}">
        <p14:creationId xmlns:p14="http://schemas.microsoft.com/office/powerpoint/2010/main" val="3803045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Summary of Timelines under Liquidation Regulations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7945299"/>
              </p:ext>
            </p:extLst>
          </p:nvPr>
        </p:nvGraphicFramePr>
        <p:xfrm>
          <a:off x="436645" y="1873218"/>
          <a:ext cx="11174164" cy="4898966"/>
        </p:xfrm>
        <a:graphic>
          <a:graphicData uri="http://schemas.openxmlformats.org/drawingml/2006/table">
            <a:tbl>
              <a:tblPr firstRow="1" bandRow="1">
                <a:tableStyleId>{BDBED569-4797-4DF1-A0F4-6AAB3CD982D8}</a:tableStyleId>
              </a:tblPr>
              <a:tblGrid>
                <a:gridCol w="2987679"/>
                <a:gridCol w="4552229"/>
                <a:gridCol w="3634256"/>
              </a:tblGrid>
              <a:tr h="850911">
                <a:tc>
                  <a:txBody>
                    <a:bodyPr/>
                    <a:lstStyle/>
                    <a:p>
                      <a:pPr algn="ctr"/>
                      <a:r>
                        <a:rPr lang="en-IN" sz="1600" dirty="0" smtClean="0"/>
                        <a:t>Section/</a:t>
                      </a:r>
                      <a:r>
                        <a:rPr lang="en-IN" sz="1600" baseline="0" dirty="0" smtClean="0"/>
                        <a:t> Regulation</a:t>
                      </a:r>
                      <a:endParaRPr lang="en-IN" sz="1600" b="1" dirty="0">
                        <a:solidFill>
                          <a:schemeClr val="tx1"/>
                        </a:solidFill>
                        <a:latin typeface="Tw Cen MT" panose="020B0602020104020603" pitchFamily="34" charset="0"/>
                      </a:endParaRPr>
                    </a:p>
                  </a:txBody>
                  <a:tcPr/>
                </a:tc>
                <a:tc>
                  <a:txBody>
                    <a:bodyPr/>
                    <a:lstStyle/>
                    <a:p>
                      <a:pPr algn="ctr"/>
                      <a:r>
                        <a:rPr lang="en-IN" sz="1600" dirty="0" smtClean="0"/>
                        <a:t>Activity</a:t>
                      </a:r>
                      <a:r>
                        <a:rPr lang="en-IN" sz="1600" baseline="0" dirty="0" smtClean="0"/>
                        <a:t> to be done</a:t>
                      </a:r>
                      <a:endParaRPr lang="en-IN" sz="1600" b="1" dirty="0">
                        <a:solidFill>
                          <a:schemeClr val="tx1"/>
                        </a:solidFill>
                        <a:latin typeface="Tw Cen MT" panose="020B0602020104020603" pitchFamily="34" charset="0"/>
                      </a:endParaRPr>
                    </a:p>
                  </a:txBody>
                  <a:tcPr/>
                </a:tc>
                <a:tc>
                  <a:txBody>
                    <a:bodyPr/>
                    <a:lstStyle/>
                    <a:p>
                      <a:pPr algn="ctr"/>
                      <a:r>
                        <a:rPr lang="en-IN" sz="1600" dirty="0" smtClean="0"/>
                        <a:t>Timelines</a:t>
                      </a:r>
                      <a:r>
                        <a:rPr lang="en-IN" sz="1600" baseline="0" dirty="0" smtClean="0"/>
                        <a:t> relaxed</a:t>
                      </a:r>
                      <a:endParaRPr lang="en-IN" sz="1600" dirty="0" smtClean="0"/>
                    </a:p>
                    <a:p>
                      <a:pPr algn="ctr"/>
                      <a:r>
                        <a:rPr lang="en-IN" sz="1400" dirty="0" smtClean="0"/>
                        <a:t>(L=</a:t>
                      </a:r>
                      <a:r>
                        <a:rPr lang="en-IN" sz="1400" baseline="0" dirty="0" smtClean="0"/>
                        <a:t> Commencement of Liquidation=Appointment of liquidator)</a:t>
                      </a:r>
                      <a:endParaRPr lang="en-IN" sz="1400" b="1" i="1" dirty="0">
                        <a:solidFill>
                          <a:schemeClr val="tx1"/>
                        </a:solidFill>
                        <a:latin typeface="Tw Cen MT" panose="020B0602020104020603" pitchFamily="34" charset="0"/>
                      </a:endParaRPr>
                    </a:p>
                  </a:txBody>
                  <a:tcPr/>
                </a:tc>
              </a:tr>
              <a:tr h="452047">
                <a:tc>
                  <a:txBody>
                    <a:bodyPr/>
                    <a:lstStyle/>
                    <a:p>
                      <a:pPr algn="l"/>
                      <a:r>
                        <a:rPr lang="en-IN" sz="1400" dirty="0" smtClean="0"/>
                        <a:t>Sec. 33- Reg. 12 (1)</a:t>
                      </a:r>
                      <a:endParaRPr lang="en-IN" sz="1400" b="0" dirty="0">
                        <a:latin typeface="Tw Cen MT" panose="020B0602020104020603" pitchFamily="34" charset="0"/>
                      </a:endParaRPr>
                    </a:p>
                  </a:txBody>
                  <a:tcPr/>
                </a:tc>
                <a:tc>
                  <a:txBody>
                    <a:bodyPr/>
                    <a:lstStyle/>
                    <a:p>
                      <a:pPr algn="l"/>
                      <a:r>
                        <a:rPr lang="en-IN" sz="1400" dirty="0" smtClean="0"/>
                        <a:t>Public</a:t>
                      </a:r>
                      <a:r>
                        <a:rPr lang="en-IN" sz="1400" baseline="0" dirty="0" smtClean="0"/>
                        <a:t> Announcement for initiation of Liquidation</a:t>
                      </a:r>
                      <a:endParaRPr lang="en-IN" sz="1400" b="0" dirty="0">
                        <a:latin typeface="Tw Cen MT" panose="020B0602020104020603" pitchFamily="34" charset="0"/>
                      </a:endParaRPr>
                    </a:p>
                  </a:txBody>
                  <a:tcPr/>
                </a:tc>
                <a:tc>
                  <a:txBody>
                    <a:bodyPr/>
                    <a:lstStyle/>
                    <a:p>
                      <a:pPr algn="ctr"/>
                      <a:r>
                        <a:rPr lang="en-US" sz="1400" dirty="0" smtClean="0"/>
                        <a:t>L+5</a:t>
                      </a:r>
                      <a:endParaRPr lang="en-IN" sz="1400" b="0" dirty="0">
                        <a:latin typeface="Tw Cen MT" panose="020B0602020104020603" pitchFamily="34" charset="0"/>
                      </a:endParaRPr>
                    </a:p>
                  </a:txBody>
                  <a:tcPr/>
                </a:tc>
              </a:tr>
              <a:tr h="302622">
                <a:tc>
                  <a:txBody>
                    <a:bodyPr/>
                    <a:lstStyle/>
                    <a:p>
                      <a:pPr algn="l"/>
                      <a:r>
                        <a:rPr lang="en-IN" sz="1400" dirty="0" smtClean="0"/>
                        <a:t>Reg. 35 (2)</a:t>
                      </a:r>
                      <a:endParaRPr lang="en-IN" sz="1400" b="0" dirty="0">
                        <a:latin typeface="Tw Cen MT" panose="020B0602020104020603" pitchFamily="34" charset="0"/>
                      </a:endParaRPr>
                    </a:p>
                  </a:txBody>
                  <a:tcPr/>
                </a:tc>
                <a:tc>
                  <a:txBody>
                    <a:bodyPr/>
                    <a:lstStyle/>
                    <a:p>
                      <a:pPr algn="l"/>
                      <a:r>
                        <a:rPr lang="en-IN" sz="1400" dirty="0" smtClean="0"/>
                        <a:t>Appointment of </a:t>
                      </a:r>
                      <a:r>
                        <a:rPr lang="en-IN" sz="1400" dirty="0" err="1" smtClean="0"/>
                        <a:t>valuer</a:t>
                      </a:r>
                      <a:endParaRPr lang="en-IN" sz="1400" b="0" dirty="0">
                        <a:latin typeface="Tw Cen MT" panose="020B0602020104020603" pitchFamily="34" charset="0"/>
                      </a:endParaRPr>
                    </a:p>
                  </a:txBody>
                  <a:tcPr/>
                </a:tc>
                <a:tc>
                  <a:txBody>
                    <a:bodyPr/>
                    <a:lstStyle/>
                    <a:p>
                      <a:pPr algn="ctr"/>
                      <a:r>
                        <a:rPr lang="en-IN" sz="1400" dirty="0" smtClean="0"/>
                        <a:t>L+7</a:t>
                      </a:r>
                      <a:endParaRPr lang="en-IN" sz="1400" b="0" dirty="0">
                        <a:latin typeface="Tw Cen MT" panose="020B0602020104020603" pitchFamily="34" charset="0"/>
                      </a:endParaRPr>
                    </a:p>
                  </a:txBody>
                  <a:tcPr/>
                </a:tc>
              </a:tr>
              <a:tr h="302622">
                <a:tc>
                  <a:txBody>
                    <a:bodyPr/>
                    <a:lstStyle/>
                    <a:p>
                      <a:pPr algn="l"/>
                      <a:r>
                        <a:rPr lang="en-IN" sz="1400" dirty="0" smtClean="0"/>
                        <a:t>Sec 38- Reg. 17, 18</a:t>
                      </a:r>
                      <a:endParaRPr lang="en-IN" sz="1400" b="0" dirty="0">
                        <a:latin typeface="Tw Cen MT" panose="020B0602020104020603" pitchFamily="34" charset="0"/>
                      </a:endParaRPr>
                    </a:p>
                  </a:txBody>
                  <a:tcPr/>
                </a:tc>
                <a:tc>
                  <a:txBody>
                    <a:bodyPr/>
                    <a:lstStyle/>
                    <a:p>
                      <a:pPr algn="l"/>
                      <a:r>
                        <a:rPr lang="en-IN" sz="1400" dirty="0" smtClean="0"/>
                        <a:t>Submission of claims;</a:t>
                      </a:r>
                      <a:r>
                        <a:rPr lang="en-IN" sz="1400" baseline="0" dirty="0" smtClean="0"/>
                        <a:t> </a:t>
                      </a:r>
                      <a:endParaRPr lang="en-IN" sz="1400" b="0" dirty="0" smtClean="0">
                        <a:latin typeface="Tw Cen MT" panose="020B0602020104020603" pitchFamily="34" charset="0"/>
                      </a:endParaRPr>
                    </a:p>
                  </a:txBody>
                  <a:tcPr/>
                </a:tc>
                <a:tc>
                  <a:txBody>
                    <a:bodyPr/>
                    <a:lstStyle/>
                    <a:p>
                      <a:pPr algn="ctr"/>
                      <a:r>
                        <a:rPr lang="en-IN" sz="1400" dirty="0" smtClean="0"/>
                        <a:t>L+30</a:t>
                      </a:r>
                      <a:endParaRPr lang="en-IN" sz="1400" b="0" i="1" dirty="0">
                        <a:latin typeface="Tw Cen MT" panose="020B0602020104020603" pitchFamily="34" charset="0"/>
                      </a:endParaRPr>
                    </a:p>
                  </a:txBody>
                  <a:tcPr/>
                </a:tc>
              </a:tr>
              <a:tr h="522850">
                <a:tc>
                  <a:txBody>
                    <a:bodyPr/>
                    <a:lstStyle/>
                    <a:p>
                      <a:pPr algn="l"/>
                      <a:r>
                        <a:rPr lang="en-IN" sz="1400" dirty="0" err="1" smtClean="0"/>
                        <a:t>Reg</a:t>
                      </a:r>
                      <a:r>
                        <a:rPr lang="en-IN" sz="1400" baseline="0" dirty="0" smtClean="0"/>
                        <a:t> 21A</a:t>
                      </a:r>
                      <a:endParaRPr lang="en-IN" sz="1400" b="0" dirty="0">
                        <a:latin typeface="Tw Cen MT" panose="020B0602020104020603" pitchFamily="34" charset="0"/>
                      </a:endParaRPr>
                    </a:p>
                  </a:txBody>
                  <a:tcPr/>
                </a:tc>
                <a:tc>
                  <a:txBody>
                    <a:bodyPr/>
                    <a:lstStyle/>
                    <a:p>
                      <a:pPr algn="l"/>
                      <a:r>
                        <a:rPr lang="en-IN" sz="1400" dirty="0" smtClean="0"/>
                        <a:t>Intimation of decision of secured creditors</a:t>
                      </a:r>
                      <a:r>
                        <a:rPr lang="en-IN" sz="1400" baseline="0" dirty="0" smtClean="0"/>
                        <a:t> w.r.t. relinquishment of sec, interest</a:t>
                      </a:r>
                      <a:endParaRPr lang="en-IN" sz="1400" b="0" dirty="0" smtClean="0">
                        <a:latin typeface="Tw Cen MT" panose="020B0602020104020603" pitchFamily="34" charset="0"/>
                      </a:endParaRPr>
                    </a:p>
                  </a:txBody>
                  <a:tcPr/>
                </a:tc>
                <a:tc>
                  <a:txBody>
                    <a:bodyPr/>
                    <a:lstStyle/>
                    <a:p>
                      <a:pPr algn="ctr"/>
                      <a:r>
                        <a:rPr lang="en-IN" sz="1400" u="none" dirty="0" smtClean="0"/>
                        <a:t>L+30</a:t>
                      </a:r>
                      <a:endParaRPr lang="en-IN" sz="1400" b="0" i="0" u="none" dirty="0">
                        <a:latin typeface="Tw Cen MT" panose="020B0602020104020603" pitchFamily="34" charset="0"/>
                      </a:endParaRPr>
                    </a:p>
                  </a:txBody>
                  <a:tcPr/>
                </a:tc>
              </a:tr>
              <a:tr h="302622">
                <a:tc>
                  <a:txBody>
                    <a:bodyPr/>
                    <a:lstStyle/>
                    <a:p>
                      <a:pPr algn="l"/>
                      <a:r>
                        <a:rPr lang="en-IN" sz="1400" dirty="0" smtClean="0"/>
                        <a:t>Reg. 30</a:t>
                      </a:r>
                      <a:endParaRPr lang="en-IN" sz="1400" b="0" dirty="0">
                        <a:latin typeface="Tw Cen MT" panose="020B0602020104020603" pitchFamily="34" charset="0"/>
                      </a:endParaRPr>
                    </a:p>
                  </a:txBody>
                  <a:tcPr/>
                </a:tc>
                <a:tc>
                  <a:txBody>
                    <a:bodyPr/>
                    <a:lstStyle/>
                    <a:p>
                      <a:pPr algn="l"/>
                      <a:r>
                        <a:rPr lang="en-IN" sz="1400" dirty="0" smtClean="0"/>
                        <a:t>Verification of claims </a:t>
                      </a:r>
                      <a:endParaRPr lang="en-IN" sz="1400" b="0" dirty="0">
                        <a:latin typeface="Tw Cen MT" panose="020B0602020104020603" pitchFamily="34" charset="0"/>
                      </a:endParaRPr>
                    </a:p>
                  </a:txBody>
                  <a:tcPr/>
                </a:tc>
                <a:tc>
                  <a:txBody>
                    <a:bodyPr/>
                    <a:lstStyle/>
                    <a:p>
                      <a:pPr algn="ctr"/>
                      <a:r>
                        <a:rPr lang="en-IN" sz="1400" dirty="0" smtClean="0"/>
                        <a:t>L+60</a:t>
                      </a:r>
                      <a:endParaRPr lang="en-IN" sz="1400" b="0" dirty="0">
                        <a:latin typeface="Tw Cen MT" panose="020B0602020104020603" pitchFamily="34" charset="0"/>
                      </a:endParaRPr>
                    </a:p>
                  </a:txBody>
                  <a:tcPr/>
                </a:tc>
              </a:tr>
              <a:tr h="302622">
                <a:tc>
                  <a:txBody>
                    <a:bodyPr/>
                    <a:lstStyle/>
                    <a:p>
                      <a:pPr algn="l"/>
                      <a:r>
                        <a:rPr lang="en-IN" sz="1400" dirty="0" err="1" smtClean="0"/>
                        <a:t>Reg</a:t>
                      </a:r>
                      <a:r>
                        <a:rPr lang="en-IN" sz="1400" dirty="0" smtClean="0"/>
                        <a:t> 31A</a:t>
                      </a:r>
                      <a:endParaRPr lang="en-IN" sz="1400" b="0" dirty="0">
                        <a:latin typeface="Tw Cen MT" panose="020B0602020104020603" pitchFamily="34" charset="0"/>
                      </a:endParaRPr>
                    </a:p>
                  </a:txBody>
                  <a:tcPr/>
                </a:tc>
                <a:tc>
                  <a:txBody>
                    <a:bodyPr/>
                    <a:lstStyle/>
                    <a:p>
                      <a:pPr algn="l"/>
                      <a:r>
                        <a:rPr lang="en-IN" sz="1400" dirty="0" smtClean="0"/>
                        <a:t>Constitution</a:t>
                      </a:r>
                      <a:r>
                        <a:rPr lang="en-IN" sz="1400" baseline="0" dirty="0" smtClean="0"/>
                        <a:t> of SCC</a:t>
                      </a:r>
                      <a:endParaRPr lang="en-IN" sz="1400" b="0" dirty="0">
                        <a:latin typeface="Tw Cen MT" panose="020B0602020104020603" pitchFamily="34" charset="0"/>
                      </a:endParaRPr>
                    </a:p>
                  </a:txBody>
                  <a:tcPr/>
                </a:tc>
                <a:tc>
                  <a:txBody>
                    <a:bodyPr/>
                    <a:lstStyle/>
                    <a:p>
                      <a:pPr algn="ctr"/>
                      <a:r>
                        <a:rPr lang="en-IN" sz="1400" dirty="0" smtClean="0"/>
                        <a:t>L+60</a:t>
                      </a:r>
                      <a:endParaRPr lang="en-IN" sz="1400" b="0" dirty="0">
                        <a:latin typeface="Tw Cen MT" panose="020B0602020104020603" pitchFamily="34" charset="0"/>
                      </a:endParaRPr>
                    </a:p>
                  </a:txBody>
                  <a:tcPr/>
                </a:tc>
              </a:tr>
              <a:tr h="302622">
                <a:tc>
                  <a:txBody>
                    <a:bodyPr/>
                    <a:lstStyle/>
                    <a:p>
                      <a:pPr algn="l"/>
                      <a:r>
                        <a:rPr lang="en-IN" sz="1400" dirty="0" err="1" smtClean="0"/>
                        <a:t>Reg</a:t>
                      </a:r>
                      <a:r>
                        <a:rPr lang="en-IN" sz="1400" dirty="0" smtClean="0"/>
                        <a:t> 31 (2)</a:t>
                      </a:r>
                      <a:endParaRPr lang="en-IN" sz="1400" b="0" dirty="0">
                        <a:latin typeface="Tw Cen MT" panose="020B0602020104020603" pitchFamily="34" charset="0"/>
                      </a:endParaRPr>
                    </a:p>
                  </a:txBody>
                  <a:tcPr/>
                </a:tc>
                <a:tc>
                  <a:txBody>
                    <a:bodyPr/>
                    <a:lstStyle/>
                    <a:p>
                      <a:pPr algn="l"/>
                      <a:r>
                        <a:rPr lang="en-IN" sz="1400" dirty="0" smtClean="0"/>
                        <a:t>Filing of list of stakeholders</a:t>
                      </a:r>
                      <a:endParaRPr lang="en-IN" sz="1400" b="0" dirty="0">
                        <a:latin typeface="Tw Cen MT" panose="020B0602020104020603" pitchFamily="34" charset="0"/>
                      </a:endParaRPr>
                    </a:p>
                  </a:txBody>
                  <a:tcPr/>
                </a:tc>
                <a:tc>
                  <a:txBody>
                    <a:bodyPr/>
                    <a:lstStyle/>
                    <a:p>
                      <a:pPr algn="ctr"/>
                      <a:r>
                        <a:rPr lang="en-IN" sz="1400" dirty="0" smtClean="0"/>
                        <a:t>L+75</a:t>
                      </a:r>
                      <a:endParaRPr lang="en-IN" sz="1400" b="0" dirty="0">
                        <a:latin typeface="Tw Cen MT" panose="020B0602020104020603" pitchFamily="34" charset="0"/>
                      </a:endParaRPr>
                    </a:p>
                  </a:txBody>
                  <a:tcPr/>
                </a:tc>
              </a:tr>
              <a:tr h="425101">
                <a:tc>
                  <a:txBody>
                    <a:bodyPr/>
                    <a:lstStyle/>
                    <a:p>
                      <a:pPr algn="l"/>
                      <a:r>
                        <a:rPr lang="en-IN" sz="1400" dirty="0" err="1" smtClean="0"/>
                        <a:t>Reg</a:t>
                      </a:r>
                      <a:r>
                        <a:rPr lang="en-IN" sz="1400" baseline="0" dirty="0" smtClean="0"/>
                        <a:t> 13 &amp; 34</a:t>
                      </a:r>
                      <a:endParaRPr lang="en-IN" sz="1400" b="0" dirty="0">
                        <a:latin typeface="Tw Cen MT" panose="020B0602020104020603" pitchFamily="34" charset="0"/>
                      </a:endParaRPr>
                    </a:p>
                  </a:txBody>
                  <a:tcPr/>
                </a:tc>
                <a:tc>
                  <a:txBody>
                    <a:bodyPr/>
                    <a:lstStyle/>
                    <a:p>
                      <a:pPr algn="l"/>
                      <a:r>
                        <a:rPr lang="en-IN" sz="1400" dirty="0" smtClean="0"/>
                        <a:t>Filing</a:t>
                      </a:r>
                      <a:r>
                        <a:rPr lang="en-IN" sz="1400" baseline="0" dirty="0" smtClean="0"/>
                        <a:t> of Prelim Report &amp; Asset Memorandum</a:t>
                      </a:r>
                      <a:endParaRPr lang="en-IN" sz="1400" b="0" dirty="0">
                        <a:latin typeface="Tw Cen MT" panose="020B0602020104020603" pitchFamily="34" charset="0"/>
                      </a:endParaRPr>
                    </a:p>
                  </a:txBody>
                  <a:tcPr/>
                </a:tc>
                <a:tc>
                  <a:txBody>
                    <a:bodyPr/>
                    <a:lstStyle/>
                    <a:p>
                      <a:pPr algn="ctr"/>
                      <a:r>
                        <a:rPr lang="en-IN" sz="1400" dirty="0" smtClean="0"/>
                        <a:t>L+75</a:t>
                      </a:r>
                      <a:endParaRPr lang="en-IN" sz="1400" b="0" dirty="0">
                        <a:latin typeface="Tw Cen MT" panose="020B0602020104020603" pitchFamily="34" charset="0"/>
                      </a:endParaRPr>
                    </a:p>
                  </a:txBody>
                  <a:tcPr/>
                </a:tc>
              </a:tr>
              <a:tr h="514457">
                <a:tc>
                  <a:txBody>
                    <a:bodyPr/>
                    <a:lstStyle/>
                    <a:p>
                      <a:pPr algn="l"/>
                      <a:r>
                        <a:rPr lang="en-US" sz="1400" dirty="0" smtClean="0"/>
                        <a:t>Reg. 15 (1), (2), (3), (4) and (5), and 36 </a:t>
                      </a:r>
                      <a:endParaRPr lang="en-IN" sz="1400" b="0" dirty="0">
                        <a:latin typeface="Tw Cen MT" panose="020B0602020104020603" pitchFamily="34" charset="0"/>
                      </a:endParaRPr>
                    </a:p>
                  </a:txBody>
                  <a:tcPr/>
                </a:tc>
                <a:tc>
                  <a:txBody>
                    <a:bodyPr/>
                    <a:lstStyle/>
                    <a:p>
                      <a:pPr algn="l"/>
                      <a:r>
                        <a:rPr lang="en-IN" sz="1400" dirty="0" smtClean="0"/>
                        <a:t>Submission of Reports</a:t>
                      </a:r>
                      <a:endParaRPr lang="en-IN" sz="1400" b="0" dirty="0">
                        <a:latin typeface="Tw Cen MT" panose="020B0602020104020603" pitchFamily="34" charset="0"/>
                      </a:endParaRPr>
                    </a:p>
                  </a:txBody>
                  <a:tcPr/>
                </a:tc>
                <a:tc>
                  <a:txBody>
                    <a:bodyPr/>
                    <a:lstStyle/>
                    <a:p>
                      <a:pPr algn="ctr"/>
                      <a:r>
                        <a:rPr lang="en-IN" sz="1400" dirty="0" smtClean="0"/>
                        <a:t>Prelim &amp; Quarterly</a:t>
                      </a:r>
                      <a:endParaRPr lang="en-IN" sz="1400" b="0" dirty="0">
                        <a:latin typeface="Tw Cen MT" panose="020B0602020104020603" pitchFamily="34" charset="0"/>
                      </a:endParaRPr>
                    </a:p>
                  </a:txBody>
                  <a:tcPr/>
                </a:tc>
              </a:tr>
              <a:tr h="302622">
                <a:tc>
                  <a:txBody>
                    <a:bodyPr/>
                    <a:lstStyle/>
                    <a:p>
                      <a:pPr algn="l"/>
                      <a:r>
                        <a:rPr lang="en-IN" sz="1400" dirty="0" smtClean="0"/>
                        <a:t>Reg.</a:t>
                      </a:r>
                      <a:r>
                        <a:rPr lang="en-IN" sz="1400" baseline="0" dirty="0" smtClean="0"/>
                        <a:t> 36 (A)</a:t>
                      </a:r>
                      <a:endParaRPr lang="en-IN" sz="1400" b="0" dirty="0">
                        <a:latin typeface="Tw Cen MT" panose="020B0602020104020603" pitchFamily="34" charset="0"/>
                      </a:endParaRPr>
                    </a:p>
                  </a:txBody>
                  <a:tcPr/>
                </a:tc>
                <a:tc>
                  <a:txBody>
                    <a:bodyPr/>
                    <a:lstStyle/>
                    <a:p>
                      <a:pPr algn="l"/>
                      <a:r>
                        <a:rPr lang="en-IN" sz="1400" dirty="0" smtClean="0"/>
                        <a:t>Invitation</a:t>
                      </a:r>
                      <a:r>
                        <a:rPr lang="en-IN" sz="1400" baseline="0" dirty="0" smtClean="0"/>
                        <a:t> of </a:t>
                      </a:r>
                      <a:r>
                        <a:rPr lang="en-IN" sz="1400" baseline="0" dirty="0" err="1" smtClean="0"/>
                        <a:t>EoI</a:t>
                      </a:r>
                      <a:r>
                        <a:rPr lang="en-IN" sz="1400" baseline="0" dirty="0" smtClean="0"/>
                        <a:t> (Form G)</a:t>
                      </a:r>
                      <a:endParaRPr lang="en-IN" sz="1400" b="0" dirty="0">
                        <a:latin typeface="Tw Cen MT" panose="020B0602020104020603" pitchFamily="34" charset="0"/>
                      </a:endParaRPr>
                    </a:p>
                  </a:txBody>
                  <a:tcPr/>
                </a:tc>
                <a:tc>
                  <a:txBody>
                    <a:bodyPr/>
                    <a:lstStyle/>
                    <a:p>
                      <a:pPr algn="ctr"/>
                      <a:r>
                        <a:rPr lang="en-IN" sz="1400" dirty="0" smtClean="0"/>
                        <a:t>L+75</a:t>
                      </a:r>
                      <a:endParaRPr lang="en-IN" sz="1400" b="0" dirty="0">
                        <a:latin typeface="Tw Cen MT" panose="020B0602020104020603" pitchFamily="34" charset="0"/>
                      </a:endParaRPr>
                    </a:p>
                  </a:txBody>
                  <a:tcPr/>
                </a:tc>
              </a:tr>
              <a:tr h="302622">
                <a:tc>
                  <a:txBody>
                    <a:bodyPr/>
                    <a:lstStyle/>
                    <a:p>
                      <a:pPr algn="l"/>
                      <a:r>
                        <a:rPr lang="en-US" sz="1400" dirty="0" smtClean="0"/>
                        <a:t>Reg. 44</a:t>
                      </a:r>
                      <a:endParaRPr lang="en-IN" sz="1400" b="0" dirty="0">
                        <a:solidFill>
                          <a:schemeClr val="tx1"/>
                        </a:solidFill>
                        <a:latin typeface="Tw Cen MT" panose="020B0602020104020603" pitchFamily="34" charset="0"/>
                      </a:endParaRPr>
                    </a:p>
                  </a:txBody>
                  <a:tcPr/>
                </a:tc>
                <a:tc>
                  <a:txBody>
                    <a:bodyPr/>
                    <a:lstStyle/>
                    <a:p>
                      <a:pPr algn="l"/>
                      <a:r>
                        <a:rPr lang="en-US" sz="1400" dirty="0" smtClean="0"/>
                        <a:t>Liquidation Period </a:t>
                      </a:r>
                      <a:endParaRPr lang="en-IN" sz="1400" b="0" dirty="0">
                        <a:solidFill>
                          <a:schemeClr val="tx1"/>
                        </a:solidFill>
                        <a:latin typeface="Tw Cen MT" panose="020B0602020104020603" pitchFamily="34" charset="0"/>
                      </a:endParaRPr>
                    </a:p>
                  </a:txBody>
                  <a:tcPr/>
                </a:tc>
                <a:tc>
                  <a:txBody>
                    <a:bodyPr/>
                    <a:lstStyle/>
                    <a:p>
                      <a:pPr algn="ctr"/>
                      <a:r>
                        <a:rPr lang="en-US" sz="1400" dirty="0" smtClean="0"/>
                        <a:t>L+365</a:t>
                      </a:r>
                      <a:endParaRPr lang="en-IN" sz="1400" b="0" dirty="0">
                        <a:solidFill>
                          <a:schemeClr val="tx1"/>
                        </a:solidFill>
                        <a:latin typeface="Tw Cen MT" panose="020B0602020104020603" pitchFamily="34" charset="0"/>
                      </a:endParaRPr>
                    </a:p>
                  </a:txBody>
                  <a:tcPr/>
                </a:tc>
              </a:tr>
            </a:tbl>
          </a:graphicData>
        </a:graphic>
      </p:graphicFrame>
    </p:spTree>
    <p:extLst>
      <p:ext uri="{BB962C8B-B14F-4D97-AF65-F5344CB8AC3E}">
        <p14:creationId xmlns:p14="http://schemas.microsoft.com/office/powerpoint/2010/main" val="1997632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Pertinent Questions w.r.t Relaxation in Timelines </a:t>
            </a:r>
            <a:endParaRPr lang="en-IN"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3866780"/>
              </p:ext>
            </p:extLst>
          </p:nvPr>
        </p:nvGraphicFramePr>
        <p:xfrm>
          <a:off x="581025" y="2181225"/>
          <a:ext cx="11029783" cy="40174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4450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COPYRIGHT &amp; Disclaimer</a:t>
            </a:r>
            <a:endParaRPr lang="en-IN" dirty="0"/>
          </a:p>
        </p:txBody>
      </p:sp>
      <p:sp>
        <p:nvSpPr>
          <p:cNvPr id="3" name="Content Placeholder 2"/>
          <p:cNvSpPr>
            <a:spLocks noGrp="1"/>
          </p:cNvSpPr>
          <p:nvPr>
            <p:ph idx="1"/>
          </p:nvPr>
        </p:nvSpPr>
        <p:spPr/>
        <p:txBody>
          <a:bodyPr anchor="t" anchorCtr="0"/>
          <a:lstStyle/>
          <a:p>
            <a:r>
              <a:rPr lang="en-IN" dirty="0"/>
              <a:t>The contents of the presentation are intended solely for the use of the client to whom the same is marked </a:t>
            </a:r>
            <a:r>
              <a:rPr lang="en-IN" dirty="0" smtClean="0"/>
              <a:t>by </a:t>
            </a:r>
            <a:r>
              <a:rPr lang="en-IN" dirty="0"/>
              <a:t>us.</a:t>
            </a:r>
          </a:p>
          <a:p>
            <a:r>
              <a:rPr lang="en-IN" dirty="0"/>
              <a:t>No circulation, publication, or unauthorised use of the presentation in any form is allowed, except with our prior written </a:t>
            </a:r>
            <a:r>
              <a:rPr lang="en-IN" dirty="0" smtClean="0"/>
              <a:t>permission.</a:t>
            </a:r>
            <a:endParaRPr lang="en-IN" dirty="0"/>
          </a:p>
          <a:p>
            <a:r>
              <a:rPr lang="en-IN" dirty="0"/>
              <a:t>No part of this presentation is intended to be professional advice, or solicitation of professional assignment.</a:t>
            </a:r>
          </a:p>
          <a:p>
            <a:pPr marL="0" indent="0">
              <a:buNone/>
            </a:pPr>
            <a:endParaRPr lang="en-IN" dirty="0"/>
          </a:p>
        </p:txBody>
      </p:sp>
    </p:spTree>
    <p:extLst>
      <p:ext uri="{BB962C8B-B14F-4D97-AF65-F5344CB8AC3E}">
        <p14:creationId xmlns:p14="http://schemas.microsoft.com/office/powerpoint/2010/main" val="523191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Relaxations w.r.t. Tax Filings</a:t>
            </a:r>
            <a:endParaRPr lang="en-IN"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72990"/>
              </p:ext>
            </p:extLst>
          </p:nvPr>
        </p:nvGraphicFramePr>
        <p:xfrm>
          <a:off x="457350" y="1905802"/>
          <a:ext cx="11277299" cy="4759726"/>
        </p:xfrm>
        <a:graphic>
          <a:graphicData uri="http://schemas.openxmlformats.org/drawingml/2006/table">
            <a:tbl>
              <a:tblPr firstRow="1" bandRow="1">
                <a:tableStyleId>{D27102A9-8310-4765-A935-A1911B00CA55}</a:tableStyleId>
              </a:tblPr>
              <a:tblGrid>
                <a:gridCol w="1140196"/>
                <a:gridCol w="2987155"/>
                <a:gridCol w="1209707"/>
                <a:gridCol w="1961423"/>
                <a:gridCol w="1601384"/>
                <a:gridCol w="2377434"/>
              </a:tblGrid>
              <a:tr h="543326">
                <a:tc>
                  <a:txBody>
                    <a:bodyPr/>
                    <a:lstStyle/>
                    <a:p>
                      <a:pPr algn="ctr"/>
                      <a:r>
                        <a:rPr lang="en-IN" sz="1400" dirty="0" smtClean="0"/>
                        <a:t>Form </a:t>
                      </a:r>
                      <a:endParaRPr lang="en-IN" sz="1400" dirty="0"/>
                    </a:p>
                  </a:txBody>
                  <a:tcPr/>
                </a:tc>
                <a:tc>
                  <a:txBody>
                    <a:bodyPr/>
                    <a:lstStyle/>
                    <a:p>
                      <a:pPr algn="ctr"/>
                      <a:r>
                        <a:rPr lang="en-IN" sz="1400" dirty="0" smtClean="0"/>
                        <a:t>Filed For</a:t>
                      </a:r>
                      <a:endParaRPr lang="en-IN" sz="1400" dirty="0"/>
                    </a:p>
                  </a:txBody>
                  <a:tcPr/>
                </a:tc>
                <a:tc>
                  <a:txBody>
                    <a:bodyPr/>
                    <a:lstStyle/>
                    <a:p>
                      <a:pPr algn="ctr"/>
                      <a:r>
                        <a:rPr lang="en-IN" sz="1400" dirty="0" smtClean="0"/>
                        <a:t>Due Date</a:t>
                      </a:r>
                      <a:endParaRPr lang="en-IN" sz="1400" dirty="0"/>
                    </a:p>
                  </a:txBody>
                  <a:tcPr/>
                </a:tc>
                <a:tc>
                  <a:txBody>
                    <a:bodyPr/>
                    <a:lstStyle/>
                    <a:p>
                      <a:pPr algn="ctr"/>
                      <a:r>
                        <a:rPr lang="en-IN" sz="1400" dirty="0" smtClean="0"/>
                        <a:t>Interest/</a:t>
                      </a:r>
                      <a:r>
                        <a:rPr lang="en-IN" sz="1400" baseline="0" dirty="0" smtClean="0"/>
                        <a:t> Late Fee</a:t>
                      </a:r>
                      <a:endParaRPr lang="en-IN" sz="1400" dirty="0"/>
                    </a:p>
                  </a:txBody>
                  <a:tcPr/>
                </a:tc>
                <a:tc>
                  <a:txBody>
                    <a:bodyPr/>
                    <a:lstStyle/>
                    <a:p>
                      <a:pPr algn="ctr"/>
                      <a:r>
                        <a:rPr lang="en-IN" sz="1400" dirty="0" smtClean="0"/>
                        <a:t>Relaxation</a:t>
                      </a:r>
                      <a:endParaRPr lang="en-IN" sz="1400" dirty="0"/>
                    </a:p>
                  </a:txBody>
                  <a:tcPr/>
                </a:tc>
                <a:tc>
                  <a:txBody>
                    <a:bodyPr/>
                    <a:lstStyle/>
                    <a:p>
                      <a:pPr algn="ctr"/>
                      <a:r>
                        <a:rPr lang="en-IN" sz="1400" dirty="0" smtClean="0"/>
                        <a:t>Remarks</a:t>
                      </a:r>
                      <a:endParaRPr lang="en-IN" sz="1400" dirty="0"/>
                    </a:p>
                  </a:txBody>
                  <a:tcPr/>
                </a:tc>
              </a:tr>
              <a:tr h="370840">
                <a:tc gridSpan="6">
                  <a:txBody>
                    <a:bodyPr/>
                    <a:lstStyle/>
                    <a:p>
                      <a:r>
                        <a:rPr lang="en-IN" sz="1600" dirty="0" smtClean="0"/>
                        <a:t>GST Forms</a:t>
                      </a:r>
                      <a:endParaRPr lang="en-IN" sz="1600" dirty="0"/>
                    </a:p>
                  </a:txBody>
                  <a:tcPr/>
                </a:tc>
                <a:tc hMerge="1">
                  <a:txBody>
                    <a:bodyPr/>
                    <a:lstStyle/>
                    <a:p>
                      <a:endParaRPr lang="en-IN" dirty="0"/>
                    </a:p>
                  </a:txBody>
                  <a:tcPr/>
                </a:tc>
                <a:tc hMerge="1">
                  <a:txBody>
                    <a:bodyPr/>
                    <a:lstStyle/>
                    <a:p>
                      <a:endParaRPr lang="en-IN" dirty="0"/>
                    </a:p>
                  </a:txBody>
                  <a:tcPr/>
                </a:tc>
                <a:tc hMerge="1">
                  <a:txBody>
                    <a:bodyPr/>
                    <a:lstStyle/>
                    <a:p>
                      <a:endParaRPr lang="en-IN"/>
                    </a:p>
                  </a:txBody>
                  <a:tcPr/>
                </a:tc>
                <a:tc hMerge="1">
                  <a:txBody>
                    <a:bodyPr/>
                    <a:lstStyle/>
                    <a:p>
                      <a:endParaRPr lang="en-IN" dirty="0"/>
                    </a:p>
                  </a:txBody>
                  <a:tcPr/>
                </a:tc>
                <a:tc hMerge="1">
                  <a:txBody>
                    <a:bodyPr/>
                    <a:lstStyle/>
                    <a:p>
                      <a:endParaRPr lang="en-IN" dirty="0"/>
                    </a:p>
                  </a:txBody>
                  <a:tcPr/>
                </a:tc>
              </a:tr>
              <a:tr h="370840">
                <a:tc>
                  <a:txBody>
                    <a:bodyPr/>
                    <a:lstStyle/>
                    <a:p>
                      <a:pPr algn="ctr"/>
                      <a:r>
                        <a:rPr lang="en-IN" sz="1400" dirty="0" smtClean="0"/>
                        <a:t>GSTR-1</a:t>
                      </a:r>
                      <a:endParaRPr lang="en-IN" sz="1400" dirty="0"/>
                    </a:p>
                  </a:txBody>
                  <a:tcPr/>
                </a:tc>
                <a:tc>
                  <a:txBody>
                    <a:bodyPr/>
                    <a:lstStyle/>
                    <a:p>
                      <a:pPr algn="just"/>
                      <a:r>
                        <a:rPr lang="en-US" sz="1400" kern="1200" dirty="0" smtClean="0">
                          <a:effectLst/>
                        </a:rPr>
                        <a:t>monthly Statement of Outward Supplies to be furnished by</a:t>
                      </a:r>
                      <a:r>
                        <a:rPr lang="en-US" sz="1400" kern="1200" baseline="0" dirty="0" smtClean="0">
                          <a:effectLst/>
                        </a:rPr>
                        <a:t> registered entities </a:t>
                      </a:r>
                      <a:r>
                        <a:rPr lang="en-US" sz="1400" kern="1200" dirty="0" smtClean="0">
                          <a:effectLst/>
                        </a:rPr>
                        <a:t>making outward supplies of goods and services or both and contains details of outward supplies of goods and services.</a:t>
                      </a:r>
                      <a:endParaRPr lang="en-IN" sz="1400" dirty="0"/>
                    </a:p>
                  </a:txBody>
                  <a:tcPr/>
                </a:tc>
                <a:tc>
                  <a:txBody>
                    <a:bodyPr/>
                    <a:lstStyle/>
                    <a:p>
                      <a:pPr algn="ctr"/>
                      <a:r>
                        <a:rPr lang="en-IN" sz="1400" dirty="0" smtClean="0"/>
                        <a:t>11</a:t>
                      </a:r>
                      <a:r>
                        <a:rPr lang="en-IN" sz="1400" baseline="30000" dirty="0" smtClean="0"/>
                        <a:t>th</a:t>
                      </a:r>
                      <a:r>
                        <a:rPr lang="en-IN" sz="1400" dirty="0" smtClean="0"/>
                        <a:t> of</a:t>
                      </a:r>
                      <a:r>
                        <a:rPr lang="en-IN" sz="1400" baseline="0" dirty="0" smtClean="0"/>
                        <a:t> next month</a:t>
                      </a:r>
                      <a:endParaRPr lang="en-IN" sz="1400" dirty="0"/>
                    </a:p>
                  </a:txBody>
                  <a:tcPr/>
                </a:tc>
                <a:tc>
                  <a:txBody>
                    <a:bodyPr/>
                    <a:lstStyle/>
                    <a:p>
                      <a:pPr algn="ctr"/>
                      <a:r>
                        <a:rPr lang="en-IN" sz="1400" dirty="0" err="1" smtClean="0"/>
                        <a:t>Rs</a:t>
                      </a:r>
                      <a:r>
                        <a:rPr lang="en-IN" sz="1400" dirty="0" smtClean="0"/>
                        <a:t>. 100</a:t>
                      </a:r>
                      <a:r>
                        <a:rPr lang="en-IN" sz="1400" baseline="0" dirty="0" smtClean="0"/>
                        <a:t> per day of delay</a:t>
                      </a:r>
                      <a:endParaRPr lang="en-IN" sz="1400" dirty="0"/>
                    </a:p>
                  </a:txBody>
                  <a:tcPr/>
                </a:tc>
                <a:tc>
                  <a:txBody>
                    <a:bodyPr/>
                    <a:lstStyle/>
                    <a:p>
                      <a:pPr algn="ctr"/>
                      <a:r>
                        <a:rPr lang="en-IN" sz="1400" dirty="0" smtClean="0"/>
                        <a:t>Late fee waived off</a:t>
                      </a:r>
                      <a:endParaRPr lang="en-IN" sz="1400" dirty="0"/>
                    </a:p>
                  </a:txBody>
                  <a:tcPr/>
                </a:tc>
                <a:tc>
                  <a:txBody>
                    <a:bodyPr/>
                    <a:lstStyle/>
                    <a:p>
                      <a:r>
                        <a:rPr lang="en-IN" sz="1400" dirty="0" smtClean="0"/>
                        <a:t>For</a:t>
                      </a:r>
                      <a:r>
                        <a:rPr lang="en-IN" sz="1400" baseline="0" dirty="0" smtClean="0"/>
                        <a:t> March,  April and May, if their returns are filed by 30.06.2020</a:t>
                      </a:r>
                      <a:endParaRPr lang="en-IN" sz="1400" dirty="0"/>
                    </a:p>
                  </a:txBody>
                  <a:tcPr/>
                </a:tc>
              </a:tr>
              <a:tr h="370840">
                <a:tc>
                  <a:txBody>
                    <a:bodyPr/>
                    <a:lstStyle/>
                    <a:p>
                      <a:pPr algn="ctr"/>
                      <a:r>
                        <a:rPr lang="en-IN" sz="1400" dirty="0" smtClean="0"/>
                        <a:t>GSTR-3B</a:t>
                      </a:r>
                      <a:endParaRPr lang="en-IN" sz="1400" dirty="0"/>
                    </a:p>
                  </a:txBody>
                  <a:tcPr/>
                </a:tc>
                <a:tc>
                  <a:txBody>
                    <a:bodyPr/>
                    <a:lstStyle/>
                    <a:p>
                      <a:pPr algn="just"/>
                      <a:r>
                        <a:rPr lang="en-US" sz="1400" kern="1200" dirty="0" smtClean="0">
                          <a:effectLst/>
                        </a:rPr>
                        <a:t>month-based</a:t>
                      </a:r>
                      <a:r>
                        <a:rPr lang="en-US" sz="1400" kern="1200" baseline="0" dirty="0" smtClean="0">
                          <a:effectLst/>
                        </a:rPr>
                        <a:t> </a:t>
                      </a:r>
                      <a:r>
                        <a:rPr lang="en-US" sz="1400" kern="1200" dirty="0" smtClean="0">
                          <a:effectLst/>
                        </a:rPr>
                        <a:t>summary return to declare their summary GST</a:t>
                      </a:r>
                      <a:r>
                        <a:rPr lang="en-US" sz="1400" kern="1200" baseline="0" dirty="0" smtClean="0">
                          <a:effectLst/>
                        </a:rPr>
                        <a:t> </a:t>
                      </a:r>
                      <a:r>
                        <a:rPr lang="en-US" sz="1400" kern="1200" dirty="0" smtClean="0">
                          <a:effectLst/>
                        </a:rPr>
                        <a:t>liabilities for the tax period and the completion of these liabilities in time</a:t>
                      </a:r>
                      <a:endParaRPr lang="en-IN" sz="1400" b="0" dirty="0"/>
                    </a:p>
                  </a:txBody>
                  <a:tcPr/>
                </a:tc>
                <a:tc>
                  <a:txBody>
                    <a:bodyPr/>
                    <a:lstStyle/>
                    <a:p>
                      <a:pPr algn="ctr"/>
                      <a:r>
                        <a:rPr lang="en-IN" sz="1400" dirty="0" smtClean="0"/>
                        <a:t>20th</a:t>
                      </a:r>
                      <a:r>
                        <a:rPr lang="en-IN" sz="1400" baseline="0" dirty="0" smtClean="0"/>
                        <a:t> of next month</a:t>
                      </a:r>
                      <a:endParaRPr lang="en-IN" sz="1400" dirty="0"/>
                    </a:p>
                  </a:txBody>
                  <a:tcPr/>
                </a:tc>
                <a:tc>
                  <a:txBody>
                    <a:bodyPr/>
                    <a:lstStyle/>
                    <a:p>
                      <a:pPr marL="342900" indent="-342900" algn="l">
                        <a:buAutoNum type="alphaLcParenBoth"/>
                      </a:pPr>
                      <a:r>
                        <a:rPr lang="en-IN" sz="1400" dirty="0" smtClean="0"/>
                        <a:t>Interest</a:t>
                      </a:r>
                      <a:r>
                        <a:rPr lang="en-IN" sz="1400" baseline="0" dirty="0" smtClean="0"/>
                        <a:t> @ 18%p.a.</a:t>
                      </a:r>
                    </a:p>
                    <a:p>
                      <a:pPr marL="342900" indent="-342900" algn="just">
                        <a:buAutoNum type="alphaLcParenBoth"/>
                      </a:pPr>
                      <a:r>
                        <a:rPr lang="en-IN" sz="1400" baseline="0" dirty="0" smtClean="0"/>
                        <a:t>Late fee of </a:t>
                      </a:r>
                      <a:r>
                        <a:rPr lang="en-IN" sz="1400" baseline="0" dirty="0" err="1" smtClean="0"/>
                        <a:t>Rs</a:t>
                      </a:r>
                      <a:r>
                        <a:rPr lang="en-IN" sz="1400" baseline="0" dirty="0" smtClean="0"/>
                        <a:t>. 100 per day of delay</a:t>
                      </a:r>
                      <a:endParaRPr lang="en-IN" sz="1400" dirty="0"/>
                    </a:p>
                  </a:txBody>
                  <a:tcPr/>
                </a:tc>
                <a:tc>
                  <a:txBody>
                    <a:bodyPr/>
                    <a:lstStyle/>
                    <a:p>
                      <a:pPr algn="ctr"/>
                      <a:r>
                        <a:rPr lang="en-IN" sz="1400" dirty="0" smtClean="0"/>
                        <a:t>(a)</a:t>
                      </a:r>
                      <a:r>
                        <a:rPr lang="en-IN" sz="1400" baseline="0" dirty="0" smtClean="0"/>
                        <a:t> </a:t>
                      </a:r>
                      <a:r>
                        <a:rPr lang="en-IN" sz="1400" dirty="0" smtClean="0"/>
                        <a:t>Turnover-based</a:t>
                      </a:r>
                      <a:r>
                        <a:rPr lang="en-IN" sz="1400" baseline="0" dirty="0" smtClean="0"/>
                        <a:t> classification;</a:t>
                      </a:r>
                    </a:p>
                    <a:p>
                      <a:pPr algn="ctr"/>
                      <a:r>
                        <a:rPr lang="en-IN" sz="1400" baseline="0" dirty="0" smtClean="0"/>
                        <a:t>(b) Late fee waived off</a:t>
                      </a:r>
                      <a:endParaRPr lang="en-IN" sz="1400" dirty="0"/>
                    </a:p>
                  </a:txBody>
                  <a:tcPr/>
                </a:tc>
                <a:tc>
                  <a:txBody>
                    <a:bodyPr/>
                    <a:lstStyle/>
                    <a:p>
                      <a:pPr marL="0" indent="0">
                        <a:buNone/>
                      </a:pPr>
                      <a:r>
                        <a:rPr lang="en-IN" sz="1400" dirty="0" smtClean="0"/>
                        <a:t>Interests and late</a:t>
                      </a:r>
                      <a:r>
                        <a:rPr lang="en-IN" sz="1400" baseline="0" dirty="0" smtClean="0"/>
                        <a:t> fee</a:t>
                      </a:r>
                      <a:r>
                        <a:rPr lang="en-IN" sz="1400" dirty="0" smtClean="0"/>
                        <a:t> be waived off only</a:t>
                      </a:r>
                      <a:r>
                        <a:rPr lang="en-IN" sz="1400" baseline="0" dirty="0" smtClean="0"/>
                        <a:t> if return filed within prescribed time-limit; </a:t>
                      </a:r>
                    </a:p>
                    <a:p>
                      <a:pPr marL="342900" indent="-342900">
                        <a:buAutoNum type="alphaLcParenBoth"/>
                      </a:pPr>
                      <a:endParaRPr lang="en-IN" sz="1400" dirty="0"/>
                    </a:p>
                  </a:txBody>
                  <a:tcPr/>
                </a:tc>
              </a:tr>
              <a:tr h="370840">
                <a:tc gridSpan="6">
                  <a:txBody>
                    <a:bodyPr/>
                    <a:lstStyle/>
                    <a:p>
                      <a:pPr algn="l"/>
                      <a:r>
                        <a:rPr lang="en-IN" sz="1600" dirty="0" smtClean="0"/>
                        <a:t>Income</a:t>
                      </a:r>
                      <a:r>
                        <a:rPr lang="en-IN" sz="1600" baseline="0" dirty="0" smtClean="0"/>
                        <a:t> Tax filings</a:t>
                      </a:r>
                      <a:endParaRPr lang="en-IN" sz="1600" dirty="0"/>
                    </a:p>
                  </a:txBody>
                  <a:tcPr/>
                </a:tc>
                <a:tc hMerge="1">
                  <a:txBody>
                    <a:bodyPr/>
                    <a:lstStyle/>
                    <a:p>
                      <a:pPr algn="just"/>
                      <a:endParaRPr lang="en-IN" sz="1400" b="0" dirty="0"/>
                    </a:p>
                  </a:txBody>
                  <a:tcPr/>
                </a:tc>
                <a:tc hMerge="1">
                  <a:txBody>
                    <a:bodyPr/>
                    <a:lstStyle/>
                    <a:p>
                      <a:pPr algn="ctr"/>
                      <a:endParaRPr lang="en-IN" sz="1400" dirty="0"/>
                    </a:p>
                  </a:txBody>
                  <a:tcPr/>
                </a:tc>
                <a:tc hMerge="1">
                  <a:txBody>
                    <a:bodyPr/>
                    <a:lstStyle/>
                    <a:p>
                      <a:endParaRPr lang="en-IN"/>
                    </a:p>
                  </a:txBody>
                  <a:tcPr/>
                </a:tc>
                <a:tc hMerge="1">
                  <a:txBody>
                    <a:bodyPr/>
                    <a:lstStyle/>
                    <a:p>
                      <a:pPr algn="ctr"/>
                      <a:endParaRPr lang="en-IN" sz="1400" dirty="0"/>
                    </a:p>
                  </a:txBody>
                  <a:tcPr/>
                </a:tc>
                <a:tc hMerge="1">
                  <a:txBody>
                    <a:bodyPr/>
                    <a:lstStyle/>
                    <a:p>
                      <a:pPr marL="342900" indent="-342900">
                        <a:buAutoNum type="alphaLcParenBoth"/>
                      </a:pPr>
                      <a:endParaRPr lang="en-IN" sz="1400" dirty="0"/>
                    </a:p>
                  </a:txBody>
                  <a:tcPr/>
                </a:tc>
              </a:tr>
              <a:tr h="370840">
                <a:tc>
                  <a:txBody>
                    <a:bodyPr/>
                    <a:lstStyle/>
                    <a:p>
                      <a:pPr algn="ctr"/>
                      <a:endParaRPr lang="en-IN" sz="1400" dirty="0"/>
                    </a:p>
                  </a:txBody>
                  <a:tcPr/>
                </a:tc>
                <a:tc>
                  <a:txBody>
                    <a:bodyPr/>
                    <a:lstStyle/>
                    <a:p>
                      <a:pPr algn="just"/>
                      <a:r>
                        <a:rPr lang="en-IN" sz="1400" dirty="0" smtClean="0"/>
                        <a:t>Delayed payments of Advance Taxes, Self Assessment Tax, Regular Taxes,</a:t>
                      </a:r>
                      <a:r>
                        <a:rPr lang="en-IN" sz="1400" baseline="0" dirty="0" smtClean="0"/>
                        <a:t> TDS, TCS etc.</a:t>
                      </a:r>
                      <a:endParaRPr lang="en-IN" sz="1400" b="0" dirty="0"/>
                    </a:p>
                  </a:txBody>
                  <a:tcPr/>
                </a:tc>
                <a:tc>
                  <a:txBody>
                    <a:bodyPr/>
                    <a:lstStyle/>
                    <a:p>
                      <a:pPr algn="ctr"/>
                      <a:endParaRPr lang="en-IN" sz="1400" dirty="0"/>
                    </a:p>
                  </a:txBody>
                  <a:tcPr/>
                </a:tc>
                <a:tc>
                  <a:txBody>
                    <a:bodyPr/>
                    <a:lstStyle/>
                    <a:p>
                      <a:pPr marL="342900" indent="-342900" algn="just">
                        <a:buAutoNum type="alphaLcParenBoth"/>
                      </a:pPr>
                      <a:r>
                        <a:rPr lang="en-IN" sz="1400" dirty="0" smtClean="0"/>
                        <a:t>Interest</a:t>
                      </a:r>
                      <a:r>
                        <a:rPr lang="en-IN" sz="1400" baseline="0" dirty="0" smtClean="0"/>
                        <a:t> chargeable @ 12%/ 18%</a:t>
                      </a:r>
                    </a:p>
                    <a:p>
                      <a:pPr marL="342900" indent="-342900" algn="just">
                        <a:buAutoNum type="alphaLcParenBoth"/>
                      </a:pPr>
                      <a:r>
                        <a:rPr lang="en-IN" sz="1400" baseline="0" dirty="0" smtClean="0"/>
                        <a:t>Late fee of </a:t>
                      </a:r>
                      <a:r>
                        <a:rPr lang="en-IN" sz="1400" baseline="0" dirty="0" err="1" smtClean="0"/>
                        <a:t>Rs</a:t>
                      </a:r>
                      <a:r>
                        <a:rPr lang="en-IN" sz="1400" baseline="0" dirty="0" smtClean="0"/>
                        <a:t>. 200/ day in case of TDS</a:t>
                      </a:r>
                      <a:endParaRPr lang="en-IN" sz="1400" dirty="0"/>
                    </a:p>
                  </a:txBody>
                  <a:tcPr/>
                </a:tc>
                <a:tc>
                  <a:txBody>
                    <a:bodyPr/>
                    <a:lstStyle/>
                    <a:p>
                      <a:pPr marL="342900" indent="-342900" algn="just">
                        <a:buAutoNum type="alphaLcParenBoth"/>
                      </a:pPr>
                      <a:r>
                        <a:rPr lang="en-IN" sz="1400" dirty="0" smtClean="0"/>
                        <a:t>Reduced interest</a:t>
                      </a:r>
                      <a:r>
                        <a:rPr lang="en-IN" sz="1400" baseline="0" dirty="0" smtClean="0"/>
                        <a:t> rates at 9% </a:t>
                      </a:r>
                    </a:p>
                    <a:p>
                      <a:pPr marL="342900" indent="-342900" algn="just">
                        <a:buAutoNum type="alphaLcParenBoth"/>
                      </a:pPr>
                      <a:r>
                        <a:rPr lang="en-IN" sz="1400" baseline="0" dirty="0" smtClean="0"/>
                        <a:t>No late fee/ penalty</a:t>
                      </a:r>
                      <a:endParaRPr lang="en-IN" sz="1400" dirty="0"/>
                    </a:p>
                  </a:txBody>
                  <a:tcPr/>
                </a:tc>
                <a:tc>
                  <a:txBody>
                    <a:bodyPr/>
                    <a:lstStyle/>
                    <a:p>
                      <a:pPr marL="342900" indent="-342900">
                        <a:buAutoNum type="alphaLcParenBoth"/>
                      </a:pPr>
                      <a:r>
                        <a:rPr lang="en-IN" sz="1400" dirty="0" smtClean="0"/>
                        <a:t>If</a:t>
                      </a:r>
                      <a:r>
                        <a:rPr lang="en-IN" sz="1400" baseline="0" dirty="0" smtClean="0"/>
                        <a:t> payment/ returns made between 20.03.2020- 30.06.2020</a:t>
                      </a:r>
                      <a:endParaRPr lang="en-IN" sz="1400" dirty="0"/>
                    </a:p>
                  </a:txBody>
                  <a:tcPr/>
                </a:tc>
              </a:tr>
            </a:tbl>
          </a:graphicData>
        </a:graphic>
      </p:graphicFrame>
    </p:spTree>
    <p:extLst>
      <p:ext uri="{BB962C8B-B14F-4D97-AF65-F5344CB8AC3E}">
        <p14:creationId xmlns:p14="http://schemas.microsoft.com/office/powerpoint/2010/main" val="779989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Impact on MCA </a:t>
            </a:r>
            <a:r>
              <a:rPr lang="en-IN" cap="none" dirty="0"/>
              <a:t>F</a:t>
            </a:r>
            <a:r>
              <a:rPr lang="en-IN" cap="none" dirty="0" smtClean="0"/>
              <a:t>ilings</a:t>
            </a:r>
            <a:endParaRPr lang="en-IN" cap="non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01609629"/>
              </p:ext>
            </p:extLst>
          </p:nvPr>
        </p:nvGraphicFramePr>
        <p:xfrm>
          <a:off x="581192" y="2036847"/>
          <a:ext cx="11029950" cy="4091238"/>
        </p:xfrm>
        <a:graphic>
          <a:graphicData uri="http://schemas.openxmlformats.org/drawingml/2006/table">
            <a:tbl>
              <a:tblPr firstRow="1" bandRow="1">
                <a:tableStyleId>{5FD0F851-EC5A-4D38-B0AD-8093EC10F338}</a:tableStyleId>
              </a:tblPr>
              <a:tblGrid>
                <a:gridCol w="3676650"/>
                <a:gridCol w="3676650"/>
                <a:gridCol w="3676650"/>
              </a:tblGrid>
              <a:tr h="370840">
                <a:tc>
                  <a:txBody>
                    <a:bodyPr/>
                    <a:lstStyle/>
                    <a:p>
                      <a:pPr algn="ctr"/>
                      <a:r>
                        <a:rPr lang="en-IN" sz="1600" dirty="0" smtClean="0"/>
                        <a:t>Requirement</a:t>
                      </a:r>
                      <a:endParaRPr lang="en-IN" sz="1600" dirty="0"/>
                    </a:p>
                  </a:txBody>
                  <a:tcPr/>
                </a:tc>
                <a:tc>
                  <a:txBody>
                    <a:bodyPr/>
                    <a:lstStyle/>
                    <a:p>
                      <a:pPr algn="ctr"/>
                      <a:r>
                        <a:rPr lang="en-IN" sz="1600" dirty="0" smtClean="0"/>
                        <a:t>Relaxation</a:t>
                      </a:r>
                      <a:endParaRPr lang="en-IN" sz="1600" dirty="0"/>
                    </a:p>
                  </a:txBody>
                  <a:tcPr/>
                </a:tc>
                <a:tc>
                  <a:txBody>
                    <a:bodyPr/>
                    <a:lstStyle/>
                    <a:p>
                      <a:pPr algn="ctr"/>
                      <a:r>
                        <a:rPr lang="en-IN" sz="1600" dirty="0" smtClean="0"/>
                        <a:t>Remarks</a:t>
                      </a:r>
                      <a:endParaRPr lang="en-IN" sz="1600" dirty="0"/>
                    </a:p>
                  </a:txBody>
                  <a:tcPr/>
                </a:tc>
              </a:tr>
              <a:tr h="855278">
                <a:tc>
                  <a:txBody>
                    <a:bodyPr/>
                    <a:lstStyle/>
                    <a:p>
                      <a:r>
                        <a:rPr lang="en-IN" sz="1600" dirty="0" smtClean="0"/>
                        <a:t>Cos</a:t>
                      </a:r>
                      <a:r>
                        <a:rPr lang="en-IN" sz="1600" baseline="0" dirty="0" smtClean="0"/>
                        <a:t> holding BM through VC- could not transact the following: </a:t>
                      </a:r>
                    </a:p>
                    <a:p>
                      <a:pPr marL="342900" indent="-342900">
                        <a:buAutoNum type="alphaLcParenBoth"/>
                      </a:pPr>
                      <a:r>
                        <a:rPr lang="en-IN" sz="1600" baseline="0" dirty="0" smtClean="0"/>
                        <a:t>Approval of FS;</a:t>
                      </a:r>
                    </a:p>
                    <a:p>
                      <a:pPr marL="342900" indent="-342900">
                        <a:buAutoNum type="alphaLcParenBoth"/>
                      </a:pPr>
                      <a:r>
                        <a:rPr lang="en-IN" sz="1600" baseline="0" dirty="0" smtClean="0"/>
                        <a:t>Approval of Board’s Report;</a:t>
                      </a:r>
                    </a:p>
                    <a:p>
                      <a:pPr marL="342900" indent="-342900">
                        <a:buAutoNum type="alphaLcParenBoth"/>
                      </a:pPr>
                      <a:r>
                        <a:rPr lang="en-IN" sz="1600" baseline="0" dirty="0" smtClean="0"/>
                        <a:t>Approval of Prospectus;</a:t>
                      </a:r>
                    </a:p>
                    <a:p>
                      <a:pPr marL="342900" indent="-342900">
                        <a:buAutoNum type="alphaLcParenBoth"/>
                      </a:pPr>
                      <a:r>
                        <a:rPr lang="en-IN" sz="1600" baseline="0" dirty="0" smtClean="0"/>
                        <a:t>Audit Committee Meeting; and</a:t>
                      </a:r>
                    </a:p>
                    <a:p>
                      <a:pPr marL="342900" indent="-342900">
                        <a:buAutoNum type="alphaLcParenBoth"/>
                      </a:pPr>
                      <a:r>
                        <a:rPr lang="en-IN" sz="1600" baseline="0" dirty="0" smtClean="0"/>
                        <a:t>Approval of merger, amalgamation etc.</a:t>
                      </a:r>
                    </a:p>
                  </a:txBody>
                  <a:tcPr/>
                </a:tc>
                <a:tc>
                  <a:txBody>
                    <a:bodyPr/>
                    <a:lstStyle/>
                    <a:p>
                      <a:r>
                        <a:rPr lang="en-IN" sz="1600" dirty="0" smtClean="0"/>
                        <a:t>BM can be</a:t>
                      </a:r>
                      <a:r>
                        <a:rPr lang="en-IN" sz="1600" baseline="0" dirty="0" smtClean="0"/>
                        <a:t> held by VC and following are temporarily allowed to be transacted:</a:t>
                      </a:r>
                    </a:p>
                    <a:p>
                      <a:pPr marL="342900" indent="-342900">
                        <a:buAutoNum type="alphaLcParenBoth"/>
                      </a:pPr>
                      <a:r>
                        <a:rPr lang="en-IN" sz="1600" baseline="0" dirty="0" smtClean="0"/>
                        <a:t>Financial Statements;</a:t>
                      </a:r>
                    </a:p>
                    <a:p>
                      <a:pPr marL="342900" indent="-342900">
                        <a:buAutoNum type="alphaLcParenBoth"/>
                      </a:pPr>
                      <a:r>
                        <a:rPr lang="en-IN" sz="1600" baseline="0" dirty="0" smtClean="0"/>
                        <a:t>Director’s Reports</a:t>
                      </a:r>
                      <a:endParaRPr lang="en-IN" sz="1600" dirty="0"/>
                    </a:p>
                  </a:txBody>
                  <a:tcPr/>
                </a:tc>
                <a:tc>
                  <a:txBody>
                    <a:bodyPr/>
                    <a:lstStyle/>
                    <a:p>
                      <a:r>
                        <a:rPr lang="en-IN" sz="1600" dirty="0" err="1" smtClean="0"/>
                        <a:t>Upto</a:t>
                      </a:r>
                      <a:r>
                        <a:rPr lang="en-IN" sz="1600" baseline="0" dirty="0" smtClean="0"/>
                        <a:t> 30.06.2020;</a:t>
                      </a:r>
                    </a:p>
                    <a:p>
                      <a:r>
                        <a:rPr lang="en-IN" sz="1600" baseline="0" dirty="0" smtClean="0"/>
                        <a:t>N.A. in case of CIRP Process</a:t>
                      </a:r>
                      <a:endParaRPr lang="en-IN" sz="1600" dirty="0"/>
                    </a:p>
                  </a:txBody>
                  <a:tcPr/>
                </a:tc>
              </a:tr>
              <a:tr h="855278">
                <a:tc>
                  <a:txBody>
                    <a:bodyPr/>
                    <a:lstStyle/>
                    <a:p>
                      <a:r>
                        <a:rPr lang="en-IN" sz="1600" dirty="0" smtClean="0"/>
                        <a:t>Max.</a:t>
                      </a:r>
                      <a:r>
                        <a:rPr lang="en-IN" sz="1600" baseline="0" dirty="0" smtClean="0"/>
                        <a:t> interval between board meeting &lt; 120 days</a:t>
                      </a:r>
                      <a:endParaRPr lang="en-IN" sz="1600" dirty="0"/>
                    </a:p>
                  </a:txBody>
                  <a:tcPr/>
                </a:tc>
                <a:tc>
                  <a:txBody>
                    <a:bodyPr/>
                    <a:lstStyle/>
                    <a:p>
                      <a:r>
                        <a:rPr lang="en-IN" sz="1600" dirty="0" smtClean="0"/>
                        <a:t>Interval</a:t>
                      </a:r>
                      <a:r>
                        <a:rPr lang="en-IN" sz="1600" baseline="0" dirty="0" smtClean="0"/>
                        <a:t> has been extended </a:t>
                      </a:r>
                      <a:r>
                        <a:rPr lang="en-IN" sz="1600" baseline="0" dirty="0" err="1" smtClean="0"/>
                        <a:t>upto</a:t>
                      </a:r>
                      <a:r>
                        <a:rPr lang="en-IN" sz="1600" baseline="0" dirty="0" smtClean="0"/>
                        <a:t> 180 days </a:t>
                      </a:r>
                      <a:endParaRPr lang="en-IN" sz="1600" dirty="0"/>
                    </a:p>
                  </a:txBody>
                  <a:tcPr/>
                </a:tc>
                <a:tc>
                  <a:txBody>
                    <a:bodyPr/>
                    <a:lstStyle/>
                    <a:p>
                      <a:r>
                        <a:rPr lang="en-IN" sz="1600" dirty="0" smtClean="0"/>
                        <a:t>N.A. in case of CIRP Process</a:t>
                      </a:r>
                      <a:endParaRPr lang="en-IN" sz="1600" dirty="0"/>
                    </a:p>
                  </a:txBody>
                  <a:tcPr/>
                </a:tc>
              </a:tr>
              <a:tr h="370840">
                <a:tc>
                  <a:txBody>
                    <a:bodyPr/>
                    <a:lstStyle/>
                    <a:p>
                      <a:r>
                        <a:rPr lang="en-IN" sz="1600" dirty="0" smtClean="0"/>
                        <a:t>Filing</a:t>
                      </a:r>
                      <a:r>
                        <a:rPr lang="en-IN" sz="1600" baseline="0" dirty="0" smtClean="0"/>
                        <a:t> of forms under Companies Fresh Start Scheme, 2020 </a:t>
                      </a:r>
                      <a:endParaRPr lang="en-IN" sz="1600" dirty="0"/>
                    </a:p>
                  </a:txBody>
                  <a:tcPr/>
                </a:tc>
                <a:tc>
                  <a:txBody>
                    <a:bodyPr/>
                    <a:lstStyle/>
                    <a:p>
                      <a:r>
                        <a:rPr lang="en-IN" sz="1600" dirty="0" smtClean="0"/>
                        <a:t>Allowed to file</a:t>
                      </a:r>
                      <a:r>
                        <a:rPr lang="en-IN" sz="1600" baseline="0" dirty="0" smtClean="0"/>
                        <a:t> late forms without any additional fee/ late fee</a:t>
                      </a:r>
                    </a:p>
                    <a:p>
                      <a:endParaRPr lang="en-IN" sz="1600" dirty="0"/>
                    </a:p>
                  </a:txBody>
                  <a:tcPr/>
                </a:tc>
                <a:tc>
                  <a:txBody>
                    <a:bodyPr/>
                    <a:lstStyle/>
                    <a:p>
                      <a:r>
                        <a:rPr lang="en-IN" sz="1600" dirty="0" smtClean="0"/>
                        <a:t>The forms must be filed within 30.09.2020</a:t>
                      </a:r>
                      <a:endParaRPr lang="en-IN" sz="1600" dirty="0"/>
                    </a:p>
                  </a:txBody>
                  <a:tcPr/>
                </a:tc>
              </a:tr>
            </a:tbl>
          </a:graphicData>
        </a:graphic>
      </p:graphicFrame>
    </p:spTree>
    <p:extLst>
      <p:ext uri="{BB962C8B-B14F-4D97-AF65-F5344CB8AC3E}">
        <p14:creationId xmlns:p14="http://schemas.microsoft.com/office/powerpoint/2010/main" val="740667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Filings before Stock Exchange</a:t>
            </a:r>
            <a:endParaRPr lang="en-IN"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494352"/>
              </p:ext>
            </p:extLst>
          </p:nvPr>
        </p:nvGraphicFramePr>
        <p:xfrm>
          <a:off x="581192" y="1853966"/>
          <a:ext cx="10902081" cy="4220680"/>
        </p:xfrm>
        <a:graphic>
          <a:graphicData uri="http://schemas.openxmlformats.org/drawingml/2006/table">
            <a:tbl>
              <a:tblPr firstRow="1" bandRow="1">
                <a:tableStyleId>{C083E6E3-FA7D-4D7B-A595-EF9225AFEA82}</a:tableStyleId>
              </a:tblPr>
              <a:tblGrid>
                <a:gridCol w="871790"/>
                <a:gridCol w="3489043"/>
                <a:gridCol w="2180416"/>
                <a:gridCol w="2180416"/>
                <a:gridCol w="2180416"/>
              </a:tblGrid>
              <a:tr h="333275">
                <a:tc>
                  <a:txBody>
                    <a:bodyPr/>
                    <a:lstStyle/>
                    <a:p>
                      <a:r>
                        <a:rPr lang="en-IN" sz="1400" dirty="0" smtClean="0"/>
                        <a:t>Sl. No.</a:t>
                      </a:r>
                      <a:endParaRPr lang="en-IN" sz="1400" b="0" dirty="0"/>
                    </a:p>
                  </a:txBody>
                  <a:tcPr/>
                </a:tc>
                <a:tc>
                  <a:txBody>
                    <a:bodyPr/>
                    <a:lstStyle/>
                    <a:p>
                      <a:r>
                        <a:rPr lang="en-IN" sz="1400" dirty="0" smtClean="0"/>
                        <a:t>Required Action</a:t>
                      </a:r>
                      <a:endParaRPr lang="en-IN" sz="1400" dirty="0"/>
                    </a:p>
                  </a:txBody>
                  <a:tcPr/>
                </a:tc>
                <a:tc>
                  <a:txBody>
                    <a:bodyPr/>
                    <a:lstStyle/>
                    <a:p>
                      <a:r>
                        <a:rPr lang="en-IN" sz="1400" dirty="0" smtClean="0"/>
                        <a:t>Due</a:t>
                      </a:r>
                      <a:r>
                        <a:rPr lang="en-IN" sz="1400" baseline="0" dirty="0" smtClean="0"/>
                        <a:t> Date</a:t>
                      </a:r>
                      <a:endParaRPr lang="en-IN" sz="1400" dirty="0"/>
                    </a:p>
                  </a:txBody>
                  <a:tcPr/>
                </a:tc>
                <a:tc>
                  <a:txBody>
                    <a:bodyPr/>
                    <a:lstStyle/>
                    <a:p>
                      <a:r>
                        <a:rPr lang="en-IN" sz="1400" dirty="0" smtClean="0"/>
                        <a:t>Relaxation</a:t>
                      </a:r>
                      <a:endParaRPr lang="en-IN" sz="1400" dirty="0"/>
                    </a:p>
                  </a:txBody>
                  <a:tcPr/>
                </a:tc>
                <a:tc>
                  <a:txBody>
                    <a:bodyPr/>
                    <a:lstStyle/>
                    <a:p>
                      <a:r>
                        <a:rPr lang="en-IN" sz="1400" dirty="0" smtClean="0"/>
                        <a:t>Remarks</a:t>
                      </a:r>
                      <a:endParaRPr lang="en-IN" sz="1400" dirty="0"/>
                    </a:p>
                  </a:txBody>
                  <a:tcPr/>
                </a:tc>
              </a:tr>
              <a:tr h="333275">
                <a:tc>
                  <a:txBody>
                    <a:bodyPr/>
                    <a:lstStyle/>
                    <a:p>
                      <a:r>
                        <a:rPr lang="en-IN" sz="1400" dirty="0" smtClean="0"/>
                        <a:t>1.</a:t>
                      </a:r>
                      <a:endParaRPr lang="en-IN" sz="1400" dirty="0"/>
                    </a:p>
                  </a:txBody>
                  <a:tcPr/>
                </a:tc>
                <a:tc>
                  <a:txBody>
                    <a:bodyPr/>
                    <a:lstStyle/>
                    <a:p>
                      <a:r>
                        <a:rPr lang="en-IN" sz="1400" dirty="0" smtClean="0"/>
                        <a:t>Compliance</a:t>
                      </a:r>
                      <a:r>
                        <a:rPr lang="en-IN" sz="1400" baseline="0" dirty="0" smtClean="0"/>
                        <a:t> Certificate (half yearly)</a:t>
                      </a:r>
                      <a:endParaRPr lang="en-IN" sz="1400" dirty="0"/>
                    </a:p>
                  </a:txBody>
                  <a:tcPr/>
                </a:tc>
                <a:tc>
                  <a:txBody>
                    <a:bodyPr/>
                    <a:lstStyle/>
                    <a:p>
                      <a:r>
                        <a:rPr lang="en-IN" sz="1400" dirty="0" smtClean="0"/>
                        <a:t>30.04.2020</a:t>
                      </a:r>
                      <a:endParaRPr lang="en-IN" sz="1400" dirty="0"/>
                    </a:p>
                  </a:txBody>
                  <a:tcPr/>
                </a:tc>
                <a:tc>
                  <a:txBody>
                    <a:bodyPr/>
                    <a:lstStyle/>
                    <a:p>
                      <a:r>
                        <a:rPr lang="en-IN" sz="1400" dirty="0" smtClean="0"/>
                        <a:t>31.05.2020</a:t>
                      </a:r>
                      <a:endParaRPr lang="en-IN" sz="1400" dirty="0"/>
                    </a:p>
                  </a:txBody>
                  <a:tcPr/>
                </a:tc>
                <a:tc>
                  <a:txBody>
                    <a:bodyPr/>
                    <a:lstStyle/>
                    <a:p>
                      <a:endParaRPr lang="en-IN" sz="1400" dirty="0"/>
                    </a:p>
                  </a:txBody>
                  <a:tcPr/>
                </a:tc>
              </a:tr>
              <a:tr h="333275">
                <a:tc>
                  <a:txBody>
                    <a:bodyPr/>
                    <a:lstStyle/>
                    <a:p>
                      <a:r>
                        <a:rPr lang="en-IN" sz="1400" dirty="0" smtClean="0"/>
                        <a:t>2.</a:t>
                      </a:r>
                      <a:endParaRPr lang="en-IN" sz="1400" dirty="0"/>
                    </a:p>
                  </a:txBody>
                  <a:tcPr/>
                </a:tc>
                <a:tc>
                  <a:txBody>
                    <a:bodyPr/>
                    <a:lstStyle/>
                    <a:p>
                      <a:r>
                        <a:rPr lang="en-IN" sz="1400" dirty="0" smtClean="0"/>
                        <a:t>Statement of Investor Complaints (Quarterly)</a:t>
                      </a:r>
                      <a:endParaRPr lang="en-IN" sz="1400" dirty="0"/>
                    </a:p>
                  </a:txBody>
                  <a:tcPr/>
                </a:tc>
                <a:tc>
                  <a:txBody>
                    <a:bodyPr/>
                    <a:lstStyle/>
                    <a:p>
                      <a:r>
                        <a:rPr lang="en-IN" sz="1400" dirty="0" smtClean="0"/>
                        <a:t>21.04.2020</a:t>
                      </a:r>
                      <a:endParaRPr lang="en-IN" sz="1400" dirty="0"/>
                    </a:p>
                  </a:txBody>
                  <a:tcPr/>
                </a:tc>
                <a:tc>
                  <a:txBody>
                    <a:bodyPr/>
                    <a:lstStyle/>
                    <a:p>
                      <a:r>
                        <a:rPr lang="en-IN" sz="1400" dirty="0" smtClean="0"/>
                        <a:t>15.05.2020</a:t>
                      </a:r>
                      <a:endParaRPr lang="en-IN" sz="1400" dirty="0"/>
                    </a:p>
                  </a:txBody>
                  <a:tcPr/>
                </a:tc>
                <a:tc>
                  <a:txBody>
                    <a:bodyPr/>
                    <a:lstStyle/>
                    <a:p>
                      <a:endParaRPr lang="en-IN" sz="1400" dirty="0"/>
                    </a:p>
                  </a:txBody>
                  <a:tcPr/>
                </a:tc>
              </a:tr>
              <a:tr h="333275">
                <a:tc>
                  <a:txBody>
                    <a:bodyPr/>
                    <a:lstStyle/>
                    <a:p>
                      <a:r>
                        <a:rPr lang="en-IN" sz="1400" dirty="0" smtClean="0"/>
                        <a:t>3.</a:t>
                      </a:r>
                      <a:endParaRPr lang="en-IN" sz="1400" dirty="0"/>
                    </a:p>
                  </a:txBody>
                  <a:tcPr/>
                </a:tc>
                <a:tc>
                  <a:txBody>
                    <a:bodyPr/>
                    <a:lstStyle/>
                    <a:p>
                      <a:r>
                        <a:rPr lang="en-IN" sz="1400" dirty="0" smtClean="0"/>
                        <a:t>Secretarial</a:t>
                      </a:r>
                      <a:r>
                        <a:rPr lang="en-IN" sz="1400" baseline="0" dirty="0" smtClean="0"/>
                        <a:t> Compliance Report (Yearly)</a:t>
                      </a:r>
                      <a:endParaRPr lang="en-IN" sz="1400" dirty="0"/>
                    </a:p>
                  </a:txBody>
                  <a:tcPr/>
                </a:tc>
                <a:tc>
                  <a:txBody>
                    <a:bodyPr/>
                    <a:lstStyle/>
                    <a:p>
                      <a:r>
                        <a:rPr lang="en-IN" sz="1400" dirty="0" smtClean="0"/>
                        <a:t>30.05.2020</a:t>
                      </a:r>
                      <a:endParaRPr lang="en-IN" sz="1400" dirty="0"/>
                    </a:p>
                  </a:txBody>
                  <a:tcPr/>
                </a:tc>
                <a:tc>
                  <a:txBody>
                    <a:bodyPr/>
                    <a:lstStyle/>
                    <a:p>
                      <a:r>
                        <a:rPr lang="en-IN" sz="1400" dirty="0" smtClean="0"/>
                        <a:t>30.06.2020</a:t>
                      </a:r>
                      <a:endParaRPr lang="en-IN" sz="1400" dirty="0"/>
                    </a:p>
                  </a:txBody>
                  <a:tcPr/>
                </a:tc>
                <a:tc>
                  <a:txBody>
                    <a:bodyPr/>
                    <a:lstStyle/>
                    <a:p>
                      <a:endParaRPr lang="en-IN" sz="1400" dirty="0"/>
                    </a:p>
                  </a:txBody>
                  <a:tcPr/>
                </a:tc>
              </a:tr>
              <a:tr h="333275">
                <a:tc>
                  <a:txBody>
                    <a:bodyPr/>
                    <a:lstStyle/>
                    <a:p>
                      <a:r>
                        <a:rPr lang="en-IN" sz="1400" dirty="0" smtClean="0"/>
                        <a:t>4.</a:t>
                      </a:r>
                      <a:endParaRPr lang="en-IN" sz="1400" dirty="0"/>
                    </a:p>
                  </a:txBody>
                  <a:tcPr/>
                </a:tc>
                <a:tc>
                  <a:txBody>
                    <a:bodyPr/>
                    <a:lstStyle/>
                    <a:p>
                      <a:r>
                        <a:rPr lang="en-IN" sz="1400" dirty="0" smtClean="0"/>
                        <a:t>Corporate</a:t>
                      </a:r>
                      <a:r>
                        <a:rPr lang="en-IN" sz="1400" baseline="0" dirty="0" smtClean="0"/>
                        <a:t> Governance Report (Quarterly)</a:t>
                      </a:r>
                      <a:endParaRPr lang="en-IN" sz="1400" dirty="0"/>
                    </a:p>
                  </a:txBody>
                  <a:tcPr/>
                </a:tc>
                <a:tc>
                  <a:txBody>
                    <a:bodyPr/>
                    <a:lstStyle/>
                    <a:p>
                      <a:r>
                        <a:rPr lang="en-IN" sz="1400" dirty="0" smtClean="0"/>
                        <a:t>15.04.2020</a:t>
                      </a:r>
                      <a:endParaRPr lang="en-IN" sz="1400" dirty="0"/>
                    </a:p>
                  </a:txBody>
                  <a:tcPr/>
                </a:tc>
                <a:tc>
                  <a:txBody>
                    <a:bodyPr/>
                    <a:lstStyle/>
                    <a:p>
                      <a:r>
                        <a:rPr lang="en-IN" sz="1400" dirty="0" smtClean="0"/>
                        <a:t>15.05.2020</a:t>
                      </a:r>
                      <a:endParaRPr lang="en-IN" sz="1400" dirty="0"/>
                    </a:p>
                  </a:txBody>
                  <a:tcPr/>
                </a:tc>
                <a:tc>
                  <a:txBody>
                    <a:bodyPr/>
                    <a:lstStyle/>
                    <a:p>
                      <a:endParaRPr lang="en-IN" sz="1400" dirty="0"/>
                    </a:p>
                  </a:txBody>
                  <a:tcPr/>
                </a:tc>
              </a:tr>
              <a:tr h="333275">
                <a:tc>
                  <a:txBody>
                    <a:bodyPr/>
                    <a:lstStyle/>
                    <a:p>
                      <a:r>
                        <a:rPr lang="en-IN" sz="1400" dirty="0" smtClean="0"/>
                        <a:t>3.</a:t>
                      </a:r>
                      <a:endParaRPr lang="en-IN" sz="1400" dirty="0"/>
                    </a:p>
                  </a:txBody>
                  <a:tcPr/>
                </a:tc>
                <a:tc>
                  <a:txBody>
                    <a:bodyPr/>
                    <a:lstStyle/>
                    <a:p>
                      <a:r>
                        <a:rPr lang="en-IN" sz="1400" dirty="0" smtClean="0"/>
                        <a:t>Shareholding</a:t>
                      </a:r>
                      <a:r>
                        <a:rPr lang="en-IN" sz="1400" baseline="0" dirty="0" smtClean="0"/>
                        <a:t> Pattern (Quarterly)</a:t>
                      </a:r>
                      <a:endParaRPr lang="en-IN" sz="1400" dirty="0"/>
                    </a:p>
                  </a:txBody>
                  <a:tcPr/>
                </a:tc>
                <a:tc>
                  <a:txBody>
                    <a:bodyPr/>
                    <a:lstStyle/>
                    <a:p>
                      <a:r>
                        <a:rPr lang="en-IN" sz="1400" dirty="0" smtClean="0"/>
                        <a:t>21.04.2020</a:t>
                      </a:r>
                      <a:endParaRPr lang="en-IN" sz="1400" dirty="0"/>
                    </a:p>
                  </a:txBody>
                  <a:tcPr/>
                </a:tc>
                <a:tc>
                  <a:txBody>
                    <a:bodyPr/>
                    <a:lstStyle/>
                    <a:p>
                      <a:r>
                        <a:rPr lang="en-IN" sz="1400" dirty="0" smtClean="0"/>
                        <a:t>15.05.2020</a:t>
                      </a:r>
                      <a:endParaRPr lang="en-IN" sz="1400" dirty="0"/>
                    </a:p>
                  </a:txBody>
                  <a:tcPr/>
                </a:tc>
                <a:tc>
                  <a:txBody>
                    <a:bodyPr/>
                    <a:lstStyle/>
                    <a:p>
                      <a:endParaRPr lang="en-IN" sz="1400" dirty="0"/>
                    </a:p>
                  </a:txBody>
                  <a:tcPr/>
                </a:tc>
              </a:tr>
              <a:tr h="333275">
                <a:tc>
                  <a:txBody>
                    <a:bodyPr/>
                    <a:lstStyle/>
                    <a:p>
                      <a:r>
                        <a:rPr lang="en-IN" sz="1400" dirty="0" smtClean="0"/>
                        <a:t>4.</a:t>
                      </a:r>
                      <a:endParaRPr lang="en-IN" sz="1400" dirty="0"/>
                    </a:p>
                  </a:txBody>
                  <a:tcPr/>
                </a:tc>
                <a:tc>
                  <a:txBody>
                    <a:bodyPr/>
                    <a:lstStyle/>
                    <a:p>
                      <a:r>
                        <a:rPr lang="en-IN" sz="1400" dirty="0" smtClean="0"/>
                        <a:t>Financial Results</a:t>
                      </a:r>
                      <a:r>
                        <a:rPr lang="en-IN" sz="1400" baseline="0" dirty="0" smtClean="0"/>
                        <a:t> (Quarterly)</a:t>
                      </a:r>
                      <a:endParaRPr lang="en-IN" sz="1400" dirty="0"/>
                    </a:p>
                  </a:txBody>
                  <a:tcPr/>
                </a:tc>
                <a:tc>
                  <a:txBody>
                    <a:bodyPr/>
                    <a:lstStyle/>
                    <a:p>
                      <a:r>
                        <a:rPr lang="en-IN" sz="1400" dirty="0" smtClean="0"/>
                        <a:t>15.05.2020</a:t>
                      </a:r>
                      <a:endParaRPr lang="en-IN" sz="1400" dirty="0"/>
                    </a:p>
                  </a:txBody>
                  <a:tcPr/>
                </a:tc>
                <a:tc>
                  <a:txBody>
                    <a:bodyPr/>
                    <a:lstStyle/>
                    <a:p>
                      <a:r>
                        <a:rPr lang="en-IN" sz="1400" dirty="0" smtClean="0"/>
                        <a:t>30.06.2020</a:t>
                      </a:r>
                      <a:endParaRPr lang="en-IN" sz="1400" dirty="0"/>
                    </a:p>
                  </a:txBody>
                  <a:tcPr/>
                </a:tc>
                <a:tc>
                  <a:txBody>
                    <a:bodyPr/>
                    <a:lstStyle/>
                    <a:p>
                      <a:endParaRPr lang="en-IN" sz="1400" dirty="0"/>
                    </a:p>
                  </a:txBody>
                  <a:tcPr/>
                </a:tc>
              </a:tr>
              <a:tr h="333275">
                <a:tc>
                  <a:txBody>
                    <a:bodyPr/>
                    <a:lstStyle/>
                    <a:p>
                      <a:r>
                        <a:rPr lang="en-IN" sz="1400" dirty="0" smtClean="0"/>
                        <a:t>5. </a:t>
                      </a:r>
                      <a:endParaRPr lang="en-IN" sz="1400" dirty="0"/>
                    </a:p>
                  </a:txBody>
                  <a:tcPr/>
                </a:tc>
                <a:tc>
                  <a:txBody>
                    <a:bodyPr/>
                    <a:lstStyle/>
                    <a:p>
                      <a:r>
                        <a:rPr lang="en-IN" sz="1400" dirty="0" smtClean="0"/>
                        <a:t>Financial</a:t>
                      </a:r>
                      <a:r>
                        <a:rPr lang="en-IN" sz="1400" baseline="0" dirty="0" smtClean="0"/>
                        <a:t> Results (Annual)</a:t>
                      </a:r>
                      <a:endParaRPr lang="en-IN" sz="1400" dirty="0"/>
                    </a:p>
                  </a:txBody>
                  <a:tcPr/>
                </a:tc>
                <a:tc>
                  <a:txBody>
                    <a:bodyPr/>
                    <a:lstStyle/>
                    <a:p>
                      <a:r>
                        <a:rPr lang="en-IN" sz="1400" dirty="0" smtClean="0"/>
                        <a:t>30.05.2020</a:t>
                      </a:r>
                      <a:endParaRPr lang="en-IN" sz="1400" dirty="0"/>
                    </a:p>
                  </a:txBody>
                  <a:tcPr/>
                </a:tc>
                <a:tc>
                  <a:txBody>
                    <a:bodyPr/>
                    <a:lstStyle/>
                    <a:p>
                      <a:r>
                        <a:rPr lang="en-IN" sz="1400" dirty="0" smtClean="0"/>
                        <a:t>30.06.2020</a:t>
                      </a:r>
                      <a:endParaRPr lang="en-IN" sz="1400" dirty="0"/>
                    </a:p>
                  </a:txBody>
                  <a:tcPr/>
                </a:tc>
                <a:tc>
                  <a:txBody>
                    <a:bodyPr/>
                    <a:lstStyle/>
                    <a:p>
                      <a:endParaRPr lang="en-IN" sz="1400" dirty="0"/>
                    </a:p>
                  </a:txBody>
                  <a:tcPr/>
                </a:tc>
              </a:tr>
              <a:tr h="333275">
                <a:tc>
                  <a:txBody>
                    <a:bodyPr/>
                    <a:lstStyle/>
                    <a:p>
                      <a:r>
                        <a:rPr lang="en-IN" sz="1400" dirty="0" smtClean="0"/>
                        <a:t>6.</a:t>
                      </a:r>
                      <a:endParaRPr lang="en-IN" sz="1400" dirty="0"/>
                    </a:p>
                  </a:txBody>
                  <a:tcPr/>
                </a:tc>
                <a:tc>
                  <a:txBody>
                    <a:bodyPr/>
                    <a:lstStyle/>
                    <a:p>
                      <a:r>
                        <a:rPr lang="en-IN" sz="1400" dirty="0" smtClean="0"/>
                        <a:t>Certificate</a:t>
                      </a:r>
                      <a:r>
                        <a:rPr lang="en-IN" sz="1400" baseline="0" dirty="0" smtClean="0"/>
                        <a:t> from PCS</a:t>
                      </a:r>
                      <a:endParaRPr lang="en-IN" sz="1400" dirty="0"/>
                    </a:p>
                  </a:txBody>
                  <a:tcPr/>
                </a:tc>
                <a:tc>
                  <a:txBody>
                    <a:bodyPr/>
                    <a:lstStyle/>
                    <a:p>
                      <a:r>
                        <a:rPr lang="en-IN" sz="1400" dirty="0" smtClean="0"/>
                        <a:t>30.04.2020</a:t>
                      </a:r>
                      <a:endParaRPr lang="en-IN" sz="1400" dirty="0"/>
                    </a:p>
                  </a:txBody>
                  <a:tcPr/>
                </a:tc>
                <a:tc>
                  <a:txBody>
                    <a:bodyPr/>
                    <a:lstStyle/>
                    <a:p>
                      <a:r>
                        <a:rPr lang="en-IN" sz="1400" dirty="0" smtClean="0"/>
                        <a:t>31.05.2020</a:t>
                      </a:r>
                      <a:endParaRPr lang="en-IN" sz="1400" dirty="0"/>
                    </a:p>
                  </a:txBody>
                  <a:tcPr/>
                </a:tc>
                <a:tc>
                  <a:txBody>
                    <a:bodyPr/>
                    <a:lstStyle/>
                    <a:p>
                      <a:endParaRPr lang="en-IN" sz="1400" dirty="0"/>
                    </a:p>
                  </a:txBody>
                  <a:tcPr/>
                </a:tc>
              </a:tr>
              <a:tr h="465672">
                <a:tc>
                  <a:txBody>
                    <a:bodyPr/>
                    <a:lstStyle/>
                    <a:p>
                      <a:r>
                        <a:rPr lang="en-IN" sz="1400" dirty="0" smtClean="0"/>
                        <a:t>7.</a:t>
                      </a:r>
                      <a:endParaRPr lang="en-IN" sz="1400" dirty="0"/>
                    </a:p>
                  </a:txBody>
                  <a:tcPr/>
                </a:tc>
                <a:tc>
                  <a:txBody>
                    <a:bodyPr/>
                    <a:lstStyle/>
                    <a:p>
                      <a:r>
                        <a:rPr lang="en-IN" sz="1400" dirty="0" smtClean="0"/>
                        <a:t>NRC Meeting. Stakeholder Relationship</a:t>
                      </a:r>
                      <a:r>
                        <a:rPr lang="en-IN" sz="1400" baseline="0" dirty="0" smtClean="0"/>
                        <a:t> Committee Meeting</a:t>
                      </a:r>
                      <a:endParaRPr lang="en-IN" sz="1400" dirty="0"/>
                    </a:p>
                  </a:txBody>
                  <a:tcPr/>
                </a:tc>
                <a:tc>
                  <a:txBody>
                    <a:bodyPr/>
                    <a:lstStyle/>
                    <a:p>
                      <a:r>
                        <a:rPr lang="en-IN" sz="1400" dirty="0" smtClean="0"/>
                        <a:t>31.03.2020</a:t>
                      </a:r>
                      <a:endParaRPr lang="en-IN" sz="1400" dirty="0"/>
                    </a:p>
                  </a:txBody>
                  <a:tcPr/>
                </a:tc>
                <a:tc>
                  <a:txBody>
                    <a:bodyPr/>
                    <a:lstStyle/>
                    <a:p>
                      <a:r>
                        <a:rPr lang="en-IN" sz="1400" dirty="0" smtClean="0"/>
                        <a:t>30.06.2020</a:t>
                      </a:r>
                      <a:endParaRPr lang="en-IN" sz="1400" dirty="0"/>
                    </a:p>
                  </a:txBody>
                  <a:tcPr/>
                </a:tc>
                <a:tc>
                  <a:txBody>
                    <a:bodyPr/>
                    <a:lstStyle/>
                    <a:p>
                      <a:r>
                        <a:rPr lang="en-IN" sz="1400" dirty="0" smtClean="0"/>
                        <a:t>N.A. under CIRP</a:t>
                      </a:r>
                      <a:endParaRPr lang="en-IN" sz="1400" dirty="0"/>
                    </a:p>
                  </a:txBody>
                  <a:tcPr/>
                </a:tc>
              </a:tr>
              <a:tr h="465672">
                <a:tc>
                  <a:txBody>
                    <a:bodyPr/>
                    <a:lstStyle/>
                    <a:p>
                      <a:r>
                        <a:rPr lang="en-IN" sz="1400" dirty="0" smtClean="0"/>
                        <a:t>8.</a:t>
                      </a:r>
                      <a:endParaRPr lang="en-IN" sz="1400" dirty="0"/>
                    </a:p>
                  </a:txBody>
                  <a:tcPr/>
                </a:tc>
                <a:tc>
                  <a:txBody>
                    <a:bodyPr/>
                    <a:lstStyle/>
                    <a:p>
                      <a:r>
                        <a:rPr lang="en-IN" sz="1400" dirty="0" smtClean="0"/>
                        <a:t>Annual General Meeting</a:t>
                      </a:r>
                      <a:r>
                        <a:rPr lang="en-IN" sz="1400" baseline="0" dirty="0" smtClean="0"/>
                        <a:t> by top 100 listed entities</a:t>
                      </a:r>
                      <a:endParaRPr lang="en-IN" sz="1400" dirty="0"/>
                    </a:p>
                  </a:txBody>
                  <a:tcPr/>
                </a:tc>
                <a:tc>
                  <a:txBody>
                    <a:bodyPr/>
                    <a:lstStyle/>
                    <a:p>
                      <a:r>
                        <a:rPr lang="en-IN" sz="1400" dirty="0" smtClean="0"/>
                        <a:t>31.08.2020</a:t>
                      </a:r>
                      <a:endParaRPr lang="en-IN" sz="1400" dirty="0"/>
                    </a:p>
                  </a:txBody>
                  <a:tcPr/>
                </a:tc>
                <a:tc>
                  <a:txBody>
                    <a:bodyPr/>
                    <a:lstStyle/>
                    <a:p>
                      <a:r>
                        <a:rPr lang="en-IN" sz="1400" dirty="0" smtClean="0"/>
                        <a:t>30.09.2020</a:t>
                      </a:r>
                      <a:endParaRPr lang="en-IN" sz="1400" dirty="0"/>
                    </a:p>
                  </a:txBody>
                  <a:tcPr/>
                </a:tc>
                <a:tc>
                  <a:txBody>
                    <a:bodyPr/>
                    <a:lstStyle/>
                    <a:p>
                      <a:r>
                        <a:rPr lang="en-IN" sz="1400" dirty="0" smtClean="0"/>
                        <a:t>N.A. under CIRP</a:t>
                      </a:r>
                      <a:endParaRPr lang="en-IN" sz="1400" dirty="0"/>
                    </a:p>
                  </a:txBody>
                  <a:tcPr/>
                </a:tc>
              </a:tr>
            </a:tbl>
          </a:graphicData>
        </a:graphic>
      </p:graphicFrame>
      <p:sp>
        <p:nvSpPr>
          <p:cNvPr id="6" name="TextBox 5"/>
          <p:cNvSpPr txBox="1"/>
          <p:nvPr/>
        </p:nvSpPr>
        <p:spPr>
          <a:xfrm>
            <a:off x="465689" y="6058767"/>
            <a:ext cx="7340400" cy="307777"/>
          </a:xfrm>
          <a:prstGeom prst="rect">
            <a:avLst/>
          </a:prstGeom>
          <a:noFill/>
        </p:spPr>
        <p:txBody>
          <a:bodyPr wrap="square" rtlCol="0">
            <a:spAutoFit/>
          </a:bodyPr>
          <a:lstStyle/>
          <a:p>
            <a:r>
              <a:rPr lang="en-IN" sz="1400" i="1" dirty="0" smtClean="0"/>
              <a:t>Above is an indicative list only</a:t>
            </a:r>
            <a:endParaRPr lang="en-IN" sz="1400" i="1" dirty="0"/>
          </a:p>
        </p:txBody>
      </p:sp>
    </p:spTree>
    <p:extLst>
      <p:ext uri="{BB962C8B-B14F-4D97-AF65-F5344CB8AC3E}">
        <p14:creationId xmlns:p14="http://schemas.microsoft.com/office/powerpoint/2010/main" val="1854757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cap="none" dirty="0" smtClean="0"/>
              <a:t>Further expectations</a:t>
            </a:r>
            <a:endParaRPr lang="en-IN" sz="3200" cap="none" dirty="0"/>
          </a:p>
        </p:txBody>
      </p:sp>
      <p:sp>
        <p:nvSpPr>
          <p:cNvPr id="3" name="Content Placeholder 2"/>
          <p:cNvSpPr>
            <a:spLocks noGrp="1"/>
          </p:cNvSpPr>
          <p:nvPr>
            <p:ph idx="1"/>
          </p:nvPr>
        </p:nvSpPr>
        <p:spPr/>
        <p:txBody>
          <a:bodyPr anchor="t">
            <a:normAutofit/>
          </a:bodyPr>
          <a:lstStyle/>
          <a:p>
            <a:pPr marL="0" indent="0">
              <a:buNone/>
            </a:pPr>
            <a:r>
              <a:rPr lang="en-US" sz="2000" dirty="0" smtClean="0"/>
              <a:t>In light of the relaxations introduced, relaxations mentioned below are expected to follow- </a:t>
            </a:r>
          </a:p>
          <a:p>
            <a:pPr>
              <a:buFont typeface="Wingdings" panose="05000000000000000000" pitchFamily="2" charset="2"/>
              <a:buChar char="§"/>
            </a:pPr>
            <a:r>
              <a:rPr lang="en-US" sz="2000" dirty="0" smtClean="0"/>
              <a:t>Suspension of filing of application under sec. 7/ 9/ 10 for a period of 6 months, if required. (as mentioned by the Hon’ble FM in speech dated 24.03.2020)</a:t>
            </a:r>
          </a:p>
          <a:p>
            <a:pPr lvl="1">
              <a:buFont typeface="Wingdings" panose="05000000000000000000" pitchFamily="2" charset="2"/>
              <a:buChar char="§"/>
            </a:pPr>
            <a:r>
              <a:rPr lang="en-US" dirty="0" smtClean="0"/>
              <a:t>Blanket Ban for 6 months; </a:t>
            </a:r>
          </a:p>
          <a:p>
            <a:pPr lvl="1">
              <a:buFont typeface="Wingdings" panose="05000000000000000000" pitchFamily="2" charset="2"/>
              <a:buChar char="§"/>
            </a:pPr>
            <a:r>
              <a:rPr lang="en-US" dirty="0" smtClean="0"/>
              <a:t>May hurt the genuine creditors </a:t>
            </a:r>
          </a:p>
          <a:p>
            <a:pPr lvl="1">
              <a:buFont typeface="Wingdings" panose="05000000000000000000" pitchFamily="2" charset="2"/>
              <a:buChar char="§"/>
            </a:pPr>
            <a:endParaRPr lang="en-US" dirty="0" smtClean="0"/>
          </a:p>
        </p:txBody>
      </p:sp>
    </p:spTree>
    <p:extLst>
      <p:ext uri="{BB962C8B-B14F-4D97-AF65-F5344CB8AC3E}">
        <p14:creationId xmlns:p14="http://schemas.microsoft.com/office/powerpoint/2010/main" val="2645695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887" y="567059"/>
            <a:ext cx="10993549" cy="1475013"/>
          </a:xfrm>
        </p:spPr>
        <p:txBody>
          <a:bodyPr>
            <a:normAutofit/>
          </a:bodyPr>
          <a:lstStyle/>
          <a:p>
            <a:r>
              <a:rPr lang="en-US" sz="6000" dirty="0" smtClean="0"/>
              <a:t>contact us</a:t>
            </a:r>
            <a:endParaRPr lang="en-IN" sz="6000" dirty="0"/>
          </a:p>
        </p:txBody>
      </p:sp>
      <p:grpSp>
        <p:nvGrpSpPr>
          <p:cNvPr id="5" name="Group 4"/>
          <p:cNvGrpSpPr/>
          <p:nvPr/>
        </p:nvGrpSpPr>
        <p:grpSpPr>
          <a:xfrm>
            <a:off x="565952" y="3200400"/>
            <a:ext cx="11229808" cy="2831414"/>
            <a:chOff x="565952" y="3200400"/>
            <a:chExt cx="8004992" cy="2831414"/>
          </a:xfrm>
        </p:grpSpPr>
        <p:sp>
          <p:nvSpPr>
            <p:cNvPr id="6" name="TextBox 5"/>
            <p:cNvSpPr txBox="1"/>
            <p:nvPr/>
          </p:nvSpPr>
          <p:spPr>
            <a:xfrm>
              <a:off x="581192" y="3200400"/>
              <a:ext cx="1896476" cy="369332"/>
            </a:xfrm>
            <a:prstGeom prst="rect">
              <a:avLst/>
            </a:prstGeom>
            <a:noFill/>
          </p:spPr>
          <p:txBody>
            <a:bodyPr wrap="none" rtlCol="0">
              <a:spAutoFit/>
            </a:bodyPr>
            <a:lstStyle/>
            <a:p>
              <a:r>
                <a:rPr lang="en-IN" dirty="0" smtClean="0">
                  <a:solidFill>
                    <a:schemeClr val="bg1"/>
                  </a:solidFill>
                </a:rPr>
                <a:t>Vinod Kothari &amp; Company</a:t>
              </a:r>
            </a:p>
          </p:txBody>
        </p:sp>
        <p:sp>
          <p:nvSpPr>
            <p:cNvPr id="7" name="TextBox 6"/>
            <p:cNvSpPr txBox="1"/>
            <p:nvPr/>
          </p:nvSpPr>
          <p:spPr>
            <a:xfrm>
              <a:off x="565952" y="4146748"/>
              <a:ext cx="2405848" cy="1415772"/>
            </a:xfrm>
            <a:prstGeom prst="rect">
              <a:avLst/>
            </a:prstGeom>
            <a:noFill/>
          </p:spPr>
          <p:txBody>
            <a:bodyPr wrap="square" rtlCol="0">
              <a:spAutoFit/>
            </a:bodyPr>
            <a:lstStyle/>
            <a:p>
              <a:r>
                <a:rPr lang="en-IN" sz="1600" u="sng" dirty="0" smtClean="0">
                  <a:solidFill>
                    <a:schemeClr val="bg1"/>
                  </a:solidFill>
                </a:rPr>
                <a:t>Kolkata:</a:t>
              </a:r>
            </a:p>
            <a:p>
              <a:r>
                <a:rPr lang="en-IN" sz="1400" dirty="0" smtClean="0">
                  <a:solidFill>
                    <a:schemeClr val="bg1"/>
                  </a:solidFill>
                </a:rPr>
                <a:t>1006-1009, Krishna</a:t>
              </a:r>
            </a:p>
            <a:p>
              <a:r>
                <a:rPr lang="en-IN" sz="1400" dirty="0" smtClean="0">
                  <a:solidFill>
                    <a:schemeClr val="bg1"/>
                  </a:solidFill>
                </a:rPr>
                <a:t>224 AJC Bose Road</a:t>
              </a:r>
            </a:p>
            <a:p>
              <a:r>
                <a:rPr lang="en-IN" sz="1400" dirty="0" smtClean="0">
                  <a:solidFill>
                    <a:schemeClr val="bg1"/>
                  </a:solidFill>
                </a:rPr>
                <a:t>Kolkata – 700 017</a:t>
              </a:r>
            </a:p>
            <a:p>
              <a:r>
                <a:rPr lang="en-IN" sz="1400" dirty="0" smtClean="0">
                  <a:solidFill>
                    <a:schemeClr val="bg1"/>
                  </a:solidFill>
                </a:rPr>
                <a:t>Phone: 033 2281 3742/7715</a:t>
              </a:r>
            </a:p>
            <a:p>
              <a:r>
                <a:rPr lang="en-IN" sz="1400" dirty="0" smtClean="0">
                  <a:solidFill>
                    <a:schemeClr val="bg1"/>
                  </a:solidFill>
                </a:rPr>
                <a:t>Email: info@vinodkothari.com </a:t>
              </a:r>
              <a:endParaRPr lang="en-IN" sz="1400" dirty="0">
                <a:solidFill>
                  <a:schemeClr val="bg1"/>
                </a:solidFill>
              </a:endParaRPr>
            </a:p>
          </p:txBody>
        </p:sp>
        <p:sp>
          <p:nvSpPr>
            <p:cNvPr id="8" name="TextBox 7"/>
            <p:cNvSpPr txBox="1"/>
            <p:nvPr/>
          </p:nvSpPr>
          <p:spPr>
            <a:xfrm>
              <a:off x="3200400" y="4141798"/>
              <a:ext cx="2498324" cy="1415772"/>
            </a:xfrm>
            <a:prstGeom prst="rect">
              <a:avLst/>
            </a:prstGeom>
            <a:noFill/>
          </p:spPr>
          <p:txBody>
            <a:bodyPr wrap="square" rtlCol="0">
              <a:spAutoFit/>
            </a:bodyPr>
            <a:lstStyle/>
            <a:p>
              <a:r>
                <a:rPr lang="en-IN" sz="1600" u="sng" dirty="0" smtClean="0">
                  <a:solidFill>
                    <a:schemeClr val="bg1"/>
                  </a:solidFill>
                </a:rPr>
                <a:t>New Delhi:</a:t>
              </a:r>
            </a:p>
            <a:p>
              <a:r>
                <a:rPr lang="en-US" sz="1400" dirty="0">
                  <a:solidFill>
                    <a:schemeClr val="bg1"/>
                  </a:solidFill>
                </a:rPr>
                <a:t>A-467, First Floor, </a:t>
              </a:r>
            </a:p>
            <a:p>
              <a:r>
                <a:rPr lang="en-US" sz="1400" dirty="0" err="1">
                  <a:solidFill>
                    <a:schemeClr val="bg1"/>
                  </a:solidFill>
                </a:rPr>
                <a:t>Defence</a:t>
              </a:r>
              <a:r>
                <a:rPr lang="en-US" sz="1400" dirty="0">
                  <a:solidFill>
                    <a:schemeClr val="bg1"/>
                  </a:solidFill>
                </a:rPr>
                <a:t> Colony, </a:t>
              </a:r>
            </a:p>
            <a:p>
              <a:r>
                <a:rPr lang="en-US" sz="1400" dirty="0">
                  <a:solidFill>
                    <a:schemeClr val="bg1"/>
                  </a:solidFill>
                </a:rPr>
                <a:t>New Delhi-110024</a:t>
              </a:r>
              <a:endParaRPr lang="en-IN" sz="1400" dirty="0">
                <a:solidFill>
                  <a:schemeClr val="bg1"/>
                </a:solidFill>
              </a:endParaRPr>
            </a:p>
            <a:p>
              <a:r>
                <a:rPr lang="en-IN" sz="1400" dirty="0" smtClean="0">
                  <a:solidFill>
                    <a:schemeClr val="bg1"/>
                  </a:solidFill>
                </a:rPr>
                <a:t>Phone:  011 	6551 5340</a:t>
              </a:r>
            </a:p>
            <a:p>
              <a:r>
                <a:rPr lang="en-IN" sz="1400" dirty="0" smtClean="0">
                  <a:solidFill>
                    <a:schemeClr val="bg1"/>
                  </a:solidFill>
                </a:rPr>
                <a:t>Email: delhi@vinodkothari.com </a:t>
              </a:r>
              <a:endParaRPr lang="en-IN" sz="1400" dirty="0">
                <a:solidFill>
                  <a:schemeClr val="bg1"/>
                </a:solidFill>
              </a:endParaRPr>
            </a:p>
          </p:txBody>
        </p:sp>
        <p:sp>
          <p:nvSpPr>
            <p:cNvPr id="9" name="TextBox 8"/>
            <p:cNvSpPr txBox="1"/>
            <p:nvPr/>
          </p:nvSpPr>
          <p:spPr>
            <a:xfrm>
              <a:off x="5791200" y="4141798"/>
              <a:ext cx="2779744" cy="1415772"/>
            </a:xfrm>
            <a:prstGeom prst="rect">
              <a:avLst/>
            </a:prstGeom>
            <a:noFill/>
          </p:spPr>
          <p:txBody>
            <a:bodyPr wrap="square" rtlCol="0">
              <a:spAutoFit/>
            </a:bodyPr>
            <a:lstStyle/>
            <a:p>
              <a:r>
                <a:rPr lang="en-IN" sz="1600" u="sng" dirty="0" smtClean="0">
                  <a:solidFill>
                    <a:schemeClr val="bg1"/>
                  </a:solidFill>
                </a:rPr>
                <a:t>Mumbai:</a:t>
              </a:r>
            </a:p>
            <a:p>
              <a:r>
                <a:rPr lang="en-IN" sz="1400" dirty="0" smtClean="0">
                  <a:solidFill>
                    <a:schemeClr val="bg1"/>
                  </a:solidFill>
                </a:rPr>
                <a:t>403-406, Shreyas Chambers</a:t>
              </a:r>
            </a:p>
            <a:p>
              <a:r>
                <a:rPr lang="en-IN" sz="1400" dirty="0" smtClean="0">
                  <a:solidFill>
                    <a:schemeClr val="bg1"/>
                  </a:solidFill>
                </a:rPr>
                <a:t>175, D N Road, Fort</a:t>
              </a:r>
            </a:p>
            <a:p>
              <a:r>
                <a:rPr lang="en-US" sz="1400" dirty="0" smtClean="0">
                  <a:solidFill>
                    <a:schemeClr val="bg1"/>
                  </a:solidFill>
                </a:rPr>
                <a:t>Mumbai</a:t>
              </a:r>
              <a:endParaRPr lang="en-IN" sz="1400" dirty="0" smtClean="0">
                <a:solidFill>
                  <a:schemeClr val="bg1"/>
                </a:solidFill>
              </a:endParaRPr>
            </a:p>
            <a:p>
              <a:r>
                <a:rPr lang="en-IN" sz="1400" dirty="0" smtClean="0">
                  <a:solidFill>
                    <a:schemeClr val="bg1"/>
                  </a:solidFill>
                </a:rPr>
                <a:t>Phone:  022 2261 4021/ 3044 7498</a:t>
              </a:r>
            </a:p>
            <a:p>
              <a:r>
                <a:rPr lang="en-IN" sz="1400" dirty="0" smtClean="0">
                  <a:solidFill>
                    <a:schemeClr val="bg1"/>
                  </a:solidFill>
                </a:rPr>
                <a:t>Email: mumbai@vinodkothari.com </a:t>
              </a:r>
              <a:endParaRPr lang="en-IN" sz="1400" dirty="0">
                <a:solidFill>
                  <a:schemeClr val="bg1"/>
                </a:solidFill>
              </a:endParaRPr>
            </a:p>
          </p:txBody>
        </p:sp>
        <p:sp>
          <p:nvSpPr>
            <p:cNvPr id="10" name="TextBox 9"/>
            <p:cNvSpPr txBox="1"/>
            <p:nvPr/>
          </p:nvSpPr>
          <p:spPr>
            <a:xfrm>
              <a:off x="581192" y="5693260"/>
              <a:ext cx="2094981" cy="338554"/>
            </a:xfrm>
            <a:prstGeom prst="rect">
              <a:avLst/>
            </a:prstGeom>
            <a:noFill/>
          </p:spPr>
          <p:txBody>
            <a:bodyPr wrap="none" rtlCol="0">
              <a:spAutoFit/>
            </a:bodyPr>
            <a:lstStyle/>
            <a:p>
              <a:r>
                <a:rPr lang="en-IN" sz="1600" dirty="0" smtClean="0">
                  <a:solidFill>
                    <a:schemeClr val="bg1"/>
                  </a:solidFill>
                </a:rPr>
                <a:t>Website: www.vinodkothari.com </a:t>
              </a:r>
              <a:endParaRPr lang="en-IN" sz="1600" dirty="0">
                <a:solidFill>
                  <a:schemeClr val="bg1"/>
                </a:solidFill>
              </a:endParaRPr>
            </a:p>
          </p:txBody>
        </p:sp>
      </p:grpSp>
    </p:spTree>
    <p:extLst>
      <p:ext uri="{BB962C8B-B14F-4D97-AF65-F5344CB8AC3E}">
        <p14:creationId xmlns:p14="http://schemas.microsoft.com/office/powerpoint/2010/main" val="1663695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About Us</a:t>
            </a:r>
            <a:endParaRPr lang="en-IN" dirty="0"/>
          </a:p>
        </p:txBody>
      </p:sp>
      <p:pic>
        <p:nvPicPr>
          <p:cNvPr id="4" name="Picture 4" descr="Team.gif"/>
          <p:cNvPicPr>
            <a:picLocks noGrp="1" noChangeAspect="1"/>
          </p:cNvPicPr>
          <p:nvPr>
            <p:ph idx="1"/>
          </p:nvPr>
        </p:nvPicPr>
        <p:blipFill>
          <a:blip r:embed="rId2" cstate="print"/>
          <a:srcRect/>
          <a:stretch>
            <a:fillRect/>
          </a:stretch>
        </p:blipFill>
        <p:spPr bwMode="auto">
          <a:xfrm>
            <a:off x="581192" y="2043955"/>
            <a:ext cx="3494425" cy="2594021"/>
          </a:xfrm>
          <a:prstGeom prst="rect">
            <a:avLst/>
          </a:prstGeom>
          <a:noFill/>
          <a:ln w="9525">
            <a:noFill/>
            <a:miter lim="800000"/>
            <a:headEnd/>
            <a:tailEnd/>
          </a:ln>
        </p:spPr>
      </p:pic>
      <p:sp>
        <p:nvSpPr>
          <p:cNvPr id="5" name="Content Placeholder 2"/>
          <p:cNvSpPr txBox="1">
            <a:spLocks/>
          </p:cNvSpPr>
          <p:nvPr/>
        </p:nvSpPr>
        <p:spPr>
          <a:xfrm>
            <a:off x="5056094" y="1981202"/>
            <a:ext cx="6554714" cy="2594021"/>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solidFill>
                  <a:srgbClr val="002060"/>
                </a:solidFill>
              </a:rPr>
              <a:t>Vinod Kothari Consultants Private Limited, consultants and advisors</a:t>
            </a:r>
          </a:p>
          <a:p>
            <a:pPr lvl="1"/>
            <a:r>
              <a:rPr lang="en-US" dirty="0">
                <a:solidFill>
                  <a:srgbClr val="002060"/>
                </a:solidFill>
              </a:rPr>
              <a:t>Based out of Kolkata, New Delhi &amp; Mumbai</a:t>
            </a:r>
          </a:p>
          <a:p>
            <a:r>
              <a:rPr lang="en-US" dirty="0">
                <a:solidFill>
                  <a:srgbClr val="002060"/>
                </a:solidFill>
              </a:rPr>
              <a:t>We are a team of consultants, advisors &amp; qualified professionals having </a:t>
            </a:r>
            <a:r>
              <a:rPr lang="en-US" dirty="0" smtClean="0">
                <a:solidFill>
                  <a:srgbClr val="002060"/>
                </a:solidFill>
              </a:rPr>
              <a:t>over </a:t>
            </a:r>
            <a:r>
              <a:rPr lang="en-US" dirty="0">
                <a:solidFill>
                  <a:srgbClr val="002060"/>
                </a:solidFill>
              </a:rPr>
              <a:t>30 years of practice.</a:t>
            </a:r>
          </a:p>
        </p:txBody>
      </p:sp>
      <p:sp>
        <p:nvSpPr>
          <p:cNvPr id="6" name="TextBox 5"/>
          <p:cNvSpPr txBox="1"/>
          <p:nvPr/>
        </p:nvSpPr>
        <p:spPr>
          <a:xfrm>
            <a:off x="2286000" y="5207189"/>
            <a:ext cx="7848600" cy="954067"/>
          </a:xfrm>
          <a:prstGeom prst="rect">
            <a:avLst/>
          </a:prstGeom>
          <a:noFill/>
        </p:spPr>
        <p:txBody>
          <a:bodyPr wrap="square" lIns="91394" tIns="45700" rIns="91394" bIns="45700" rtlCol="0">
            <a:spAutoFit/>
          </a:bodyPr>
          <a:lstStyle/>
          <a:p>
            <a:pPr algn="ctr"/>
            <a:r>
              <a:rPr lang="en-US" b="1" i="1" dirty="0"/>
              <a:t>Our Organization’s Credo:</a:t>
            </a:r>
          </a:p>
          <a:p>
            <a:pPr algn="ctr"/>
            <a:endParaRPr lang="en-US" i="1" dirty="0"/>
          </a:p>
          <a:p>
            <a:pPr algn="ctr"/>
            <a:r>
              <a:rPr lang="en-US" sz="2000" b="1" i="1" dirty="0">
                <a:solidFill>
                  <a:schemeClr val="accent2">
                    <a:lumMod val="75000"/>
                  </a:schemeClr>
                </a:solidFill>
              </a:rPr>
              <a:t>Focus on capabilities; opportunities follow</a:t>
            </a:r>
          </a:p>
        </p:txBody>
      </p:sp>
    </p:spTree>
    <p:extLst>
      <p:ext uri="{BB962C8B-B14F-4D97-AF65-F5344CB8AC3E}">
        <p14:creationId xmlns:p14="http://schemas.microsoft.com/office/powerpoint/2010/main" val="2856472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cap="none" dirty="0" smtClean="0"/>
              <a:t>Steps taken in light of COVID-19</a:t>
            </a:r>
            <a:endParaRPr lang="en-IN" cap="non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8602783"/>
              </p:ext>
            </p:extLst>
          </p:nvPr>
        </p:nvGraphicFramePr>
        <p:xfrm>
          <a:off x="504191" y="1636296"/>
          <a:ext cx="10978748" cy="5378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0477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5" y="770049"/>
            <a:ext cx="11029616" cy="988332"/>
          </a:xfrm>
        </p:spPr>
        <p:txBody>
          <a:bodyPr>
            <a:normAutofit/>
          </a:bodyPr>
          <a:lstStyle/>
          <a:p>
            <a:r>
              <a:rPr lang="en-US" cap="none" dirty="0"/>
              <a:t>Increase in Minimum Default &amp; its Impact</a:t>
            </a:r>
            <a:endParaRPr lang="en-IN" cap="none" dirty="0"/>
          </a:p>
        </p:txBody>
      </p:sp>
      <p:sp>
        <p:nvSpPr>
          <p:cNvPr id="4" name="Content Placeholder 3"/>
          <p:cNvSpPr>
            <a:spLocks noGrp="1"/>
          </p:cNvSpPr>
          <p:nvPr>
            <p:ph sz="half" idx="1"/>
          </p:nvPr>
        </p:nvSpPr>
        <p:spPr/>
        <p:txBody>
          <a:bodyPr/>
          <a:lstStyle/>
          <a:p>
            <a:pPr>
              <a:buFont typeface="Wingdings" panose="05000000000000000000" pitchFamily="2" charset="2"/>
              <a:buChar char="§"/>
            </a:pPr>
            <a:r>
              <a:rPr lang="en-US" sz="2000" dirty="0" err="1"/>
              <a:t>W.e.f</a:t>
            </a:r>
            <a:r>
              <a:rPr lang="en-US" sz="2000" dirty="0"/>
              <a:t>. 24.03.2020- min. default increased to </a:t>
            </a:r>
            <a:r>
              <a:rPr lang="en-US" sz="2000" dirty="0" err="1"/>
              <a:t>Rs</a:t>
            </a:r>
            <a:r>
              <a:rPr lang="en-US" sz="2000" dirty="0"/>
              <a:t>. 1,00,00,000/- </a:t>
            </a:r>
          </a:p>
          <a:p>
            <a:pPr>
              <a:buFont typeface="Wingdings" panose="05000000000000000000" pitchFamily="2" charset="2"/>
              <a:buChar char="§"/>
            </a:pPr>
            <a:r>
              <a:rPr lang="en-US" sz="2000" dirty="0"/>
              <a:t>No corresponding change in case of Personal Guarantors to Corporate Debtors-</a:t>
            </a:r>
          </a:p>
          <a:p>
            <a:pPr lvl="1">
              <a:buFont typeface="Wingdings" panose="05000000000000000000" pitchFamily="2" charset="2"/>
              <a:buChar char="§"/>
            </a:pPr>
            <a:r>
              <a:rPr lang="en-US" dirty="0"/>
              <a:t>It still remains as low as </a:t>
            </a:r>
            <a:r>
              <a:rPr lang="en-US" dirty="0" err="1"/>
              <a:t>Rs</a:t>
            </a:r>
            <a:r>
              <a:rPr lang="en-US" dirty="0"/>
              <a:t>. 1,000/-</a:t>
            </a:r>
          </a:p>
          <a:p>
            <a:pPr lvl="1">
              <a:buFont typeface="Wingdings" panose="05000000000000000000" pitchFamily="2" charset="2"/>
              <a:buChar char="§"/>
            </a:pPr>
            <a:r>
              <a:rPr lang="en-US" dirty="0"/>
              <a:t>Might lead to a shift of burden from CDs to Personal Guarantors</a:t>
            </a:r>
          </a:p>
          <a:p>
            <a:pPr>
              <a:buFont typeface="Wingdings" panose="05000000000000000000" pitchFamily="2" charset="2"/>
              <a:buChar char="§"/>
            </a:pPr>
            <a:r>
              <a:rPr lang="en-US" sz="2000" dirty="0" smtClean="0"/>
              <a:t>Creditors</a:t>
            </a:r>
            <a:r>
              <a:rPr lang="en-US" sz="2000" dirty="0"/>
              <a:t>, especially OCs in agony</a:t>
            </a:r>
            <a:endParaRPr lang="en-IN" sz="2000" dirty="0"/>
          </a:p>
        </p:txBody>
      </p:sp>
      <p:sp>
        <p:nvSpPr>
          <p:cNvPr id="6" name="object 32"/>
          <p:cNvSpPr txBox="1"/>
          <p:nvPr/>
        </p:nvSpPr>
        <p:spPr>
          <a:xfrm>
            <a:off x="11063605" y="4856480"/>
            <a:ext cx="1128395" cy="382156"/>
          </a:xfrm>
          <a:prstGeom prst="rect">
            <a:avLst/>
          </a:prstGeom>
        </p:spPr>
        <p:txBody>
          <a:bodyPr vert="horz" wrap="square" lIns="0" tIns="12700" rIns="0" bIns="0" rtlCol="0">
            <a:spAutoFit/>
          </a:bodyPr>
          <a:lstStyle/>
          <a:p>
            <a:pPr marL="12700" marR="5080">
              <a:lnSpc>
                <a:spcPct val="100000"/>
              </a:lnSpc>
              <a:spcBef>
                <a:spcPts val="100"/>
              </a:spcBef>
            </a:pPr>
            <a:r>
              <a:rPr sz="1200" b="1" spc="-5" dirty="0">
                <a:solidFill>
                  <a:srgbClr val="FF0000"/>
                </a:solidFill>
                <a:latin typeface="Tw Cen MT"/>
                <a:cs typeface="Tw Cen MT"/>
              </a:rPr>
              <a:t>Minimum</a:t>
            </a:r>
            <a:r>
              <a:rPr sz="1200" b="1" spc="-50" dirty="0">
                <a:solidFill>
                  <a:srgbClr val="FF0000"/>
                </a:solidFill>
                <a:latin typeface="Tw Cen MT"/>
                <a:cs typeface="Tw Cen MT"/>
              </a:rPr>
              <a:t> </a:t>
            </a:r>
            <a:r>
              <a:rPr sz="1200" b="1" spc="-5" dirty="0">
                <a:solidFill>
                  <a:srgbClr val="FF0000"/>
                </a:solidFill>
                <a:latin typeface="Tw Cen MT"/>
                <a:cs typeface="Tw Cen MT"/>
              </a:rPr>
              <a:t>default  </a:t>
            </a:r>
            <a:r>
              <a:rPr sz="1200" b="1" spc="-10" dirty="0">
                <a:solidFill>
                  <a:srgbClr val="FF0000"/>
                </a:solidFill>
                <a:latin typeface="Tw Cen MT"/>
                <a:cs typeface="Tw Cen MT"/>
              </a:rPr>
              <a:t>Rs.</a:t>
            </a:r>
            <a:r>
              <a:rPr sz="1200" b="1" spc="-20" dirty="0">
                <a:solidFill>
                  <a:srgbClr val="FF0000"/>
                </a:solidFill>
                <a:latin typeface="Tw Cen MT"/>
                <a:cs typeface="Tw Cen MT"/>
              </a:rPr>
              <a:t> </a:t>
            </a:r>
            <a:r>
              <a:rPr sz="1200" b="1" spc="-5" dirty="0">
                <a:solidFill>
                  <a:srgbClr val="FF0000"/>
                </a:solidFill>
                <a:latin typeface="Tw Cen MT"/>
                <a:cs typeface="Tw Cen MT"/>
              </a:rPr>
              <a:t>1,000/-</a:t>
            </a:r>
            <a:endParaRPr sz="1200" dirty="0">
              <a:latin typeface="Tw Cen MT"/>
              <a:cs typeface="Tw Cen MT"/>
            </a:endParaRPr>
          </a:p>
        </p:txBody>
      </p:sp>
      <p:grpSp>
        <p:nvGrpSpPr>
          <p:cNvPr id="7" name="Group 6"/>
          <p:cNvGrpSpPr/>
          <p:nvPr/>
        </p:nvGrpSpPr>
        <p:grpSpPr>
          <a:xfrm>
            <a:off x="5387212" y="3601720"/>
            <a:ext cx="5676393" cy="1976120"/>
            <a:chOff x="6482080" y="2286000"/>
            <a:chExt cx="5676393" cy="1976120"/>
          </a:xfrm>
        </p:grpSpPr>
        <p:sp>
          <p:nvSpPr>
            <p:cNvPr id="8" name="Rounded Rectangle 7"/>
            <p:cNvSpPr/>
            <p:nvPr/>
          </p:nvSpPr>
          <p:spPr>
            <a:xfrm>
              <a:off x="7299960" y="2286000"/>
              <a:ext cx="3749040" cy="82296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Insolvency and Bankruptcy Code</a:t>
              </a:r>
              <a:endParaRPr lang="en-IN" dirty="0"/>
            </a:p>
          </p:txBody>
        </p:sp>
        <p:sp>
          <p:nvSpPr>
            <p:cNvPr id="9" name="Rounded Rectangle 8"/>
            <p:cNvSpPr/>
            <p:nvPr/>
          </p:nvSpPr>
          <p:spPr>
            <a:xfrm>
              <a:off x="6482080" y="3540760"/>
              <a:ext cx="2174240" cy="72136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Corporate Insolvency</a:t>
              </a:r>
            </a:p>
            <a:p>
              <a:pPr algn="ctr"/>
              <a:r>
                <a:rPr lang="en-US" sz="1600" dirty="0" smtClean="0"/>
                <a:t>(Companies &amp; LLPs)</a:t>
              </a:r>
              <a:endParaRPr lang="en-IN" dirty="0"/>
            </a:p>
          </p:txBody>
        </p:sp>
        <p:sp>
          <p:nvSpPr>
            <p:cNvPr id="10" name="Rounded Rectangle 9"/>
            <p:cNvSpPr/>
            <p:nvPr/>
          </p:nvSpPr>
          <p:spPr>
            <a:xfrm>
              <a:off x="10075673" y="3540760"/>
              <a:ext cx="2082800" cy="72136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Non-Corporate </a:t>
              </a:r>
            </a:p>
            <a:p>
              <a:pPr algn="ctr"/>
              <a:r>
                <a:rPr lang="en-US" sz="1600" dirty="0" smtClean="0"/>
                <a:t>(Individuals &amp;Firms)</a:t>
              </a:r>
              <a:endParaRPr lang="en-IN" sz="1600" dirty="0"/>
            </a:p>
          </p:txBody>
        </p:sp>
        <p:cxnSp>
          <p:nvCxnSpPr>
            <p:cNvPr id="11" name="Elbow Connector 10"/>
            <p:cNvCxnSpPr>
              <a:stCxn id="8" idx="2"/>
              <a:endCxn id="9" idx="0"/>
            </p:cNvCxnSpPr>
            <p:nvPr/>
          </p:nvCxnSpPr>
          <p:spPr>
            <a:xfrm rot="5400000">
              <a:off x="8155940" y="2522220"/>
              <a:ext cx="431800" cy="160528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2" name="Elbow Connector 11"/>
            <p:cNvCxnSpPr>
              <a:stCxn id="8" idx="2"/>
              <a:endCxn id="10" idx="0"/>
            </p:cNvCxnSpPr>
            <p:nvPr/>
          </p:nvCxnSpPr>
          <p:spPr>
            <a:xfrm rot="16200000" flipH="1">
              <a:off x="9929876" y="2353563"/>
              <a:ext cx="431800" cy="1942593"/>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13" name="object 33"/>
            <p:cNvSpPr txBox="1"/>
            <p:nvPr/>
          </p:nvSpPr>
          <p:spPr>
            <a:xfrm>
              <a:off x="8696960" y="3590404"/>
              <a:ext cx="1285240" cy="405016"/>
            </a:xfrm>
            <a:prstGeom prst="rect">
              <a:avLst/>
            </a:prstGeom>
          </p:spPr>
          <p:txBody>
            <a:bodyPr vert="horz" wrap="square" lIns="0" tIns="12700" rIns="0" bIns="0" rtlCol="0">
              <a:spAutoFit/>
            </a:bodyPr>
            <a:lstStyle/>
            <a:p>
              <a:pPr marL="12700" marR="5080">
                <a:lnSpc>
                  <a:spcPct val="100000"/>
                </a:lnSpc>
                <a:spcBef>
                  <a:spcPts val="100"/>
                </a:spcBef>
              </a:pPr>
              <a:r>
                <a:rPr sz="1200" b="1" spc="-5" dirty="0">
                  <a:solidFill>
                    <a:srgbClr val="FF0000"/>
                  </a:solidFill>
                  <a:latin typeface="Tw Cen MT"/>
                  <a:cs typeface="Tw Cen MT"/>
                </a:rPr>
                <a:t>Minimum</a:t>
              </a:r>
              <a:r>
                <a:rPr sz="1200" b="1" spc="-50" dirty="0">
                  <a:solidFill>
                    <a:srgbClr val="FF0000"/>
                  </a:solidFill>
                  <a:latin typeface="Tw Cen MT"/>
                  <a:cs typeface="Tw Cen MT"/>
                </a:rPr>
                <a:t> </a:t>
              </a:r>
              <a:r>
                <a:rPr sz="1200" b="1" spc="-5" dirty="0">
                  <a:solidFill>
                    <a:srgbClr val="FF0000"/>
                  </a:solidFill>
                  <a:latin typeface="Tw Cen MT"/>
                  <a:cs typeface="Tw Cen MT"/>
                </a:rPr>
                <a:t>default  </a:t>
              </a:r>
              <a:endParaRPr lang="en-US" sz="1200" b="1" spc="-5" dirty="0" smtClean="0">
                <a:solidFill>
                  <a:srgbClr val="FF0000"/>
                </a:solidFill>
                <a:latin typeface="Tw Cen MT"/>
                <a:cs typeface="Tw Cen MT"/>
              </a:endParaRPr>
            </a:p>
            <a:p>
              <a:pPr marL="12700" marR="5080">
                <a:lnSpc>
                  <a:spcPct val="100000"/>
                </a:lnSpc>
                <a:spcBef>
                  <a:spcPts val="100"/>
                </a:spcBef>
              </a:pPr>
              <a:r>
                <a:rPr sz="1200" b="1" spc="-10" dirty="0" err="1" smtClean="0">
                  <a:solidFill>
                    <a:srgbClr val="FF0000"/>
                  </a:solidFill>
                  <a:latin typeface="Tw Cen MT"/>
                  <a:cs typeface="Tw Cen MT"/>
                </a:rPr>
                <a:t>Rs</a:t>
              </a:r>
              <a:r>
                <a:rPr sz="1200" b="1" spc="-10" dirty="0">
                  <a:solidFill>
                    <a:srgbClr val="FF0000"/>
                  </a:solidFill>
                  <a:latin typeface="Tw Cen MT"/>
                  <a:cs typeface="Tw Cen MT"/>
                </a:rPr>
                <a:t>.</a:t>
              </a:r>
              <a:r>
                <a:rPr sz="1200" b="1" spc="-30" dirty="0">
                  <a:solidFill>
                    <a:srgbClr val="FF0000"/>
                  </a:solidFill>
                  <a:latin typeface="Tw Cen MT"/>
                  <a:cs typeface="Tw Cen MT"/>
                </a:rPr>
                <a:t> </a:t>
              </a:r>
              <a:r>
                <a:rPr sz="1200" b="1" spc="-5" dirty="0" smtClean="0">
                  <a:solidFill>
                    <a:srgbClr val="FF0000"/>
                  </a:solidFill>
                  <a:latin typeface="Tw Cen MT"/>
                  <a:cs typeface="Tw Cen MT"/>
                </a:rPr>
                <a:t>1,00,</a:t>
              </a:r>
              <a:r>
                <a:rPr lang="en-IN" sz="1200" b="1" spc="-5" dirty="0" smtClean="0">
                  <a:solidFill>
                    <a:srgbClr val="FF0000"/>
                  </a:solidFill>
                  <a:latin typeface="Tw Cen MT"/>
                  <a:cs typeface="Tw Cen MT"/>
                </a:rPr>
                <a:t>00,</a:t>
              </a:r>
              <a:r>
                <a:rPr sz="1200" b="1" spc="-5" dirty="0" smtClean="0">
                  <a:solidFill>
                    <a:srgbClr val="FF0000"/>
                  </a:solidFill>
                  <a:latin typeface="Tw Cen MT"/>
                  <a:cs typeface="Tw Cen MT"/>
                </a:rPr>
                <a:t>000/-</a:t>
              </a:r>
              <a:r>
                <a:rPr lang="en-IN" sz="1200" b="1" spc="-5" dirty="0" smtClean="0">
                  <a:solidFill>
                    <a:srgbClr val="FF0000"/>
                  </a:solidFill>
                  <a:latin typeface="Tw Cen MT"/>
                  <a:cs typeface="Tw Cen MT"/>
                </a:rPr>
                <a:t> </a:t>
              </a:r>
              <a:r>
                <a:rPr lang="en-IN" sz="1200" b="1" spc="-5" dirty="0" smtClean="0">
                  <a:latin typeface="Tw Cen MT"/>
                  <a:cs typeface="Tw Cen MT"/>
                </a:rPr>
                <a:t>**</a:t>
              </a:r>
              <a:endParaRPr sz="1200" dirty="0">
                <a:latin typeface="Tw Cen MT"/>
                <a:cs typeface="Tw Cen MT"/>
              </a:endParaRPr>
            </a:p>
          </p:txBody>
        </p:sp>
      </p:grpSp>
      <p:sp>
        <p:nvSpPr>
          <p:cNvPr id="14" name="Rectangle 13"/>
          <p:cNvSpPr/>
          <p:nvPr/>
        </p:nvSpPr>
        <p:spPr>
          <a:xfrm>
            <a:off x="41908" y="6541628"/>
            <a:ext cx="8648702" cy="338554"/>
          </a:xfrm>
          <a:prstGeom prst="rect">
            <a:avLst/>
          </a:prstGeom>
        </p:spPr>
        <p:txBody>
          <a:bodyPr wrap="square">
            <a:spAutoFit/>
          </a:bodyPr>
          <a:lstStyle/>
          <a:p>
            <a:pPr marL="38100">
              <a:lnSpc>
                <a:spcPct val="100000"/>
              </a:lnSpc>
              <a:spcBef>
                <a:spcPts val="105"/>
              </a:spcBef>
            </a:pPr>
            <a:r>
              <a:rPr lang="en-US" sz="1600" dirty="0" smtClean="0">
                <a:latin typeface="Tw Cen MT"/>
                <a:cs typeface="Tw Cen MT"/>
              </a:rPr>
              <a:t>** The minimum default threshold has been increased from </a:t>
            </a:r>
            <a:r>
              <a:rPr lang="en-US" sz="1600" dirty="0" err="1" smtClean="0">
                <a:latin typeface="Tw Cen MT"/>
                <a:cs typeface="Tw Cen MT"/>
              </a:rPr>
              <a:t>Rs</a:t>
            </a:r>
            <a:r>
              <a:rPr lang="en-US" sz="1600" dirty="0" smtClean="0">
                <a:latin typeface="Tw Cen MT"/>
                <a:cs typeface="Tw Cen MT"/>
              </a:rPr>
              <a:t>. 1 Lakh to </a:t>
            </a:r>
            <a:r>
              <a:rPr lang="en-US" sz="1600" dirty="0" err="1" smtClean="0">
                <a:latin typeface="Tw Cen MT"/>
                <a:cs typeface="Tw Cen MT"/>
              </a:rPr>
              <a:t>Rs</a:t>
            </a:r>
            <a:r>
              <a:rPr lang="en-US" sz="1600" dirty="0" smtClean="0">
                <a:latin typeface="Tw Cen MT"/>
                <a:cs typeface="Tw Cen MT"/>
              </a:rPr>
              <a:t>. 1 crore</a:t>
            </a:r>
            <a:endParaRPr lang="en-US" sz="1600" dirty="0">
              <a:latin typeface="Tw Cen MT"/>
              <a:cs typeface="Tw Cen MT"/>
            </a:endParaRPr>
          </a:p>
        </p:txBody>
      </p:sp>
      <p:sp>
        <p:nvSpPr>
          <p:cNvPr id="3" name="Footer Placeholder 2"/>
          <p:cNvSpPr>
            <a:spLocks noGrp="1"/>
          </p:cNvSpPr>
          <p:nvPr>
            <p:ph type="ftr" sz="quarter" idx="10"/>
          </p:nvPr>
        </p:nvSpPr>
        <p:spPr/>
        <p:txBody>
          <a:bodyPr/>
          <a:lstStyle/>
          <a:p>
            <a:endParaRPr lang="en-IN" dirty="0"/>
          </a:p>
        </p:txBody>
      </p:sp>
    </p:spTree>
    <p:extLst>
      <p:ext uri="{BB962C8B-B14F-4D97-AF65-F5344CB8AC3E}">
        <p14:creationId xmlns:p14="http://schemas.microsoft.com/office/powerpoint/2010/main" val="2246407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779158"/>
            <a:ext cx="11029616" cy="1013800"/>
          </a:xfrm>
        </p:spPr>
        <p:txBody>
          <a:bodyPr/>
          <a:lstStyle/>
          <a:p>
            <a:r>
              <a:rPr lang="en-IN" cap="none" dirty="0" smtClean="0"/>
              <a:t>What Led to Increase in Min. Default Amount </a:t>
            </a:r>
            <a:endParaRPr lang="en-IN" cap="none" dirty="0"/>
          </a:p>
        </p:txBody>
      </p:sp>
      <p:sp>
        <p:nvSpPr>
          <p:cNvPr id="3" name="Content Placeholder 2"/>
          <p:cNvSpPr>
            <a:spLocks noGrp="1"/>
          </p:cNvSpPr>
          <p:nvPr>
            <p:ph idx="1"/>
          </p:nvPr>
        </p:nvSpPr>
        <p:spPr/>
        <p:txBody>
          <a:bodyPr anchor="t">
            <a:normAutofit/>
          </a:bodyPr>
          <a:lstStyle/>
          <a:p>
            <a:r>
              <a:rPr lang="en-IN" sz="2400" dirty="0" smtClean="0"/>
              <a:t>Pre-dominance of frivolous applications filed by OCs</a:t>
            </a:r>
          </a:p>
          <a:p>
            <a:pPr lvl="1"/>
            <a:r>
              <a:rPr lang="en-IN" sz="2000" dirty="0" smtClean="0"/>
              <a:t>As on 31.12.2019, almost 50% of the total CIRP cases- filed by OCs only</a:t>
            </a:r>
          </a:p>
          <a:p>
            <a:pPr lvl="1"/>
            <a:r>
              <a:rPr lang="en-IN" sz="2000" dirty="0" smtClean="0"/>
              <a:t>Majority of applications filed for the purpose of recovery</a:t>
            </a:r>
          </a:p>
          <a:p>
            <a:r>
              <a:rPr lang="en-IN" sz="2400" dirty="0" smtClean="0"/>
              <a:t>For de-clogging the over-burdened NCLTs</a:t>
            </a:r>
          </a:p>
          <a:p>
            <a:r>
              <a:rPr lang="en-IN" sz="2400" dirty="0" smtClean="0"/>
              <a:t>Preventing application against MSMEs, that may arise due the lock-down </a:t>
            </a:r>
          </a:p>
          <a:p>
            <a:pPr lvl="1"/>
            <a:endParaRPr lang="en-IN" sz="2000" dirty="0"/>
          </a:p>
        </p:txBody>
      </p:sp>
    </p:spTree>
    <p:extLst>
      <p:ext uri="{BB962C8B-B14F-4D97-AF65-F5344CB8AC3E}">
        <p14:creationId xmlns:p14="http://schemas.microsoft.com/office/powerpoint/2010/main" val="415716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Determining Threshold (1/4)</a:t>
            </a:r>
            <a:endParaRPr lang="en-IN" dirty="0"/>
          </a:p>
        </p:txBody>
      </p:sp>
      <p:sp>
        <p:nvSpPr>
          <p:cNvPr id="6" name="Content Placeholder 2"/>
          <p:cNvSpPr>
            <a:spLocks noGrp="1"/>
          </p:cNvSpPr>
          <p:nvPr>
            <p:ph sz="half" idx="1"/>
          </p:nvPr>
        </p:nvSpPr>
        <p:spPr/>
        <p:txBody>
          <a:bodyPr>
            <a:normAutofit/>
          </a:bodyPr>
          <a:lstStyle/>
          <a:p>
            <a:pPr marL="0" indent="0">
              <a:buNone/>
            </a:pPr>
            <a:r>
              <a:rPr lang="en-US" b="1" u="sng" dirty="0" smtClean="0"/>
              <a:t>Illustration 1-</a:t>
            </a:r>
          </a:p>
          <a:p>
            <a:pPr marL="0" indent="0">
              <a:buNone/>
            </a:pPr>
            <a:r>
              <a:rPr lang="en-US" sz="2000" b="1" dirty="0"/>
              <a:t>XYZ Pvt. </a:t>
            </a:r>
            <a:r>
              <a:rPr lang="en-US" sz="2000" b="1" dirty="0" smtClean="0"/>
              <a:t>Ltd, </a:t>
            </a:r>
            <a:r>
              <a:rPr lang="en-US" sz="2000" b="1" dirty="0"/>
              <a:t>has committed </a:t>
            </a:r>
            <a:r>
              <a:rPr lang="en-US" sz="2000" b="1" dirty="0" smtClean="0"/>
              <a:t>default of </a:t>
            </a:r>
            <a:r>
              <a:rPr lang="en-US" sz="2000" b="1" dirty="0" err="1" smtClean="0"/>
              <a:t>Rs</a:t>
            </a:r>
            <a:r>
              <a:rPr lang="en-US" sz="2000" b="1" dirty="0" smtClean="0"/>
              <a:t>. 2 crore of Bank A- Can A file application? </a:t>
            </a:r>
          </a:p>
          <a:p>
            <a:pPr marL="0" indent="0">
              <a:buNone/>
            </a:pPr>
            <a:r>
              <a:rPr lang="en-US" sz="2000" dirty="0" smtClean="0">
                <a:solidFill>
                  <a:srgbClr val="0070C0"/>
                </a:solidFill>
              </a:rPr>
              <a:t>Yes- As per sec. 4, min. threshold of </a:t>
            </a:r>
            <a:r>
              <a:rPr lang="en-US" sz="2000" dirty="0" err="1" smtClean="0">
                <a:solidFill>
                  <a:srgbClr val="0070C0"/>
                </a:solidFill>
              </a:rPr>
              <a:t>Rs</a:t>
            </a:r>
            <a:r>
              <a:rPr lang="en-US" sz="2000" dirty="0" smtClean="0">
                <a:solidFill>
                  <a:srgbClr val="0070C0"/>
                </a:solidFill>
              </a:rPr>
              <a:t>. 1 crore satisfied</a:t>
            </a:r>
          </a:p>
          <a:p>
            <a:pPr marL="0" indent="0">
              <a:buNone/>
            </a:pPr>
            <a:endParaRPr lang="en-US" sz="2000" b="1" dirty="0" smtClean="0"/>
          </a:p>
          <a:p>
            <a:pPr marL="0" indent="0">
              <a:buNone/>
            </a:pPr>
            <a:endParaRPr lang="en-US" sz="2000" b="1" dirty="0"/>
          </a:p>
          <a:p>
            <a:pPr marL="0" indent="0">
              <a:buNone/>
            </a:pPr>
            <a:endParaRPr lang="en-IN" sz="2000" b="1" dirty="0"/>
          </a:p>
        </p:txBody>
      </p:sp>
      <p:sp>
        <p:nvSpPr>
          <p:cNvPr id="8" name="Content Placeholder 7"/>
          <p:cNvSpPr>
            <a:spLocks noGrp="1"/>
          </p:cNvSpPr>
          <p:nvPr>
            <p:ph sz="half" idx="2"/>
          </p:nvPr>
        </p:nvSpPr>
        <p:spPr>
          <a:xfrm>
            <a:off x="6188417" y="2352139"/>
            <a:ext cx="5422392" cy="3633047"/>
          </a:xfrm>
        </p:spPr>
        <p:txBody>
          <a:bodyPr anchor="t">
            <a:normAutofit/>
          </a:bodyPr>
          <a:lstStyle/>
          <a:p>
            <a:pPr marL="0" indent="0">
              <a:buNone/>
            </a:pPr>
            <a:r>
              <a:rPr lang="en-US" sz="2000" b="1" u="sng" dirty="0"/>
              <a:t>Illustration 2-</a:t>
            </a:r>
          </a:p>
          <a:p>
            <a:pPr marL="0" indent="0">
              <a:buNone/>
            </a:pPr>
            <a:r>
              <a:rPr lang="en-US" sz="2000" b="1" dirty="0"/>
              <a:t>In above situation, can B (a FC) having o/s of </a:t>
            </a:r>
            <a:r>
              <a:rPr lang="en-US" sz="2000" b="1" dirty="0" err="1"/>
              <a:t>Rs</a:t>
            </a:r>
            <a:r>
              <a:rPr lang="en-US" sz="2000" b="1" dirty="0"/>
              <a:t>. 10 lakhs (not defaulted) file application? </a:t>
            </a:r>
          </a:p>
          <a:p>
            <a:pPr marL="0" indent="0">
              <a:buNone/>
            </a:pPr>
            <a:r>
              <a:rPr lang="en-US" sz="2000" dirty="0" smtClean="0">
                <a:solidFill>
                  <a:srgbClr val="0070C0"/>
                </a:solidFill>
              </a:rPr>
              <a:t>Yes- As per Sec. 7 (1), a FC can file claim for default of any financial debt. </a:t>
            </a:r>
          </a:p>
          <a:p>
            <a:pPr marL="0" indent="0">
              <a:buNone/>
            </a:pPr>
            <a:r>
              <a:rPr lang="en-US" sz="2000" dirty="0" smtClean="0">
                <a:solidFill>
                  <a:srgbClr val="0070C0"/>
                </a:solidFill>
              </a:rPr>
              <a:t>Also appreciated by Insolvency Laws Committee- </a:t>
            </a:r>
          </a:p>
          <a:p>
            <a:pPr marL="173736" lvl="1" indent="0">
              <a:buNone/>
            </a:pPr>
            <a:r>
              <a:rPr lang="en-US" sz="2000" dirty="0" smtClean="0">
                <a:solidFill>
                  <a:srgbClr val="0070C0"/>
                </a:solidFill>
              </a:rPr>
              <a:t>“</a:t>
            </a:r>
            <a:r>
              <a:rPr lang="en-US" sz="2000" i="1" dirty="0">
                <a:solidFill>
                  <a:srgbClr val="0070C0"/>
                </a:solidFill>
              </a:rPr>
              <a:t>The default can be to any financial creditor to the entity, and not restricted to the creditor who triggers the IRP…”</a:t>
            </a:r>
            <a:endParaRPr lang="en-US" sz="2000" dirty="0" smtClean="0">
              <a:solidFill>
                <a:srgbClr val="0070C0"/>
              </a:solidFill>
            </a:endParaRPr>
          </a:p>
          <a:p>
            <a:endParaRPr lang="en-IN" sz="2000" dirty="0"/>
          </a:p>
          <a:p>
            <a:endParaRPr lang="en-IN" sz="2000" dirty="0"/>
          </a:p>
        </p:txBody>
      </p:sp>
      <p:sp>
        <p:nvSpPr>
          <p:cNvPr id="3" name="Footer Placeholder 2"/>
          <p:cNvSpPr>
            <a:spLocks noGrp="1"/>
          </p:cNvSpPr>
          <p:nvPr>
            <p:ph type="ftr" sz="quarter" idx="10"/>
          </p:nvPr>
        </p:nvSpPr>
        <p:spPr/>
        <p:txBody>
          <a:bodyPr/>
          <a:lstStyle/>
          <a:p>
            <a:fld id="{3867050F-ECED-44F3-B866-7B59E0538F96}" type="slidenum">
              <a:rPr lang="en-IN" smtClean="0"/>
              <a:t>7</a:t>
            </a:fld>
            <a:endParaRPr lang="en-IN" dirty="0"/>
          </a:p>
        </p:txBody>
      </p:sp>
    </p:spTree>
    <p:extLst>
      <p:ext uri="{BB962C8B-B14F-4D97-AF65-F5344CB8AC3E}">
        <p14:creationId xmlns:p14="http://schemas.microsoft.com/office/powerpoint/2010/main" val="1087413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Determining Threshold (2/4)</a:t>
            </a:r>
            <a:endParaRPr lang="en-IN" dirty="0"/>
          </a:p>
        </p:txBody>
      </p:sp>
      <p:sp>
        <p:nvSpPr>
          <p:cNvPr id="6" name="Content Placeholder 2"/>
          <p:cNvSpPr>
            <a:spLocks noGrp="1"/>
          </p:cNvSpPr>
          <p:nvPr>
            <p:ph sz="half" idx="1"/>
          </p:nvPr>
        </p:nvSpPr>
        <p:spPr/>
        <p:txBody>
          <a:bodyPr>
            <a:normAutofit fontScale="92500" lnSpcReduction="10000"/>
          </a:bodyPr>
          <a:lstStyle/>
          <a:p>
            <a:pPr marL="0" indent="0">
              <a:buNone/>
            </a:pPr>
            <a:r>
              <a:rPr lang="en-US" sz="2400" b="1" u="sng" dirty="0"/>
              <a:t>Illustration </a:t>
            </a:r>
            <a:r>
              <a:rPr lang="en-US" sz="2400" b="1" u="sng" dirty="0" smtClean="0"/>
              <a:t>3-</a:t>
            </a:r>
            <a:endParaRPr lang="en-US" sz="2400" b="1" u="sng" dirty="0"/>
          </a:p>
          <a:p>
            <a:pPr marL="0" indent="0">
              <a:buNone/>
            </a:pPr>
            <a:r>
              <a:rPr lang="en-US" sz="2000" b="1" dirty="0"/>
              <a:t>XYZ Pvt. Ltd, has committed default of </a:t>
            </a:r>
            <a:r>
              <a:rPr lang="en-US" sz="2000" b="1" dirty="0" err="1"/>
              <a:t>Rs</a:t>
            </a:r>
            <a:r>
              <a:rPr lang="en-US" sz="2000" b="1" dirty="0"/>
              <a:t>. </a:t>
            </a:r>
            <a:r>
              <a:rPr lang="en-US" sz="2000" b="1" dirty="0" smtClean="0"/>
              <a:t>50 lakhs </a:t>
            </a:r>
            <a:r>
              <a:rPr lang="en-US" sz="2000" b="1" dirty="0"/>
              <a:t>of Bank </a:t>
            </a:r>
            <a:r>
              <a:rPr lang="en-US" sz="2000" b="1" dirty="0" smtClean="0"/>
              <a:t>A &amp; of </a:t>
            </a:r>
            <a:r>
              <a:rPr lang="en-US" sz="2000" b="1" dirty="0" err="1" smtClean="0"/>
              <a:t>Rs</a:t>
            </a:r>
            <a:r>
              <a:rPr lang="en-US" sz="2000" b="1" dirty="0" smtClean="0"/>
              <a:t>. 75 lakhs of all other FCs - </a:t>
            </a:r>
            <a:r>
              <a:rPr lang="en-US" sz="2000" b="1" dirty="0"/>
              <a:t>Can A file application? </a:t>
            </a:r>
            <a:endParaRPr lang="en-US" sz="2000" b="1" dirty="0" smtClean="0"/>
          </a:p>
          <a:p>
            <a:pPr marL="0" indent="0">
              <a:buNone/>
            </a:pPr>
            <a:r>
              <a:rPr lang="en-US" sz="2000" dirty="0">
                <a:solidFill>
                  <a:srgbClr val="0070C0"/>
                </a:solidFill>
              </a:rPr>
              <a:t>Yes- As per Sec. </a:t>
            </a:r>
            <a:r>
              <a:rPr lang="en-US" sz="2000" dirty="0" smtClean="0">
                <a:solidFill>
                  <a:srgbClr val="0070C0"/>
                </a:solidFill>
              </a:rPr>
              <a:t>7, a FC can file application on grounds of aggregated financial debt (defaulted). </a:t>
            </a:r>
          </a:p>
          <a:p>
            <a:pPr marL="0" indent="0">
              <a:buNone/>
            </a:pPr>
            <a:r>
              <a:rPr lang="en-US" sz="2000" dirty="0" smtClean="0">
                <a:solidFill>
                  <a:srgbClr val="0070C0"/>
                </a:solidFill>
              </a:rPr>
              <a:t>Thus, total defaulted financial debt in this case- </a:t>
            </a:r>
            <a:r>
              <a:rPr lang="en-US" sz="2000" dirty="0" err="1" smtClean="0">
                <a:solidFill>
                  <a:srgbClr val="0070C0"/>
                </a:solidFill>
              </a:rPr>
              <a:t>Rs</a:t>
            </a:r>
            <a:r>
              <a:rPr lang="en-US" sz="2000" dirty="0" smtClean="0">
                <a:solidFill>
                  <a:srgbClr val="0070C0"/>
                </a:solidFill>
              </a:rPr>
              <a:t>. 1.25 crores- hence, A can file application. </a:t>
            </a:r>
            <a:endParaRPr lang="en-US" sz="2000" b="1" dirty="0"/>
          </a:p>
          <a:p>
            <a:pPr marL="0" indent="0">
              <a:buNone/>
            </a:pPr>
            <a:endParaRPr lang="en-IN" sz="2000" dirty="0"/>
          </a:p>
        </p:txBody>
      </p:sp>
      <p:sp>
        <p:nvSpPr>
          <p:cNvPr id="7" name="Content Placeholder 3"/>
          <p:cNvSpPr>
            <a:spLocks noGrp="1"/>
          </p:cNvSpPr>
          <p:nvPr>
            <p:ph sz="half" idx="2"/>
          </p:nvPr>
        </p:nvSpPr>
        <p:spPr>
          <a:xfrm>
            <a:off x="6188417" y="2430133"/>
            <a:ext cx="5422392" cy="3633047"/>
          </a:xfrm>
        </p:spPr>
        <p:txBody>
          <a:bodyPr>
            <a:normAutofit fontScale="92500" lnSpcReduction="10000"/>
          </a:bodyPr>
          <a:lstStyle/>
          <a:p>
            <a:pPr marL="0" indent="0">
              <a:buNone/>
            </a:pPr>
            <a:r>
              <a:rPr lang="en-US" sz="2200" b="1" u="sng" dirty="0"/>
              <a:t>Illustration </a:t>
            </a:r>
            <a:r>
              <a:rPr lang="en-US" sz="2200" b="1" u="sng" dirty="0" smtClean="0"/>
              <a:t>4-</a:t>
            </a:r>
            <a:endParaRPr lang="en-US" sz="2200" b="1" u="sng" dirty="0"/>
          </a:p>
          <a:p>
            <a:pPr marL="0" indent="0">
              <a:buNone/>
            </a:pPr>
            <a:r>
              <a:rPr lang="en-US" sz="2000" b="1" dirty="0"/>
              <a:t>XYZ Pvt. Ltd, has committed default of </a:t>
            </a:r>
            <a:r>
              <a:rPr lang="en-US" sz="2000" b="1" dirty="0" err="1"/>
              <a:t>Rs</a:t>
            </a:r>
            <a:r>
              <a:rPr lang="en-US" sz="2000" b="1" dirty="0"/>
              <a:t>. 50 </a:t>
            </a:r>
            <a:r>
              <a:rPr lang="en-US" sz="2000" b="1" dirty="0" smtClean="0"/>
              <a:t>lakhs. There are other FCs of </a:t>
            </a:r>
            <a:r>
              <a:rPr lang="en-US" sz="2000" b="1" dirty="0" err="1" smtClean="0"/>
              <a:t>Rs</a:t>
            </a:r>
            <a:r>
              <a:rPr lang="en-US" sz="2000" b="1" dirty="0" smtClean="0"/>
              <a:t>. 75 lakhs, of which </a:t>
            </a:r>
            <a:r>
              <a:rPr lang="en-US" sz="2000" b="1" dirty="0" err="1" smtClean="0"/>
              <a:t>Rs</a:t>
            </a:r>
            <a:r>
              <a:rPr lang="en-US" sz="2000" b="1" dirty="0" smtClean="0"/>
              <a:t>. 45 lakhs is defaulted- Can A file application?</a:t>
            </a:r>
          </a:p>
          <a:p>
            <a:pPr marL="0" indent="0">
              <a:buNone/>
            </a:pPr>
            <a:r>
              <a:rPr lang="en-US" sz="2000" dirty="0" smtClean="0">
                <a:solidFill>
                  <a:srgbClr val="0070C0"/>
                </a:solidFill>
              </a:rPr>
              <a:t>No- </a:t>
            </a:r>
            <a:r>
              <a:rPr lang="en-US" sz="2000" dirty="0">
                <a:solidFill>
                  <a:srgbClr val="0070C0"/>
                </a:solidFill>
              </a:rPr>
              <a:t>As per Sec. 7, a FC can file application on grounds of aggregated financial debt (defaulted). </a:t>
            </a:r>
          </a:p>
          <a:p>
            <a:pPr marL="0" indent="0">
              <a:buNone/>
            </a:pPr>
            <a:r>
              <a:rPr lang="en-US" sz="2000" dirty="0">
                <a:solidFill>
                  <a:srgbClr val="0070C0"/>
                </a:solidFill>
              </a:rPr>
              <a:t>Thus, total defaulted financial debt in this case- </a:t>
            </a:r>
            <a:r>
              <a:rPr lang="en-US" sz="2000" dirty="0" err="1">
                <a:solidFill>
                  <a:srgbClr val="0070C0"/>
                </a:solidFill>
              </a:rPr>
              <a:t>Rs</a:t>
            </a:r>
            <a:r>
              <a:rPr lang="en-US" sz="2000" dirty="0">
                <a:solidFill>
                  <a:srgbClr val="0070C0"/>
                </a:solidFill>
              </a:rPr>
              <a:t>. </a:t>
            </a:r>
            <a:r>
              <a:rPr lang="en-US" sz="2000" dirty="0" smtClean="0">
                <a:solidFill>
                  <a:srgbClr val="0070C0"/>
                </a:solidFill>
              </a:rPr>
              <a:t>50 lakhs + </a:t>
            </a:r>
            <a:r>
              <a:rPr lang="en-US" sz="2000" dirty="0" err="1" smtClean="0">
                <a:solidFill>
                  <a:srgbClr val="0070C0"/>
                </a:solidFill>
              </a:rPr>
              <a:t>Rs</a:t>
            </a:r>
            <a:r>
              <a:rPr lang="en-US" sz="2000" dirty="0" smtClean="0">
                <a:solidFill>
                  <a:srgbClr val="0070C0"/>
                </a:solidFill>
              </a:rPr>
              <a:t>. 45 lakhs= </a:t>
            </a:r>
            <a:r>
              <a:rPr lang="en-US" sz="2000" dirty="0" err="1" smtClean="0">
                <a:solidFill>
                  <a:srgbClr val="0070C0"/>
                </a:solidFill>
              </a:rPr>
              <a:t>Rs</a:t>
            </a:r>
            <a:r>
              <a:rPr lang="en-US" sz="2000" dirty="0" smtClean="0">
                <a:solidFill>
                  <a:srgbClr val="0070C0"/>
                </a:solidFill>
              </a:rPr>
              <a:t>. 95 lakhs</a:t>
            </a:r>
          </a:p>
          <a:p>
            <a:pPr marL="0" indent="0">
              <a:buNone/>
            </a:pPr>
            <a:r>
              <a:rPr lang="en-US" sz="2000" dirty="0" smtClean="0">
                <a:solidFill>
                  <a:srgbClr val="0070C0"/>
                </a:solidFill>
              </a:rPr>
              <a:t>Hence</a:t>
            </a:r>
            <a:r>
              <a:rPr lang="en-US" sz="2000" dirty="0">
                <a:solidFill>
                  <a:srgbClr val="0070C0"/>
                </a:solidFill>
              </a:rPr>
              <a:t>, </a:t>
            </a:r>
            <a:r>
              <a:rPr lang="en-US" sz="2000" dirty="0" smtClean="0">
                <a:solidFill>
                  <a:srgbClr val="0070C0"/>
                </a:solidFill>
              </a:rPr>
              <a:t>threshold u/s sec. 4 not satisfied- A cannot file application for initiation</a:t>
            </a:r>
            <a:endParaRPr lang="en-IN" sz="2000" dirty="0"/>
          </a:p>
        </p:txBody>
      </p:sp>
      <p:sp>
        <p:nvSpPr>
          <p:cNvPr id="3" name="Footer Placeholder 2"/>
          <p:cNvSpPr>
            <a:spLocks noGrp="1"/>
          </p:cNvSpPr>
          <p:nvPr>
            <p:ph type="ftr" sz="quarter" idx="10"/>
          </p:nvPr>
        </p:nvSpPr>
        <p:spPr/>
        <p:txBody>
          <a:bodyPr/>
          <a:lstStyle/>
          <a:p>
            <a:fld id="{50E2367F-4C8E-4B72-917E-15B9C013B91F}" type="slidenum">
              <a:rPr lang="en-IN" smtClean="0"/>
              <a:t>8</a:t>
            </a:fld>
            <a:endParaRPr lang="en-IN" dirty="0"/>
          </a:p>
        </p:txBody>
      </p:sp>
    </p:spTree>
    <p:extLst>
      <p:ext uri="{BB962C8B-B14F-4D97-AF65-F5344CB8AC3E}">
        <p14:creationId xmlns:p14="http://schemas.microsoft.com/office/powerpoint/2010/main" val="3692028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Determining Threshold </a:t>
            </a:r>
            <a:r>
              <a:rPr lang="en-US" cap="none" dirty="0" smtClean="0"/>
              <a:t>(3/4</a:t>
            </a:r>
            <a:r>
              <a:rPr lang="en-US" cap="none" dirty="0"/>
              <a:t>)</a:t>
            </a:r>
            <a:endParaRPr lang="en-IN" dirty="0"/>
          </a:p>
        </p:txBody>
      </p:sp>
      <p:sp>
        <p:nvSpPr>
          <p:cNvPr id="7" name="Content Placeholder 2"/>
          <p:cNvSpPr>
            <a:spLocks noGrp="1"/>
          </p:cNvSpPr>
          <p:nvPr>
            <p:ph sz="half" idx="1"/>
          </p:nvPr>
        </p:nvSpPr>
        <p:spPr>
          <a:xfrm>
            <a:off x="581193" y="2271071"/>
            <a:ext cx="5422390" cy="3633047"/>
          </a:xfrm>
        </p:spPr>
        <p:txBody>
          <a:bodyPr>
            <a:normAutofit fontScale="70000" lnSpcReduction="20000"/>
          </a:bodyPr>
          <a:lstStyle/>
          <a:p>
            <a:pPr marL="0" indent="0">
              <a:buNone/>
            </a:pPr>
            <a:r>
              <a:rPr lang="en-US" sz="2900" b="1" u="sng" dirty="0"/>
              <a:t>Illustration </a:t>
            </a:r>
            <a:r>
              <a:rPr lang="en-US" sz="2900" b="1" u="sng" dirty="0" smtClean="0"/>
              <a:t>5-</a:t>
            </a:r>
            <a:endParaRPr lang="en-US" sz="2900" b="1" u="sng" dirty="0"/>
          </a:p>
          <a:p>
            <a:pPr marL="0" indent="0">
              <a:buNone/>
            </a:pPr>
            <a:r>
              <a:rPr lang="en-US" sz="2600" b="1" dirty="0"/>
              <a:t>XYZ Pvt. Ltd, has committed default of </a:t>
            </a:r>
            <a:r>
              <a:rPr lang="en-US" sz="2600" b="1" dirty="0" err="1"/>
              <a:t>Rs</a:t>
            </a:r>
            <a:r>
              <a:rPr lang="en-US" sz="2600" b="1" dirty="0"/>
              <a:t>. 50 </a:t>
            </a:r>
            <a:r>
              <a:rPr lang="en-US" sz="2600" b="1" dirty="0" smtClean="0"/>
              <a:t>lakhs of Bank A. </a:t>
            </a:r>
            <a:r>
              <a:rPr lang="en-US" sz="2600" b="1" dirty="0"/>
              <a:t>There are other </a:t>
            </a:r>
            <a:r>
              <a:rPr lang="en-US" sz="2600" b="1" dirty="0" smtClean="0"/>
              <a:t>defaulted FCs </a:t>
            </a:r>
            <a:r>
              <a:rPr lang="en-US" sz="2600" b="1" dirty="0"/>
              <a:t>of </a:t>
            </a:r>
            <a:r>
              <a:rPr lang="en-US" sz="2600" b="1" dirty="0" err="1"/>
              <a:t>Rs</a:t>
            </a:r>
            <a:r>
              <a:rPr lang="en-US" sz="2600" b="1" dirty="0"/>
              <a:t>. </a:t>
            </a:r>
            <a:r>
              <a:rPr lang="en-US" sz="2600" b="1" dirty="0" smtClean="0"/>
              <a:t>40 lakhs. XYZ also has defaulted OCs- </a:t>
            </a:r>
            <a:r>
              <a:rPr lang="en-US" sz="2600" b="1" dirty="0" err="1" smtClean="0"/>
              <a:t>Rs</a:t>
            </a:r>
            <a:r>
              <a:rPr lang="en-US" sz="2600" b="1" dirty="0" smtClean="0"/>
              <a:t>. 60 lakhs- Can </a:t>
            </a:r>
            <a:r>
              <a:rPr lang="en-US" sz="2600" b="1" dirty="0"/>
              <a:t>A file application</a:t>
            </a:r>
            <a:r>
              <a:rPr lang="en-US" sz="2600" b="1" dirty="0" smtClean="0"/>
              <a:t>?</a:t>
            </a:r>
          </a:p>
          <a:p>
            <a:pPr marL="0" indent="0">
              <a:buNone/>
            </a:pPr>
            <a:r>
              <a:rPr lang="en-US" sz="2600" dirty="0">
                <a:solidFill>
                  <a:srgbClr val="0070C0"/>
                </a:solidFill>
              </a:rPr>
              <a:t>No- As per Sec. 7, a FC can file application on grounds of aggregated financial debt </a:t>
            </a:r>
            <a:r>
              <a:rPr lang="en-US" sz="2600" dirty="0" smtClean="0">
                <a:solidFill>
                  <a:srgbClr val="0070C0"/>
                </a:solidFill>
              </a:rPr>
              <a:t>only- not operational. </a:t>
            </a:r>
          </a:p>
          <a:p>
            <a:pPr marL="0" indent="0">
              <a:buNone/>
            </a:pPr>
            <a:r>
              <a:rPr lang="en-US" sz="2600" dirty="0" smtClean="0">
                <a:solidFill>
                  <a:srgbClr val="0070C0"/>
                </a:solidFill>
              </a:rPr>
              <a:t>Thus</a:t>
            </a:r>
            <a:r>
              <a:rPr lang="en-US" sz="2600" dirty="0">
                <a:solidFill>
                  <a:srgbClr val="0070C0"/>
                </a:solidFill>
              </a:rPr>
              <a:t>, total defaulted financial debt in this case- </a:t>
            </a:r>
            <a:r>
              <a:rPr lang="en-US" sz="2600" dirty="0" err="1">
                <a:solidFill>
                  <a:srgbClr val="0070C0"/>
                </a:solidFill>
              </a:rPr>
              <a:t>Rs</a:t>
            </a:r>
            <a:r>
              <a:rPr lang="en-US" sz="2600" dirty="0">
                <a:solidFill>
                  <a:srgbClr val="0070C0"/>
                </a:solidFill>
              </a:rPr>
              <a:t>. 50 lakhs + </a:t>
            </a:r>
            <a:r>
              <a:rPr lang="en-US" sz="2600" dirty="0" err="1">
                <a:solidFill>
                  <a:srgbClr val="0070C0"/>
                </a:solidFill>
              </a:rPr>
              <a:t>Rs</a:t>
            </a:r>
            <a:r>
              <a:rPr lang="en-US" sz="2600" dirty="0">
                <a:solidFill>
                  <a:srgbClr val="0070C0"/>
                </a:solidFill>
              </a:rPr>
              <a:t>. </a:t>
            </a:r>
            <a:r>
              <a:rPr lang="en-US" sz="2600" dirty="0" smtClean="0">
                <a:solidFill>
                  <a:srgbClr val="0070C0"/>
                </a:solidFill>
              </a:rPr>
              <a:t>40 </a:t>
            </a:r>
            <a:r>
              <a:rPr lang="en-US" sz="2600" dirty="0">
                <a:solidFill>
                  <a:srgbClr val="0070C0"/>
                </a:solidFill>
              </a:rPr>
              <a:t>lakhs= </a:t>
            </a:r>
            <a:r>
              <a:rPr lang="en-US" sz="2600" dirty="0" err="1">
                <a:solidFill>
                  <a:srgbClr val="0070C0"/>
                </a:solidFill>
              </a:rPr>
              <a:t>Rs</a:t>
            </a:r>
            <a:r>
              <a:rPr lang="en-US" sz="2600" dirty="0">
                <a:solidFill>
                  <a:srgbClr val="0070C0"/>
                </a:solidFill>
              </a:rPr>
              <a:t>. </a:t>
            </a:r>
            <a:r>
              <a:rPr lang="en-US" sz="2600" dirty="0" smtClean="0">
                <a:solidFill>
                  <a:srgbClr val="0070C0"/>
                </a:solidFill>
              </a:rPr>
              <a:t>90 </a:t>
            </a:r>
            <a:r>
              <a:rPr lang="en-US" sz="2600" dirty="0">
                <a:solidFill>
                  <a:srgbClr val="0070C0"/>
                </a:solidFill>
              </a:rPr>
              <a:t>lakhs</a:t>
            </a:r>
          </a:p>
          <a:p>
            <a:pPr marL="0" indent="0">
              <a:buNone/>
            </a:pPr>
            <a:r>
              <a:rPr lang="en-US" sz="2600" dirty="0">
                <a:solidFill>
                  <a:srgbClr val="0070C0"/>
                </a:solidFill>
              </a:rPr>
              <a:t>Hence, threshold u/s sec. 4 not satisfied- A cannot file application for initiation</a:t>
            </a:r>
            <a:endParaRPr lang="en-IN" sz="2600" dirty="0"/>
          </a:p>
          <a:p>
            <a:pPr marL="0" indent="0">
              <a:buNone/>
            </a:pPr>
            <a:endParaRPr lang="en-US" sz="2000" b="1" dirty="0" smtClean="0"/>
          </a:p>
          <a:p>
            <a:pPr marL="0" indent="0">
              <a:buNone/>
            </a:pPr>
            <a:endParaRPr lang="en-US" sz="2000" b="1" dirty="0"/>
          </a:p>
          <a:p>
            <a:pPr marL="0" indent="0">
              <a:buNone/>
            </a:pPr>
            <a:endParaRPr lang="en-IN" dirty="0"/>
          </a:p>
        </p:txBody>
      </p:sp>
      <p:sp>
        <p:nvSpPr>
          <p:cNvPr id="8" name="Content Placeholder 3"/>
          <p:cNvSpPr>
            <a:spLocks noGrp="1"/>
          </p:cNvSpPr>
          <p:nvPr>
            <p:ph sz="half" idx="2"/>
          </p:nvPr>
        </p:nvSpPr>
        <p:spPr/>
        <p:txBody>
          <a:bodyPr>
            <a:normAutofit fontScale="70000" lnSpcReduction="20000"/>
          </a:bodyPr>
          <a:lstStyle/>
          <a:p>
            <a:pPr marL="0" indent="0">
              <a:buNone/>
            </a:pPr>
            <a:r>
              <a:rPr lang="en-US" sz="2600" b="1" u="sng" dirty="0" smtClean="0"/>
              <a:t>Illustration 6-</a:t>
            </a:r>
          </a:p>
          <a:p>
            <a:pPr marL="0" indent="0">
              <a:buNone/>
            </a:pPr>
            <a:r>
              <a:rPr lang="en-US" sz="2400" b="1" dirty="0" smtClean="0"/>
              <a:t>XYZ also has some operational creditors </a:t>
            </a:r>
            <a:r>
              <a:rPr lang="en-US" sz="2400" b="1" i="1" dirty="0" smtClean="0"/>
              <a:t>viz. </a:t>
            </a:r>
            <a:r>
              <a:rPr lang="en-US" sz="2400" b="1" dirty="0" smtClean="0"/>
              <a:t>M, N and O to the tune of </a:t>
            </a:r>
            <a:r>
              <a:rPr lang="en-US" sz="2400" b="1" dirty="0" err="1" smtClean="0"/>
              <a:t>Rs</a:t>
            </a:r>
            <a:r>
              <a:rPr lang="en-US" sz="2400" b="1" dirty="0" smtClean="0"/>
              <a:t>. 20 Lakhs, </a:t>
            </a:r>
            <a:r>
              <a:rPr lang="en-US" sz="2400" b="1" dirty="0" err="1" smtClean="0"/>
              <a:t>Rs</a:t>
            </a:r>
            <a:r>
              <a:rPr lang="en-US" sz="2400" b="1" dirty="0" smtClean="0"/>
              <a:t>. 1.5 Crores and </a:t>
            </a:r>
            <a:r>
              <a:rPr lang="en-US" sz="2400" b="1" dirty="0" err="1" smtClean="0"/>
              <a:t>Rs</a:t>
            </a:r>
            <a:r>
              <a:rPr lang="en-US" sz="2400" b="1" dirty="0" smtClean="0"/>
              <a:t>. 85 lakhs. </a:t>
            </a:r>
          </a:p>
          <a:p>
            <a:pPr marL="457200" indent="-457200">
              <a:buAutoNum type="alphaLcParenBoth"/>
            </a:pPr>
            <a:r>
              <a:rPr lang="en-US" sz="2400" b="1" dirty="0" smtClean="0"/>
              <a:t>Who can file application in individual capacity-</a:t>
            </a:r>
          </a:p>
          <a:p>
            <a:pPr marL="502920" lvl="3" indent="0" algn="just">
              <a:buNone/>
            </a:pPr>
            <a:r>
              <a:rPr lang="en-US" sz="2100" dirty="0" smtClean="0">
                <a:solidFill>
                  <a:srgbClr val="0070C0"/>
                </a:solidFill>
              </a:rPr>
              <a:t>Only N meets the minimum threshold of </a:t>
            </a:r>
            <a:r>
              <a:rPr lang="en-US" sz="2100" dirty="0" err="1" smtClean="0">
                <a:solidFill>
                  <a:srgbClr val="0070C0"/>
                </a:solidFill>
              </a:rPr>
              <a:t>Rs</a:t>
            </a:r>
            <a:r>
              <a:rPr lang="en-US" sz="2100" dirty="0" smtClean="0">
                <a:solidFill>
                  <a:srgbClr val="0070C0"/>
                </a:solidFill>
              </a:rPr>
              <a:t>. 1 crore- hence, only N can file individual application- not M and O</a:t>
            </a:r>
          </a:p>
          <a:p>
            <a:pPr marL="457200" indent="-457200">
              <a:buAutoNum type="alphaLcParenBoth"/>
            </a:pPr>
            <a:r>
              <a:rPr lang="en-US" sz="2400" b="1" dirty="0"/>
              <a:t>Can there be an application for combined debt</a:t>
            </a:r>
            <a:r>
              <a:rPr lang="en-US" sz="2400" b="1" dirty="0" smtClean="0"/>
              <a:t>?</a:t>
            </a:r>
          </a:p>
          <a:p>
            <a:pPr marL="502920" lvl="3" indent="0" algn="just">
              <a:buNone/>
            </a:pPr>
            <a:r>
              <a:rPr lang="en-US" sz="2100" dirty="0">
                <a:solidFill>
                  <a:srgbClr val="0070C0"/>
                </a:solidFill>
              </a:rPr>
              <a:t>The Code does not provide for combined application being filed by operational creditors. Hence, even though the total operational debt exceeds </a:t>
            </a:r>
            <a:r>
              <a:rPr lang="en-US" sz="2100" dirty="0" err="1">
                <a:solidFill>
                  <a:srgbClr val="0070C0"/>
                </a:solidFill>
              </a:rPr>
              <a:t>Rs</a:t>
            </a:r>
            <a:r>
              <a:rPr lang="en-US" sz="2100" dirty="0">
                <a:solidFill>
                  <a:srgbClr val="0070C0"/>
                </a:solidFill>
              </a:rPr>
              <a:t>. 1 crore, application cannot be filed towards cumulative operational debt.</a:t>
            </a:r>
            <a:endParaRPr lang="en-US" sz="2100" b="1" dirty="0" smtClean="0">
              <a:solidFill>
                <a:srgbClr val="0070C0"/>
              </a:solidFill>
            </a:endParaRPr>
          </a:p>
          <a:p>
            <a:pPr marL="0" indent="0">
              <a:buNone/>
            </a:pPr>
            <a:endParaRPr lang="en-IN" sz="2100" dirty="0"/>
          </a:p>
        </p:txBody>
      </p:sp>
      <p:sp>
        <p:nvSpPr>
          <p:cNvPr id="3" name="Footer Placeholder 2"/>
          <p:cNvSpPr>
            <a:spLocks noGrp="1"/>
          </p:cNvSpPr>
          <p:nvPr>
            <p:ph type="ftr" sz="quarter" idx="10"/>
          </p:nvPr>
        </p:nvSpPr>
        <p:spPr/>
        <p:txBody>
          <a:bodyPr/>
          <a:lstStyle/>
          <a:p>
            <a:fld id="{B53D6432-EFEA-4FAB-A61A-6F6A23BCC165}" type="slidenum">
              <a:rPr lang="en-IN" smtClean="0"/>
              <a:t>9</a:t>
            </a:fld>
            <a:endParaRPr lang="en-IN" dirty="0"/>
          </a:p>
        </p:txBody>
      </p:sp>
    </p:spTree>
    <p:extLst>
      <p:ext uri="{BB962C8B-B14F-4D97-AF65-F5344CB8AC3E}">
        <p14:creationId xmlns:p14="http://schemas.microsoft.com/office/powerpoint/2010/main" val="2111783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8054</TotalTime>
  <Words>2677</Words>
  <Application>Microsoft Office PowerPoint</Application>
  <PresentationFormat>Widescreen</PresentationFormat>
  <Paragraphs>396</Paragraphs>
  <Slides>24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Gill Sans MT</vt:lpstr>
      <vt:lpstr>Tw Cen MT</vt:lpstr>
      <vt:lpstr>Wingdings</vt:lpstr>
      <vt:lpstr>Wingdings 2</vt:lpstr>
      <vt:lpstr>Dividend</vt:lpstr>
      <vt:lpstr>COVID-19  &amp; Recent Changes in IBC Framework</vt:lpstr>
      <vt:lpstr>COPYRIGHT &amp; Disclaimer</vt:lpstr>
      <vt:lpstr>About Us</vt:lpstr>
      <vt:lpstr>Steps taken in light of COVID-19</vt:lpstr>
      <vt:lpstr>Increase in Minimum Default &amp; its Impact</vt:lpstr>
      <vt:lpstr>What Led to Increase in Min. Default Amount </vt:lpstr>
      <vt:lpstr>Determining Threshold (1/4)</vt:lpstr>
      <vt:lpstr>Determining Threshold (2/4)</vt:lpstr>
      <vt:lpstr>Determining Threshold (3/4)</vt:lpstr>
      <vt:lpstr>Determining Threshold (4/4)</vt:lpstr>
      <vt:lpstr>Revision in Threshold- Impact on Existing Cases</vt:lpstr>
      <vt:lpstr>SC’s suo-moto relaxation of Limitation Period</vt:lpstr>
      <vt:lpstr>Relaxation in timelines under CIRP- implications</vt:lpstr>
      <vt:lpstr>NCLAT’s suo-moto Order </vt:lpstr>
      <vt:lpstr>Summary of Timelines- CIRP</vt:lpstr>
      <vt:lpstr>Implementation of relaxations- Illustration</vt:lpstr>
      <vt:lpstr>Relaxation in timelines under Liquidation Regulations- implications</vt:lpstr>
      <vt:lpstr>Summary of Timelines under Liquidation Regulations</vt:lpstr>
      <vt:lpstr>Pertinent Questions w.r.t Relaxation in Timelines </vt:lpstr>
      <vt:lpstr>Relaxations w.r.t. Tax Filings</vt:lpstr>
      <vt:lpstr>Impact on MCA Filings</vt:lpstr>
      <vt:lpstr>Filings before Stock Exchange</vt:lpstr>
      <vt:lpstr>Further expectations</vt:lpstr>
      <vt:lpstr>contact us</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securitisation &amp; direct assignment</dc:title>
  <dc:creator>Abhirup Ghosh</dc:creator>
  <cp:lastModifiedBy>Megha Mittal</cp:lastModifiedBy>
  <cp:revision>236</cp:revision>
  <dcterms:created xsi:type="dcterms:W3CDTF">2017-07-25T11:00:21Z</dcterms:created>
  <dcterms:modified xsi:type="dcterms:W3CDTF">2020-04-18T08:42:38Z</dcterms:modified>
</cp:coreProperties>
</file>