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9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90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3E2C0FE-DA59-4BE0-B7DF-0173570F50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963779E-0665-4435-9A41-1144E342A7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07470-2F95-43A1-ADE0-A425F536BB47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9F27297-FD3F-476A-A241-10D650C9F7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5DB8DB8-B079-470A-AF1D-5115BA85D2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7FDB6-E035-482D-BCA3-071B1D1A19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4516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BD9E4-7152-4A72-97B4-3E86E5C71608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462EC-30E9-4BAE-9093-4E3477208D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7005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6/3/2018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66000" t="80000" r="2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/>
              <a:t>6/3/2018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SMR.AHUJ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5AB329-512E-48ED-9372-8436461004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D7231C-0127-4B49-8787-20CB399F22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The most important trait for an Insolvency Professional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5728440-8535-4FCE-A242-69415F9B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67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B2F9A4-602A-459B-9582-3F1AC0754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communication :: new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2D299A-4A0A-49B7-B462-F52150307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See, Hear, Feel, Absorb, Internalize, Assess, Prioritize, then, speak, if required.</a:t>
            </a:r>
          </a:p>
          <a:p>
            <a:r>
              <a:rPr lang="en-IN" dirty="0"/>
              <a:t>Silence can be Golden and a powerful statement and an amazing communicating tool</a:t>
            </a:r>
          </a:p>
          <a:p>
            <a:r>
              <a:rPr lang="en-IN" dirty="0"/>
              <a:t>Who to and What to speak is important but Why to and When to speak, is critical</a:t>
            </a:r>
          </a:p>
          <a:p>
            <a:r>
              <a:rPr lang="en-IN" dirty="0"/>
              <a:t>Choose a judicious mix of  ‘Words’ and ‘Actions’ while communicating </a:t>
            </a:r>
          </a:p>
          <a:p>
            <a:r>
              <a:rPr lang="en-IN" dirty="0"/>
              <a:t>Communication in Uncertainty is an ART</a:t>
            </a:r>
          </a:p>
          <a:p>
            <a:r>
              <a:rPr lang="en-IN" dirty="0"/>
              <a:t>Communicating with yourself before communicating with the world is a super ART.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ACB822-7B40-4D8F-9647-9B3C98AA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5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D8E9A7-8D6E-46E7-8035-ACD7DDC13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 :: </a:t>
            </a:r>
            <a:r>
              <a:rPr lang="en-IN" dirty="0"/>
              <a:t>golden word for a golden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99596C-2827-43AC-961C-EAF19A3BA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We deal with human beings, so we deal with subjectivity</a:t>
            </a:r>
          </a:p>
          <a:p>
            <a:r>
              <a:rPr lang="en-IN" dirty="0"/>
              <a:t>There is nothing Right or Wrong, Good or Bad. Its just appropriate or inappropriate for a given situation</a:t>
            </a:r>
          </a:p>
          <a:p>
            <a:r>
              <a:rPr lang="en-IN" dirty="0"/>
              <a:t>We all are intelligent in the hindsight</a:t>
            </a:r>
          </a:p>
          <a:p>
            <a:r>
              <a:rPr lang="en-IN" dirty="0"/>
              <a:t>The answers to most of the questions lie between yes and no</a:t>
            </a:r>
          </a:p>
          <a:p>
            <a:r>
              <a:rPr lang="en-IN" dirty="0"/>
              <a:t>There is a lot of grey in between black and white</a:t>
            </a:r>
          </a:p>
          <a:p>
            <a:r>
              <a:rPr lang="en-IN" dirty="0"/>
              <a:t>The only thing that is constant is CHANGE</a:t>
            </a:r>
          </a:p>
          <a:p>
            <a:r>
              <a:rPr lang="en-IN" dirty="0"/>
              <a:t>Change is of two types. One is with A and the other with T</a:t>
            </a:r>
          </a:p>
          <a:p>
            <a:r>
              <a:rPr lang="en-IN" dirty="0"/>
              <a:t>You win some You lose some</a:t>
            </a:r>
          </a:p>
          <a:p>
            <a:r>
              <a:rPr lang="en-IN" dirty="0"/>
              <a:t>You are in a Q, there are some ahead of you and some behind</a:t>
            </a:r>
          </a:p>
          <a:p>
            <a:r>
              <a:rPr lang="en-IN" dirty="0"/>
              <a:t>There is always ‘the other side’ to everything. If you are not able to see, it does not mean its not there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7141F5-CA45-41F2-937F-A89145851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5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755DB0-87FD-4DFF-AEFF-9779C4F3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>
                <a:solidFill>
                  <a:srgbClr val="C00000"/>
                </a:solidFill>
              </a:rPr>
              <a:t>Shukriya</a:t>
            </a:r>
            <a:r>
              <a:rPr lang="en-IN" dirty="0">
                <a:solidFill>
                  <a:srgbClr val="C00000"/>
                </a:solidFill>
              </a:rPr>
              <a:t>……………………………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BB3B511-EF62-4BC4-8F3D-86E56DE1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83AAC2-3B59-46AE-8861-88E4E99BC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9489714" cy="1344168"/>
          </a:xfrm>
        </p:spPr>
        <p:txBody>
          <a:bodyPr>
            <a:normAutofit fontScale="90000"/>
          </a:bodyPr>
          <a:lstStyle/>
          <a:p>
            <a:r>
              <a:rPr lang="en-IN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  <a:t/>
            </a:r>
            <a:br>
              <a:rPr lang="en-IN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</a:br>
            <a:r>
              <a:rPr lang="en-IN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  <a:t/>
            </a:r>
            <a:br>
              <a:rPr lang="en-IN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</a:br>
            <a:r>
              <a:rPr lang="en-IN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  <a:t/>
            </a:r>
            <a:br>
              <a:rPr lang="en-IN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</a:br>
            <a:r>
              <a:rPr lang="en-IN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  <a:t>HELPING YOU DISCOVER: </a:t>
            </a:r>
            <a:r>
              <a:rPr lang="en-IN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  <a:t>“</a:t>
            </a:r>
            <a:r>
              <a:rPr lang="en-I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abic Typesetting" panose="020B0604020202020204" pitchFamily="66" charset="-78"/>
              </a:rPr>
              <a:t>THE OTHER SIDE</a:t>
            </a:r>
            <a:r>
              <a:rPr lang="en-IN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abic Typesetting" panose="020B0604020202020204" pitchFamily="66" charset="-78"/>
              </a:rPr>
              <a:t>”</a:t>
            </a:r>
            <a:r>
              <a:rPr lang="en-IN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  <a:t/>
            </a:r>
            <a:br>
              <a:rPr lang="en-IN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</a:br>
            <a:r>
              <a:rPr lang="en-IN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  <a:t/>
            </a:r>
            <a:br>
              <a:rPr lang="en-IN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cs typeface="Arabic Typesetting" panose="020B0604020202020204" pitchFamily="66" charset="-78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907C29-9797-4292-B927-E2DCA3D7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3910115"/>
          </a:xfrm>
        </p:spPr>
        <p:txBody>
          <a:bodyPr>
            <a:normAutofit lnSpcReduction="10000"/>
          </a:bodyPr>
          <a:lstStyle/>
          <a:p>
            <a:r>
              <a:rPr lang="en-IN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SANJEEV AHUJA</a:t>
            </a:r>
          </a:p>
          <a:p>
            <a:r>
              <a:rPr lang="en-I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DIRECTOR</a:t>
            </a:r>
          </a:p>
          <a:p>
            <a:r>
              <a:rPr lang="en-I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ENSEMBLE RESOLUTION PROFESSIONALS PRIVATE LIMITED</a:t>
            </a:r>
          </a:p>
          <a:p>
            <a:endParaRPr lang="en-IN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ENSEMBLERP@GMAIL.COM</a:t>
            </a:r>
          </a:p>
          <a:p>
            <a:r>
              <a:rPr lang="en-I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SSMR.AHUJA@GMAIL.COM</a:t>
            </a:r>
            <a:endParaRPr lang="en-IN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+91-9810600016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4B8BF7D-4D62-411E-B471-86D3A5D1D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7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36166E-9507-4727-AA17-6330B880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Communication…. Types &amp;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A37333-4910-42FF-82FB-05CF765BE6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silence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Talk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Negotiate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ignore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managing relationships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Visualize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empathise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control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Meet &amp; Greet </a:t>
            </a:r>
            <a:r>
              <a:rPr lang="en-IN" cap="all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&amp; smile</a:t>
            </a:r>
            <a:endParaRPr lang="en-IN" cap="all" dirty="0"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Rockwell Condensed" panose="0206060305040502010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E5A521A-DDA4-47E6-ABD3-4093ACEBC5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multi tasking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managing time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flexible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Mediate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Patient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Assessing Macro &amp; micro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Respect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sympathise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Maintaining balance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63A392-859A-4875-AC05-B38624F7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9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61D798-1902-4638-885E-E3B96283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Background…..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A008E2-3CE0-409A-8DAC-DABC5DA16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What is Communication?</a:t>
            </a:r>
          </a:p>
          <a:p>
            <a:r>
              <a:rPr lang="en-IN" dirty="0"/>
              <a:t>What is the relevance of Communication for an IP?</a:t>
            </a:r>
          </a:p>
          <a:p>
            <a:r>
              <a:rPr lang="en-IN" dirty="0"/>
              <a:t>Is Communicate just to:</a:t>
            </a:r>
          </a:p>
          <a:p>
            <a:pPr lvl="1"/>
            <a:r>
              <a:rPr lang="en-IN" dirty="0"/>
              <a:t>Send the message</a:t>
            </a:r>
          </a:p>
          <a:p>
            <a:pPr lvl="1"/>
            <a:r>
              <a:rPr lang="en-IN" dirty="0"/>
              <a:t>Tell or ask something</a:t>
            </a:r>
          </a:p>
          <a:p>
            <a:pPr lvl="1"/>
            <a:r>
              <a:rPr lang="en-IN" dirty="0"/>
              <a:t>Speak for the sake of speaking, making sure that you are alive.</a:t>
            </a:r>
          </a:p>
          <a:p>
            <a:pPr lvl="1"/>
            <a:r>
              <a:rPr lang="en-IN" dirty="0"/>
              <a:t>Meet people for the sake of knowing them, OR</a:t>
            </a:r>
          </a:p>
          <a:p>
            <a:pPr lvl="1"/>
            <a:r>
              <a:rPr lang="en-IN" dirty="0"/>
              <a:t>When to say and what to say?</a:t>
            </a:r>
          </a:p>
          <a:p>
            <a:pPr lvl="1"/>
            <a:r>
              <a:rPr lang="en-IN" dirty="0"/>
              <a:t>When to say silent?</a:t>
            </a:r>
          </a:p>
          <a:p>
            <a:pPr lvl="1"/>
            <a:r>
              <a:rPr lang="en-IN" dirty="0"/>
              <a:t>When to make others talk?</a:t>
            </a:r>
          </a:p>
          <a:p>
            <a:r>
              <a:rPr lang="en-IN" dirty="0"/>
              <a:t>Why Communicate?</a:t>
            </a:r>
          </a:p>
          <a:p>
            <a:pPr lvl="1"/>
            <a:r>
              <a:rPr lang="en-IN" dirty="0"/>
              <a:t>It’s a way to engage, and disseminate information / knowledge, learn as well as teach.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CB9EEDD-2836-4925-AFB2-C0BC4379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35077E-86F5-4D52-8248-9A63B2AD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472570-6CE1-4FDF-89AF-538CB45EB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An Art of conveying your intent while achieving the objective</a:t>
            </a:r>
          </a:p>
          <a:p>
            <a:r>
              <a:rPr lang="en-IN" dirty="0"/>
              <a:t>Communication is within yourself and also between yourself and others.</a:t>
            </a:r>
          </a:p>
          <a:p>
            <a:r>
              <a:rPr lang="en-IN" dirty="0"/>
              <a:t>Can Communication be one way?</a:t>
            </a:r>
          </a:p>
          <a:p>
            <a:r>
              <a:rPr lang="en-IN" dirty="0"/>
              <a:t>Communication is to Communicate (If only you yourself know how to communicate with yourself)</a:t>
            </a:r>
          </a:p>
          <a:p>
            <a:r>
              <a:rPr lang="en-IN" dirty="0"/>
              <a:t>Always good to think before you speak, exactly as is</a:t>
            </a:r>
          </a:p>
          <a:p>
            <a:r>
              <a:rPr lang="en-IN" dirty="0"/>
              <a:t>Always good to look before you leap</a:t>
            </a:r>
          </a:p>
          <a:p>
            <a:r>
              <a:rPr lang="en-IN" dirty="0"/>
              <a:t>As is also said, ‘words’ like ‘arrow’ never come back.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All these and some more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E71381F-701B-4288-8C74-31B7B30F0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7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033FDA-0659-40F6-8523-5841B617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Being a communicator in </a:t>
            </a:r>
            <a:r>
              <a:rPr lang="en-IN" dirty="0" err="1"/>
              <a:t>ibc</a:t>
            </a:r>
            <a:r>
              <a:rPr lang="en-IN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F4F8DF-9A99-4E1C-BFC9-D524A32ED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Imagine you are a CEO/MD of a CD and assess the need of being a good communicator</a:t>
            </a:r>
          </a:p>
          <a:p>
            <a:r>
              <a:rPr lang="en-IN" dirty="0"/>
              <a:t>Your responsibilities and obligations are all of the following:</a:t>
            </a:r>
          </a:p>
          <a:p>
            <a:pPr lvl="1"/>
            <a:r>
              <a:rPr lang="en-IN" dirty="0"/>
              <a:t>As per mandate (IBC)</a:t>
            </a:r>
          </a:p>
          <a:p>
            <a:pPr lvl="1"/>
            <a:r>
              <a:rPr lang="en-IN" dirty="0"/>
              <a:t>As a head of an organization</a:t>
            </a:r>
          </a:p>
          <a:p>
            <a:pPr lvl="1"/>
            <a:r>
              <a:rPr lang="en-IN" dirty="0"/>
              <a:t>When the Powers of the Board are suspended</a:t>
            </a:r>
          </a:p>
          <a:p>
            <a:pPr lvl="1"/>
            <a:r>
              <a:rPr lang="en-IN" dirty="0"/>
              <a:t>When the environment is not conducive</a:t>
            </a:r>
          </a:p>
          <a:p>
            <a:pPr lvl="1"/>
            <a:r>
              <a:rPr lang="en-IN" dirty="0"/>
              <a:t>When the time is a constraint</a:t>
            </a:r>
          </a:p>
          <a:p>
            <a:pPr lvl="1"/>
            <a:r>
              <a:rPr lang="en-IN" dirty="0"/>
              <a:t>When stakeholders are watching every move of yours and most of the times, questioning it</a:t>
            </a:r>
          </a:p>
          <a:p>
            <a:pPr lvl="1"/>
            <a:r>
              <a:rPr lang="en-IN" dirty="0"/>
              <a:t>When you are on radar, all the time</a:t>
            </a:r>
          </a:p>
          <a:p>
            <a:pPr lvl="1"/>
            <a:r>
              <a:rPr lang="en-IN" dirty="0"/>
              <a:t>When IBBI, COC, AA can ask anything, anytime from you</a:t>
            </a:r>
          </a:p>
          <a:p>
            <a:pPr lvl="1"/>
            <a:r>
              <a:rPr lang="en-IN" dirty="0"/>
              <a:t>When disgruntled employees and frustrated OC’s have queries you don’t have an answer for</a:t>
            </a:r>
          </a:p>
          <a:p>
            <a:pPr lvl="1"/>
            <a:r>
              <a:rPr lang="en-IN" dirty="0"/>
              <a:t>When the Promoter who is on the verge of loosing his company can be as hostile as…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9A235F-126D-4E3C-AEC4-BE4A2C213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4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C9418B-2CBF-43AB-B37D-734C84716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stakeholders to communicate with 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1EC140-9AB1-4AD0-9F91-16C2F0A11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Team of RP</a:t>
            </a:r>
          </a:p>
          <a:p>
            <a:pPr lvl="1"/>
            <a:r>
              <a:rPr lang="en-IN" dirty="0"/>
              <a:t>Chartered Accountants</a:t>
            </a:r>
          </a:p>
          <a:p>
            <a:pPr lvl="1"/>
            <a:r>
              <a:rPr lang="en-IN" dirty="0"/>
              <a:t>Company Secretaries</a:t>
            </a:r>
          </a:p>
          <a:p>
            <a:pPr lvl="1"/>
            <a:r>
              <a:rPr lang="en-IN" dirty="0"/>
              <a:t>Lawyers</a:t>
            </a:r>
          </a:p>
          <a:p>
            <a:pPr lvl="1"/>
            <a:r>
              <a:rPr lang="en-IN" dirty="0"/>
              <a:t>Management Graduates</a:t>
            </a:r>
          </a:p>
          <a:p>
            <a:pPr lvl="1"/>
            <a:r>
              <a:rPr lang="en-IN" dirty="0"/>
              <a:t>Bankers</a:t>
            </a:r>
          </a:p>
          <a:p>
            <a:r>
              <a:rPr lang="en-IN" dirty="0"/>
              <a:t>Government Officials</a:t>
            </a:r>
          </a:p>
          <a:p>
            <a:r>
              <a:rPr lang="en-IN" dirty="0"/>
              <a:t>Sector Experts (Pure Technical People)</a:t>
            </a:r>
          </a:p>
          <a:p>
            <a:r>
              <a:rPr lang="en-IN" dirty="0"/>
              <a:t>Employees</a:t>
            </a:r>
          </a:p>
          <a:p>
            <a:r>
              <a:rPr lang="en-IN" dirty="0"/>
              <a:t>Promoters</a:t>
            </a:r>
          </a:p>
          <a:p>
            <a:r>
              <a:rPr lang="en-IN" dirty="0"/>
              <a:t>COC Members</a:t>
            </a:r>
          </a:p>
          <a:p>
            <a:r>
              <a:rPr lang="en-IN" dirty="0"/>
              <a:t>Operational Creditors</a:t>
            </a:r>
          </a:p>
          <a:p>
            <a:r>
              <a:rPr lang="en-IN" dirty="0"/>
              <a:t>Judge / Tribunal</a:t>
            </a:r>
          </a:p>
          <a:p>
            <a:r>
              <a:rPr lang="en-IN" dirty="0"/>
              <a:t>IBBI / IPA</a:t>
            </a:r>
            <a:endParaRPr lang="en-IN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Homebuyers / Class of Creditors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9F0F55-821E-4C92-AF9E-60723F9FC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1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D8D926-84D9-4CDA-95D8-0411691E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Who expects what….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C0DFAC-AF2F-4093-83F8-6238A35D3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People</a:t>
            </a:r>
          </a:p>
          <a:p>
            <a:pPr lvl="1"/>
            <a:r>
              <a:rPr lang="en-IN" dirty="0"/>
              <a:t>Want to listen what is good for them.</a:t>
            </a:r>
          </a:p>
          <a:p>
            <a:pPr lvl="1"/>
            <a:r>
              <a:rPr lang="en-IN" dirty="0"/>
              <a:t>Expect to hear what they like.</a:t>
            </a:r>
          </a:p>
          <a:p>
            <a:endParaRPr lang="en-IN" dirty="0"/>
          </a:p>
          <a:p>
            <a:r>
              <a:rPr lang="en-IN" dirty="0"/>
              <a:t>Hence, the challenge is to either know what they want to hear, OR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Know the Art of telling what needs to be told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3B27134-2028-4BD0-9E6C-425EBE3C8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18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37A6FB-388C-4E0E-844F-362B040D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Where all an </a:t>
            </a:r>
            <a:r>
              <a:rPr lang="en-IN" dirty="0" err="1"/>
              <a:t>ip</a:t>
            </a:r>
            <a:r>
              <a:rPr lang="en-IN" dirty="0"/>
              <a:t> is to focus on communication and how…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0A7EEA-BDB8-44D9-A40A-BED5F5F1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Taking over the Assignment / giving the Consent</a:t>
            </a:r>
          </a:p>
          <a:p>
            <a:r>
              <a:rPr lang="en-IN" dirty="0"/>
              <a:t>Taking over the Corporate Debtor</a:t>
            </a:r>
          </a:p>
          <a:p>
            <a:r>
              <a:rPr lang="en-IN" dirty="0"/>
              <a:t>Managing the Corporate Debtor (CD) as a Going Concern / Moratorium Period</a:t>
            </a:r>
          </a:p>
          <a:p>
            <a:pPr lvl="1"/>
            <a:r>
              <a:rPr lang="en-IN" dirty="0"/>
              <a:t>Business Operations, Sector, Locations, Scale, Dependency, Status, Group etc.</a:t>
            </a:r>
          </a:p>
          <a:p>
            <a:r>
              <a:rPr lang="en-IN" dirty="0"/>
              <a:t>Verification of Claims – Financial and Operational</a:t>
            </a:r>
          </a:p>
          <a:p>
            <a:r>
              <a:rPr lang="en-IN" dirty="0"/>
              <a:t>Service Providers of CD:</a:t>
            </a:r>
          </a:p>
          <a:p>
            <a:r>
              <a:rPr lang="en-IN" dirty="0"/>
              <a:t>Managing COC Meetings</a:t>
            </a:r>
          </a:p>
          <a:p>
            <a:r>
              <a:rPr lang="en-IN" dirty="0"/>
              <a:t>EOI, Due Diligence, Interaction with Resolution Applicants (their teams)</a:t>
            </a:r>
          </a:p>
          <a:p>
            <a:r>
              <a:rPr lang="en-IN" dirty="0"/>
              <a:t>IBBI / IPA Compliance</a:t>
            </a:r>
          </a:p>
          <a:p>
            <a:r>
              <a:rPr lang="en-IN" dirty="0"/>
              <a:t>NCLT, NCLAT (filing of applications and representations / appearances)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4292307-37DF-4F8D-B2A3-747C875D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4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B2F9A4-602A-459B-9582-3F1AC0754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communication involved in all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2D299A-4A0A-49B7-B462-F52150307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Interaction with stakeholders even prior to the assignment. </a:t>
            </a:r>
          </a:p>
          <a:p>
            <a:pPr lvl="1"/>
            <a:r>
              <a:rPr lang="en-IN" dirty="0"/>
              <a:t>BD</a:t>
            </a:r>
          </a:p>
          <a:p>
            <a:pPr lvl="1"/>
            <a:r>
              <a:rPr lang="en-IN" dirty="0"/>
              <a:t>Advisory</a:t>
            </a:r>
          </a:p>
          <a:p>
            <a:r>
              <a:rPr lang="en-IN" dirty="0"/>
              <a:t>While building the team</a:t>
            </a:r>
          </a:p>
          <a:p>
            <a:r>
              <a:rPr lang="en-IN" dirty="0"/>
              <a:t>With the Applicant</a:t>
            </a:r>
          </a:p>
          <a:p>
            <a:r>
              <a:rPr lang="en-IN" dirty="0"/>
              <a:t>With the CD, KMP, Vendors, Service Providers, FC, OC</a:t>
            </a:r>
          </a:p>
          <a:p>
            <a:r>
              <a:rPr lang="en-IN" dirty="0"/>
              <a:t>COC</a:t>
            </a:r>
          </a:p>
          <a:p>
            <a:r>
              <a:rPr lang="en-IN" dirty="0"/>
              <a:t>Outside World</a:t>
            </a:r>
          </a:p>
          <a:p>
            <a:r>
              <a:rPr lang="en-IN" dirty="0"/>
              <a:t>Within RP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ACB822-7B40-4D8F-9647-9B3C98AA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4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868</TotalTime>
  <Words>841</Words>
  <Application>Microsoft Office PowerPoint</Application>
  <PresentationFormat>Custom</PresentationFormat>
  <Paragraphs>151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Wood Type</vt:lpstr>
      <vt:lpstr>communication</vt:lpstr>
      <vt:lpstr>Communication…. Types &amp; styles</vt:lpstr>
      <vt:lpstr>Background…..</vt:lpstr>
      <vt:lpstr>What is communication</vt:lpstr>
      <vt:lpstr>Being a communicator in ibc…</vt:lpstr>
      <vt:lpstr>What stakeholders to communicate with ...</vt:lpstr>
      <vt:lpstr>Who expects what….</vt:lpstr>
      <vt:lpstr>Where all an ip is to focus on communication and how…</vt:lpstr>
      <vt:lpstr>communication involved in all topics</vt:lpstr>
      <vt:lpstr>communication :: new philosophy</vt:lpstr>
      <vt:lpstr>Balance :: golden word for a golden world</vt:lpstr>
      <vt:lpstr>Shukriya……………………………</vt:lpstr>
      <vt:lpstr>   HELPING YOU DISCOVER: “THE OTHER SIDE”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Sanjeev Ahuja</dc:creator>
  <cp:lastModifiedBy>Hp</cp:lastModifiedBy>
  <cp:revision>44</cp:revision>
  <dcterms:created xsi:type="dcterms:W3CDTF">2018-05-24T16:50:19Z</dcterms:created>
  <dcterms:modified xsi:type="dcterms:W3CDTF">2018-08-28T14:33:15Z</dcterms:modified>
</cp:coreProperties>
</file>