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852" r:id="rId2"/>
  </p:sldMasterIdLst>
  <p:notesMasterIdLst>
    <p:notesMasterId r:id="rId38"/>
  </p:notesMasterIdLst>
  <p:handoutMasterIdLst>
    <p:handoutMasterId r:id="rId39"/>
  </p:handoutMasterIdLst>
  <p:sldIdLst>
    <p:sldId id="554" r:id="rId3"/>
    <p:sldId id="525" r:id="rId4"/>
    <p:sldId id="453" r:id="rId5"/>
    <p:sldId id="533" r:id="rId6"/>
    <p:sldId id="523" r:id="rId7"/>
    <p:sldId id="531" r:id="rId8"/>
    <p:sldId id="530" r:id="rId9"/>
    <p:sldId id="524" r:id="rId10"/>
    <p:sldId id="507" r:id="rId11"/>
    <p:sldId id="555" r:id="rId12"/>
    <p:sldId id="505" r:id="rId13"/>
    <p:sldId id="534" r:id="rId14"/>
    <p:sldId id="526" r:id="rId15"/>
    <p:sldId id="499" r:id="rId16"/>
    <p:sldId id="503" r:id="rId17"/>
    <p:sldId id="501" r:id="rId18"/>
    <p:sldId id="547" r:id="rId19"/>
    <p:sldId id="548" r:id="rId20"/>
    <p:sldId id="549" r:id="rId21"/>
    <p:sldId id="550" r:id="rId22"/>
    <p:sldId id="551" r:id="rId23"/>
    <p:sldId id="552" r:id="rId24"/>
    <p:sldId id="553" r:id="rId25"/>
    <p:sldId id="536" r:id="rId26"/>
    <p:sldId id="544" r:id="rId27"/>
    <p:sldId id="542" r:id="rId28"/>
    <p:sldId id="535" r:id="rId29"/>
    <p:sldId id="556" r:id="rId30"/>
    <p:sldId id="557" r:id="rId31"/>
    <p:sldId id="545" r:id="rId32"/>
    <p:sldId id="546" r:id="rId33"/>
    <p:sldId id="541" r:id="rId34"/>
    <p:sldId id="502" r:id="rId35"/>
    <p:sldId id="504" r:id="rId36"/>
    <p:sldId id="281" r:id="rId37"/>
  </p:sldIdLst>
  <p:sldSz cx="9144000" cy="6858000" type="screen4x3"/>
  <p:notesSz cx="6858000" cy="931386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3300"/>
    <a:srgbClr val="F4C602"/>
    <a:srgbClr val="FCCE08"/>
    <a:srgbClr val="FCCF10"/>
    <a:srgbClr val="FCE010"/>
    <a:srgbClr val="FFC715"/>
    <a:srgbClr val="C09200"/>
    <a:srgbClr val="006699"/>
    <a:srgbClr val="FF0066"/>
    <a:srgbClr val="66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54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5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65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82EEA3-1168-4360-ADC2-9EBC010E7F39}" type="datetimeFigureOut">
              <a:rPr lang="en-US" smtClean="0"/>
              <a:pPr/>
              <a:t>2/4/2019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6553"/>
            <a:ext cx="2971800" cy="46569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846553"/>
            <a:ext cx="2971800" cy="46569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1BB156-B3E1-42BF-8503-0ABBEF06E2F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5202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5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5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6F5DA3-4FBA-47CF-BE2A-198771924669}" type="datetimeFigureOut">
              <a:rPr lang="en-US" smtClean="0"/>
              <a:pPr/>
              <a:t>2/4/2019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01725" y="698500"/>
            <a:ext cx="4654550" cy="34925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24085"/>
            <a:ext cx="5486400" cy="41912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6553"/>
            <a:ext cx="2971800" cy="46569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846553"/>
            <a:ext cx="2971800" cy="46569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DCAC2B-B05E-4C9A-8505-883AF9BF01B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9902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diamond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diamond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diamond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2/4/2019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diamond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2/4/2019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diamond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1D8BD707-D9CF-40AE-B4C6-C98DA3205C09}" type="datetimeFigureOut">
              <a:rPr lang="en-US" smtClean="0"/>
              <a:pPr/>
              <a:t>2/4/2019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1D8BD707-D9CF-40AE-B4C6-C98DA3205C09}" type="datetimeFigureOut">
              <a:rPr lang="en-US" smtClean="0"/>
              <a:pPr/>
              <a:t>2/4/2019</a:t>
            </a:fld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diamond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Rectangle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fld id="{1D8BD707-D9CF-40AE-B4C6-C98DA3205C09}" type="datetimeFigureOut">
              <a:rPr lang="en-US" smtClean="0"/>
              <a:pPr/>
              <a:t>2/4/2019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diamond/>
  </p:transition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diamond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diamond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diamond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diamond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diamond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diamond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diamond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diamond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diamond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2/4/2019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ransition spd="slow">
    <p:diamond/>
  </p:transition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hyperlink" Target="mailto:gargajay24@yahoo.in" TargetMode="External"/><Relationship Id="rId7" Type="http://schemas.openxmlformats.org/officeDocument/2006/relationships/image" Target="../media/image5.png"/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4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que 6"/>
          <p:cNvSpPr/>
          <p:nvPr/>
        </p:nvSpPr>
        <p:spPr>
          <a:xfrm>
            <a:off x="228600" y="228600"/>
            <a:ext cx="8610600" cy="1720215"/>
          </a:xfrm>
          <a:prstGeom prst="plaque">
            <a:avLst/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n-IN" sz="4000" b="1" dirty="0" smtClean="0">
                <a:ln w="50800"/>
                <a:solidFill>
                  <a:srgbClr val="CC3300"/>
                </a:solidFill>
                <a:latin typeface="Eras Medium ITC" pitchFamily="34" charset="0"/>
              </a:rPr>
              <a:t>Expanding Horizons for Resolution Professionals &amp; Registered </a:t>
            </a:r>
            <a:r>
              <a:rPr lang="en-IN" sz="4000" b="1" dirty="0" err="1" smtClean="0">
                <a:ln w="50800"/>
                <a:solidFill>
                  <a:srgbClr val="CC3300"/>
                </a:solidFill>
                <a:latin typeface="Eras Medium ITC" pitchFamily="34" charset="0"/>
              </a:rPr>
              <a:t>Valuers</a:t>
            </a:r>
            <a:endParaRPr lang="en-IN" sz="4000" b="1" dirty="0" smtClean="0">
              <a:ln w="50800"/>
              <a:solidFill>
                <a:srgbClr val="CC3300"/>
              </a:solidFill>
              <a:latin typeface="Eras Medium ITC" pitchFamily="34" charset="0"/>
            </a:endParaRPr>
          </a:p>
        </p:txBody>
      </p:sp>
      <p:sp>
        <p:nvSpPr>
          <p:cNvPr id="5" name="Frame 4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555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8600" y="4343400"/>
            <a:ext cx="8763000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Organizer: </a:t>
            </a:r>
            <a:r>
              <a:rPr lang="en-US" sz="2000" b="1" dirty="0" smtClean="0"/>
              <a:t>(ICSI IIP), (ICSI RVO), (IPA ICAI-Cost), (ICMAI RVO) with (IBBI)</a:t>
            </a:r>
            <a:endParaRPr lang="en-US" sz="3400" b="1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r>
              <a:rPr lang="en-US" sz="3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Date		:   08.08.2018</a:t>
            </a:r>
          </a:p>
          <a:p>
            <a:r>
              <a:rPr lang="en-US" sz="3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Venue	:   PUNE</a:t>
            </a:r>
            <a:endParaRPr lang="en-US" sz="3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6386" name="Picture 2" descr="Image result for bankruptcy truste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2209800"/>
            <a:ext cx="8534400" cy="21336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7890" name="Picture 2" descr="Image result for ibbi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2749" b="25146"/>
          <a:stretch>
            <a:fillRect/>
          </a:stretch>
        </p:blipFill>
        <p:spPr bwMode="auto">
          <a:xfrm>
            <a:off x="4191000" y="6096000"/>
            <a:ext cx="4762500" cy="609600"/>
          </a:xfrm>
          <a:prstGeom prst="rect">
            <a:avLst/>
          </a:prstGeom>
          <a:noFill/>
        </p:spPr>
      </p:pic>
      <p:pic>
        <p:nvPicPr>
          <p:cNvPr id="8" name="Picture 2" descr="Image result for icsi iip"/>
          <p:cNvPicPr>
            <a:picLocks noChangeAspect="1" noChangeArrowheads="1"/>
          </p:cNvPicPr>
          <p:nvPr/>
        </p:nvPicPr>
        <p:blipFill>
          <a:blip r:embed="rId4" cstate="print"/>
          <a:srcRect l="32000" t="15238" r="32000" b="14921"/>
          <a:stretch>
            <a:fillRect/>
          </a:stretch>
        </p:blipFill>
        <p:spPr bwMode="auto">
          <a:xfrm>
            <a:off x="3352800" y="6096000"/>
            <a:ext cx="609600" cy="620889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" name="Picture 10" descr="Image result for ICMAI RVO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2400" y="6096000"/>
            <a:ext cx="1981199" cy="609600"/>
          </a:xfrm>
          <a:prstGeom prst="rect">
            <a:avLst/>
          </a:prstGeom>
          <a:noFill/>
        </p:spPr>
      </p:pic>
      <p:pic>
        <p:nvPicPr>
          <p:cNvPr id="11" name="Picture 4" descr="logo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438400" y="6096000"/>
            <a:ext cx="714375" cy="609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8160374"/>
      </p:ext>
    </p:extLst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Image result for sources of finance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2" t="36161" r="13947"/>
          <a:stretch/>
        </p:blipFill>
        <p:spPr bwMode="auto">
          <a:xfrm>
            <a:off x="7772400" y="1"/>
            <a:ext cx="1371600" cy="752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23884" y="1447800"/>
            <a:ext cx="912011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sz="4000" b="1" spc="50" dirty="0">
                <a:ln w="13500">
                  <a:solidFill>
                    <a:srgbClr val="CC3300">
                      <a:alpha val="6500"/>
                    </a:srgbClr>
                  </a:solidFill>
                  <a:prstDash val="solid"/>
                </a:ln>
                <a:solidFill>
                  <a:srgbClr val="CC33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Rockwell" pitchFamily="18" charset="0"/>
              </a:rPr>
              <a:t>Preparation of Resolution Plan</a:t>
            </a:r>
          </a:p>
        </p:txBody>
      </p:sp>
      <p:pic>
        <p:nvPicPr>
          <p:cNvPr id="10242" name="Picture 2" descr="Image result for plan 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2692" y="2667000"/>
            <a:ext cx="4762500" cy="278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962400" y="6237945"/>
            <a:ext cx="518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IN" dirty="0" err="1" smtClean="0">
                <a:ln w="18415" cmpd="sng">
                  <a:solidFill>
                    <a:srgbClr val="4848D8"/>
                  </a:solidFill>
                  <a:prstDash val="solid"/>
                </a:ln>
                <a:solidFill>
                  <a:srgbClr val="4848D8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 Antiqua" pitchFamily="18" charset="0"/>
              </a:rPr>
              <a:t>Dr.</a:t>
            </a:r>
            <a:r>
              <a:rPr lang="en-IN" dirty="0" smtClean="0">
                <a:ln w="18415" cmpd="sng">
                  <a:solidFill>
                    <a:srgbClr val="4848D8"/>
                  </a:solidFill>
                  <a:prstDash val="solid"/>
                </a:ln>
                <a:solidFill>
                  <a:srgbClr val="4848D8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 Antiqua" pitchFamily="18" charset="0"/>
              </a:rPr>
              <a:t> Ajay </a:t>
            </a:r>
            <a:r>
              <a:rPr lang="en-IN" dirty="0" err="1" smtClean="0">
                <a:ln w="18415" cmpd="sng">
                  <a:solidFill>
                    <a:srgbClr val="4848D8"/>
                  </a:solidFill>
                  <a:prstDash val="solid"/>
                </a:ln>
                <a:solidFill>
                  <a:srgbClr val="4848D8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 Antiqua" pitchFamily="18" charset="0"/>
              </a:rPr>
              <a:t>Garg</a:t>
            </a:r>
            <a:endParaRPr lang="en-IN" dirty="0" smtClean="0">
              <a:ln w="18415" cmpd="sng">
                <a:solidFill>
                  <a:srgbClr val="4848D8"/>
                </a:solidFill>
                <a:prstDash val="solid"/>
              </a:ln>
              <a:solidFill>
                <a:srgbClr val="4848D8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 Antiqua" pitchFamily="18" charset="0"/>
            </a:endParaRPr>
          </a:p>
          <a:p>
            <a:pPr algn="r"/>
            <a:r>
              <a:rPr lang="en-IN" dirty="0" smtClean="0">
                <a:ln w="18415" cmpd="sng">
                  <a:solidFill>
                    <a:srgbClr val="4848D8"/>
                  </a:solidFill>
                  <a:prstDash val="solid"/>
                </a:ln>
                <a:solidFill>
                  <a:srgbClr val="4848D8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 Antiqua" pitchFamily="18" charset="0"/>
              </a:rPr>
              <a:t>Corporate Lawyers and R. </a:t>
            </a:r>
            <a:r>
              <a:rPr lang="en-IN" dirty="0" err="1" smtClean="0">
                <a:ln w="18415" cmpd="sng">
                  <a:solidFill>
                    <a:srgbClr val="4848D8"/>
                  </a:solidFill>
                  <a:prstDash val="solid"/>
                </a:ln>
                <a:solidFill>
                  <a:srgbClr val="4848D8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 Antiqua" pitchFamily="18" charset="0"/>
              </a:rPr>
              <a:t>Valuer</a:t>
            </a:r>
            <a:endParaRPr lang="en-IN" dirty="0">
              <a:ln w="18415" cmpd="sng">
                <a:solidFill>
                  <a:srgbClr val="4848D8"/>
                </a:solidFill>
                <a:prstDash val="solid"/>
              </a:ln>
              <a:solidFill>
                <a:srgbClr val="4848D8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45064"/>
            <a:ext cx="7391400" cy="646331"/>
          </a:xfrm>
          <a:prstGeom prst="homePlate">
            <a:avLst>
              <a:gd name="adj" fmla="val 67737"/>
            </a:avLst>
          </a:prstGeom>
          <a:solidFill>
            <a:srgbClr val="00CC99"/>
          </a:solidFill>
          <a:ln/>
          <a:effectLst>
            <a:glow rad="635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>
            <a:defPPr>
              <a:defRPr lang="en-US"/>
            </a:defPPr>
            <a:lvl1pPr algn="ctr">
              <a:defRPr sz="3600" b="1">
                <a:ln/>
                <a:solidFill>
                  <a:srgbClr val="002060"/>
                </a:solidFill>
                <a:latin typeface="Berlin Sans FB Demi" pitchFamily="34" charset="0"/>
              </a:defRPr>
            </a:lvl1pPr>
          </a:lstStyle>
          <a:p>
            <a:r>
              <a:rPr lang="en-IN" dirty="0" smtClean="0"/>
              <a:t>Resolution Professional – Ex..Ho..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909143785"/>
      </p:ext>
    </p:extLst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Image result for sources of finance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2" t="36161" r="13947"/>
          <a:stretch/>
        </p:blipFill>
        <p:spPr bwMode="auto">
          <a:xfrm>
            <a:off x="7772400" y="1"/>
            <a:ext cx="1371600" cy="752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1" y="1237397"/>
            <a:ext cx="9144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sz="4000" b="1" spc="50" dirty="0" smtClean="0">
                <a:ln w="13500">
                  <a:solidFill>
                    <a:srgbClr val="CC3300">
                      <a:alpha val="6500"/>
                    </a:srgbClr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Rockwell" pitchFamily="18" charset="0"/>
              </a:rPr>
              <a:t>Execution of Approved Resolution Plan</a:t>
            </a:r>
            <a:endParaRPr lang="en-IN" sz="4000" b="1" spc="50" dirty="0">
              <a:ln w="13500">
                <a:solidFill>
                  <a:srgbClr val="CC3300">
                    <a:alpha val="6500"/>
                  </a:srgbClr>
                </a:solidFill>
                <a:prstDash val="solid"/>
              </a:ln>
              <a:solidFill>
                <a:schemeClr val="accent5">
                  <a:lumMod val="7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Rockwell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62400" y="6237945"/>
            <a:ext cx="518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IN" dirty="0" err="1" smtClean="0">
                <a:ln w="18415" cmpd="sng">
                  <a:solidFill>
                    <a:srgbClr val="4848D8"/>
                  </a:solidFill>
                  <a:prstDash val="solid"/>
                </a:ln>
                <a:solidFill>
                  <a:srgbClr val="4848D8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 Antiqua" pitchFamily="18" charset="0"/>
              </a:rPr>
              <a:t>Dr.</a:t>
            </a:r>
            <a:r>
              <a:rPr lang="en-IN" dirty="0" smtClean="0">
                <a:ln w="18415" cmpd="sng">
                  <a:solidFill>
                    <a:srgbClr val="4848D8"/>
                  </a:solidFill>
                  <a:prstDash val="solid"/>
                </a:ln>
                <a:solidFill>
                  <a:srgbClr val="4848D8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 Antiqua" pitchFamily="18" charset="0"/>
              </a:rPr>
              <a:t> Ajay </a:t>
            </a:r>
            <a:r>
              <a:rPr lang="en-IN" dirty="0" err="1" smtClean="0">
                <a:ln w="18415" cmpd="sng">
                  <a:solidFill>
                    <a:srgbClr val="4848D8"/>
                  </a:solidFill>
                  <a:prstDash val="solid"/>
                </a:ln>
                <a:solidFill>
                  <a:srgbClr val="4848D8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 Antiqua" pitchFamily="18" charset="0"/>
              </a:rPr>
              <a:t>Garg</a:t>
            </a:r>
            <a:endParaRPr lang="en-IN" dirty="0" smtClean="0">
              <a:ln w="18415" cmpd="sng">
                <a:solidFill>
                  <a:srgbClr val="4848D8"/>
                </a:solidFill>
                <a:prstDash val="solid"/>
              </a:ln>
              <a:solidFill>
                <a:srgbClr val="4848D8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 Antiqua" pitchFamily="18" charset="0"/>
            </a:endParaRPr>
          </a:p>
          <a:p>
            <a:pPr algn="r"/>
            <a:r>
              <a:rPr lang="en-IN" dirty="0" smtClean="0">
                <a:ln w="18415" cmpd="sng">
                  <a:solidFill>
                    <a:srgbClr val="4848D8"/>
                  </a:solidFill>
                  <a:prstDash val="solid"/>
                </a:ln>
                <a:solidFill>
                  <a:srgbClr val="4848D8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 Antiqua" pitchFamily="18" charset="0"/>
              </a:rPr>
              <a:t>Corporate Lawyers and R. </a:t>
            </a:r>
            <a:r>
              <a:rPr lang="en-IN" dirty="0" err="1" smtClean="0">
                <a:ln w="18415" cmpd="sng">
                  <a:solidFill>
                    <a:srgbClr val="4848D8"/>
                  </a:solidFill>
                  <a:prstDash val="solid"/>
                </a:ln>
                <a:solidFill>
                  <a:srgbClr val="4848D8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 Antiqua" pitchFamily="18" charset="0"/>
              </a:rPr>
              <a:t>Valuer</a:t>
            </a:r>
            <a:endParaRPr lang="en-IN" dirty="0">
              <a:ln w="18415" cmpd="sng">
                <a:solidFill>
                  <a:srgbClr val="4848D8"/>
                </a:solidFill>
                <a:prstDash val="solid"/>
              </a:ln>
              <a:solidFill>
                <a:srgbClr val="4848D8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45064"/>
            <a:ext cx="7391400" cy="646331"/>
          </a:xfrm>
          <a:prstGeom prst="homePlate">
            <a:avLst>
              <a:gd name="adj" fmla="val 67737"/>
            </a:avLst>
          </a:prstGeom>
          <a:solidFill>
            <a:srgbClr val="00CC99"/>
          </a:solidFill>
          <a:ln/>
          <a:effectLst>
            <a:glow rad="635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>
            <a:defPPr>
              <a:defRPr lang="en-US"/>
            </a:defPPr>
            <a:lvl1pPr algn="ctr">
              <a:defRPr sz="3600" b="1">
                <a:ln/>
                <a:solidFill>
                  <a:srgbClr val="002060"/>
                </a:solidFill>
                <a:latin typeface="Berlin Sans FB Demi" pitchFamily="34" charset="0"/>
              </a:defRPr>
            </a:lvl1pPr>
          </a:lstStyle>
          <a:p>
            <a:r>
              <a:rPr lang="en-IN" dirty="0" smtClean="0"/>
              <a:t>Resolution Professional – Ex..Ho..</a:t>
            </a:r>
            <a:endParaRPr lang="en-IN" dirty="0"/>
          </a:p>
        </p:txBody>
      </p:sp>
      <p:pic>
        <p:nvPicPr>
          <p:cNvPr id="29698" name="Picture 2" descr="Related image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09800" y="2743200"/>
            <a:ext cx="4286250" cy="32956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4944326"/>
      </p:ext>
    </p:extLst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Image result for sources of finance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2" t="36161" r="13947"/>
          <a:stretch/>
        </p:blipFill>
        <p:spPr bwMode="auto">
          <a:xfrm>
            <a:off x="7772400" y="1"/>
            <a:ext cx="1371600" cy="752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0" y="1447800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sz="3200" b="1" spc="50" dirty="0" smtClean="0">
                <a:ln w="13500">
                  <a:solidFill>
                    <a:srgbClr val="CC3300">
                      <a:alpha val="6500"/>
                    </a:srgbClr>
                  </a:solidFill>
                  <a:prstDash val="solid"/>
                </a:ln>
                <a:solidFill>
                  <a:srgbClr val="006699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Rockwell" pitchFamily="18" charset="0"/>
              </a:rPr>
              <a:t>Bankruptcy Trustee : Just on Cards </a:t>
            </a:r>
            <a:endParaRPr lang="en-IN" sz="3200" b="1" spc="50" dirty="0">
              <a:ln w="13500">
                <a:solidFill>
                  <a:srgbClr val="CC3300">
                    <a:alpha val="6500"/>
                  </a:srgbClr>
                </a:solidFill>
                <a:prstDash val="solid"/>
              </a:ln>
              <a:solidFill>
                <a:srgbClr val="006699"/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Rockwell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962400" y="6237945"/>
            <a:ext cx="518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IN" dirty="0" err="1" smtClean="0">
                <a:ln w="18415" cmpd="sng">
                  <a:solidFill>
                    <a:srgbClr val="4848D8"/>
                  </a:solidFill>
                  <a:prstDash val="solid"/>
                </a:ln>
                <a:solidFill>
                  <a:srgbClr val="4848D8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 Antiqua" pitchFamily="18" charset="0"/>
              </a:rPr>
              <a:t>Dr.</a:t>
            </a:r>
            <a:r>
              <a:rPr lang="en-IN" dirty="0" smtClean="0">
                <a:ln w="18415" cmpd="sng">
                  <a:solidFill>
                    <a:srgbClr val="4848D8"/>
                  </a:solidFill>
                  <a:prstDash val="solid"/>
                </a:ln>
                <a:solidFill>
                  <a:srgbClr val="4848D8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 Antiqua" pitchFamily="18" charset="0"/>
              </a:rPr>
              <a:t> Ajay </a:t>
            </a:r>
            <a:r>
              <a:rPr lang="en-IN" dirty="0" err="1" smtClean="0">
                <a:ln w="18415" cmpd="sng">
                  <a:solidFill>
                    <a:srgbClr val="4848D8"/>
                  </a:solidFill>
                  <a:prstDash val="solid"/>
                </a:ln>
                <a:solidFill>
                  <a:srgbClr val="4848D8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 Antiqua" pitchFamily="18" charset="0"/>
              </a:rPr>
              <a:t>Garg</a:t>
            </a:r>
            <a:endParaRPr lang="en-IN" dirty="0" smtClean="0">
              <a:ln w="18415" cmpd="sng">
                <a:solidFill>
                  <a:srgbClr val="4848D8"/>
                </a:solidFill>
                <a:prstDash val="solid"/>
              </a:ln>
              <a:solidFill>
                <a:srgbClr val="4848D8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 Antiqua" pitchFamily="18" charset="0"/>
            </a:endParaRPr>
          </a:p>
          <a:p>
            <a:pPr algn="r"/>
            <a:r>
              <a:rPr lang="en-IN" dirty="0" smtClean="0">
                <a:ln w="18415" cmpd="sng">
                  <a:solidFill>
                    <a:srgbClr val="4848D8"/>
                  </a:solidFill>
                  <a:prstDash val="solid"/>
                </a:ln>
                <a:solidFill>
                  <a:srgbClr val="4848D8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 Antiqua" pitchFamily="18" charset="0"/>
              </a:rPr>
              <a:t>Corporate Lawyers and R. </a:t>
            </a:r>
            <a:r>
              <a:rPr lang="en-IN" dirty="0" err="1" smtClean="0">
                <a:ln w="18415" cmpd="sng">
                  <a:solidFill>
                    <a:srgbClr val="4848D8"/>
                  </a:solidFill>
                  <a:prstDash val="solid"/>
                </a:ln>
                <a:solidFill>
                  <a:srgbClr val="4848D8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 Antiqua" pitchFamily="18" charset="0"/>
              </a:rPr>
              <a:t>Valuer</a:t>
            </a:r>
            <a:endParaRPr lang="en-IN" dirty="0">
              <a:ln w="18415" cmpd="sng">
                <a:solidFill>
                  <a:srgbClr val="4848D8"/>
                </a:solidFill>
                <a:prstDash val="solid"/>
              </a:ln>
              <a:solidFill>
                <a:srgbClr val="4848D8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45064"/>
            <a:ext cx="7391400" cy="646331"/>
          </a:xfrm>
          <a:prstGeom prst="homePlate">
            <a:avLst>
              <a:gd name="adj" fmla="val 67737"/>
            </a:avLst>
          </a:prstGeom>
          <a:solidFill>
            <a:srgbClr val="00CC99"/>
          </a:solidFill>
          <a:ln/>
          <a:effectLst>
            <a:glow rad="635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>
            <a:defPPr>
              <a:defRPr lang="en-US"/>
            </a:defPPr>
            <a:lvl1pPr algn="ctr">
              <a:defRPr sz="3600" b="1">
                <a:ln/>
                <a:solidFill>
                  <a:srgbClr val="002060"/>
                </a:solidFill>
                <a:latin typeface="Berlin Sans FB Demi" pitchFamily="34" charset="0"/>
              </a:defRPr>
            </a:lvl1pPr>
          </a:lstStyle>
          <a:p>
            <a:r>
              <a:rPr lang="en-IN" dirty="0" smtClean="0"/>
              <a:t>Resolution Professional – Ex..Ho..</a:t>
            </a:r>
            <a:endParaRPr lang="en-IN" dirty="0"/>
          </a:p>
        </p:txBody>
      </p:sp>
      <p:pic>
        <p:nvPicPr>
          <p:cNvPr id="44036" name="Picture 4" descr="Related image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00200" y="2438400"/>
            <a:ext cx="5943600" cy="3657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81156996"/>
      </p:ext>
    </p:extLst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Image result for sources of finance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2" t="36161" r="13947"/>
          <a:stretch/>
        </p:blipFill>
        <p:spPr bwMode="auto">
          <a:xfrm>
            <a:off x="7772400" y="1"/>
            <a:ext cx="1371600" cy="752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0" y="1447800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sz="4000" b="1" spc="50" dirty="0" smtClean="0">
                <a:ln w="13500">
                  <a:solidFill>
                    <a:srgbClr val="CC3300">
                      <a:alpha val="6500"/>
                    </a:srgbClr>
                  </a:solidFill>
                  <a:prstDash val="solid"/>
                </a:ln>
                <a:solidFill>
                  <a:srgbClr val="660033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Rockwell" pitchFamily="18" charset="0"/>
              </a:rPr>
              <a:t>SEBI Regulations</a:t>
            </a:r>
            <a:endParaRPr lang="en-IN" sz="4000" b="1" spc="50" dirty="0">
              <a:ln w="13500">
                <a:solidFill>
                  <a:srgbClr val="CC3300">
                    <a:alpha val="6500"/>
                  </a:srgbClr>
                </a:solidFill>
                <a:prstDash val="solid"/>
              </a:ln>
              <a:solidFill>
                <a:srgbClr val="660033"/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Rockwell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62400" y="6237945"/>
            <a:ext cx="518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IN" dirty="0" err="1" smtClean="0">
                <a:ln w="18415" cmpd="sng">
                  <a:solidFill>
                    <a:srgbClr val="4848D8"/>
                  </a:solidFill>
                  <a:prstDash val="solid"/>
                </a:ln>
                <a:solidFill>
                  <a:srgbClr val="4848D8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 Antiqua" pitchFamily="18" charset="0"/>
              </a:rPr>
              <a:t>Dr.</a:t>
            </a:r>
            <a:r>
              <a:rPr lang="en-IN" dirty="0" smtClean="0">
                <a:ln w="18415" cmpd="sng">
                  <a:solidFill>
                    <a:srgbClr val="4848D8"/>
                  </a:solidFill>
                  <a:prstDash val="solid"/>
                </a:ln>
                <a:solidFill>
                  <a:srgbClr val="4848D8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 Antiqua" pitchFamily="18" charset="0"/>
              </a:rPr>
              <a:t> Ajay </a:t>
            </a:r>
            <a:r>
              <a:rPr lang="en-IN" dirty="0" err="1" smtClean="0">
                <a:ln w="18415" cmpd="sng">
                  <a:solidFill>
                    <a:srgbClr val="4848D8"/>
                  </a:solidFill>
                  <a:prstDash val="solid"/>
                </a:ln>
                <a:solidFill>
                  <a:srgbClr val="4848D8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 Antiqua" pitchFamily="18" charset="0"/>
              </a:rPr>
              <a:t>Garg</a:t>
            </a:r>
            <a:endParaRPr lang="en-IN" dirty="0" smtClean="0">
              <a:ln w="18415" cmpd="sng">
                <a:solidFill>
                  <a:srgbClr val="4848D8"/>
                </a:solidFill>
                <a:prstDash val="solid"/>
              </a:ln>
              <a:solidFill>
                <a:srgbClr val="4848D8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 Antiqua" pitchFamily="18" charset="0"/>
            </a:endParaRPr>
          </a:p>
          <a:p>
            <a:pPr algn="r"/>
            <a:r>
              <a:rPr lang="en-IN" dirty="0" smtClean="0">
                <a:ln w="18415" cmpd="sng">
                  <a:solidFill>
                    <a:srgbClr val="4848D8"/>
                  </a:solidFill>
                  <a:prstDash val="solid"/>
                </a:ln>
                <a:solidFill>
                  <a:srgbClr val="4848D8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 Antiqua" pitchFamily="18" charset="0"/>
              </a:rPr>
              <a:t>Corporate Lawyers and R. </a:t>
            </a:r>
            <a:r>
              <a:rPr lang="en-IN" dirty="0" err="1" smtClean="0">
                <a:ln w="18415" cmpd="sng">
                  <a:solidFill>
                    <a:srgbClr val="4848D8"/>
                  </a:solidFill>
                  <a:prstDash val="solid"/>
                </a:ln>
                <a:solidFill>
                  <a:srgbClr val="4848D8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 Antiqua" pitchFamily="18" charset="0"/>
              </a:rPr>
              <a:t>Valuer</a:t>
            </a:r>
            <a:endParaRPr lang="en-IN" dirty="0">
              <a:ln w="18415" cmpd="sng">
                <a:solidFill>
                  <a:srgbClr val="4848D8"/>
                </a:solidFill>
                <a:prstDash val="solid"/>
              </a:ln>
              <a:solidFill>
                <a:srgbClr val="4848D8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6146" name="Picture 2" descr="Image result for assistant cartoon 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9200" y="2362200"/>
            <a:ext cx="4114800" cy="3629026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2438400"/>
            <a:ext cx="46482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1313" indent="-341313" algn="just">
              <a:buFont typeface="Arial" pitchFamily="34" charset="0"/>
              <a:buChar char="•"/>
            </a:pPr>
            <a:endParaRPr lang="en-IN" sz="2400" dirty="0" smtClean="0">
              <a:solidFill>
                <a:srgbClr val="800080"/>
              </a:solidFill>
              <a:latin typeface="Britannic Bold" pitchFamily="34" charset="0"/>
            </a:endParaRPr>
          </a:p>
          <a:p>
            <a:pPr marL="341313" indent="-341313" algn="just">
              <a:buFont typeface="Arial" pitchFamily="34" charset="0"/>
              <a:buChar char="•"/>
            </a:pPr>
            <a:r>
              <a:rPr lang="en-IN" sz="2400" dirty="0" smtClean="0">
                <a:solidFill>
                  <a:srgbClr val="800080"/>
                </a:solidFill>
                <a:latin typeface="Britannic Bold" pitchFamily="34" charset="0"/>
              </a:rPr>
              <a:t>Specific regulation for SEBI</a:t>
            </a:r>
            <a:r>
              <a:rPr lang="en-US" sz="2400" dirty="0" smtClean="0">
                <a:solidFill>
                  <a:srgbClr val="800080"/>
                </a:solidFill>
                <a:latin typeface="Britannic Bold" pitchFamily="34" charset="0"/>
              </a:rPr>
              <a:t> (Appointment of Administrator and Procedure for refunding to the Investors) Regulations, 2018</a:t>
            </a:r>
          </a:p>
          <a:p>
            <a:pPr marL="341313" indent="-341313" algn="just"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800080"/>
                </a:solidFill>
                <a:latin typeface="Britannic Bold" pitchFamily="34" charset="0"/>
              </a:rPr>
              <a:t>Dated: 3</a:t>
            </a:r>
            <a:r>
              <a:rPr lang="en-US" sz="2400" baseline="30000" dirty="0" smtClean="0">
                <a:solidFill>
                  <a:srgbClr val="800080"/>
                </a:solidFill>
                <a:latin typeface="Britannic Bold" pitchFamily="34" charset="0"/>
              </a:rPr>
              <a:t>rd</a:t>
            </a:r>
            <a:r>
              <a:rPr lang="en-US" sz="2400" dirty="0" smtClean="0">
                <a:solidFill>
                  <a:srgbClr val="800080"/>
                </a:solidFill>
                <a:latin typeface="Britannic Bold" pitchFamily="34" charset="0"/>
              </a:rPr>
              <a:t> October, 2018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45064"/>
            <a:ext cx="7391400" cy="646331"/>
          </a:xfrm>
          <a:prstGeom prst="homePlate">
            <a:avLst>
              <a:gd name="adj" fmla="val 67737"/>
            </a:avLst>
          </a:prstGeom>
          <a:solidFill>
            <a:srgbClr val="00CC99"/>
          </a:solidFill>
          <a:ln/>
          <a:effectLst>
            <a:glow rad="635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>
            <a:defPPr>
              <a:defRPr lang="en-US"/>
            </a:defPPr>
            <a:lvl1pPr algn="ctr">
              <a:defRPr sz="3600" b="1">
                <a:ln/>
                <a:solidFill>
                  <a:srgbClr val="002060"/>
                </a:solidFill>
                <a:latin typeface="Berlin Sans FB Demi" pitchFamily="34" charset="0"/>
              </a:defRPr>
            </a:lvl1pPr>
          </a:lstStyle>
          <a:p>
            <a:r>
              <a:rPr lang="en-IN" dirty="0" smtClean="0"/>
              <a:t>Resolution Professional – Ex..Ho..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681156996"/>
      </p:ext>
    </p:extLst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Image result for sources of finance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2" t="36161" r="13947"/>
          <a:stretch/>
        </p:blipFill>
        <p:spPr bwMode="auto">
          <a:xfrm>
            <a:off x="7772400" y="1"/>
            <a:ext cx="1371600" cy="752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0" y="45064"/>
            <a:ext cx="7391400" cy="646331"/>
          </a:xfrm>
          <a:prstGeom prst="homePlate">
            <a:avLst>
              <a:gd name="adj" fmla="val 67737"/>
            </a:avLst>
          </a:prstGeom>
          <a:solidFill>
            <a:srgbClr val="00CC99"/>
          </a:solidFill>
          <a:ln/>
          <a:effectLst>
            <a:glow rad="635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>
            <a:defPPr>
              <a:defRPr lang="en-US"/>
            </a:defPPr>
            <a:lvl1pPr algn="ctr">
              <a:defRPr sz="3600" b="1">
                <a:ln/>
                <a:solidFill>
                  <a:srgbClr val="002060"/>
                </a:solidFill>
                <a:latin typeface="Berlin Sans FB Demi" pitchFamily="34" charset="0"/>
              </a:defRPr>
            </a:lvl1pPr>
          </a:lstStyle>
          <a:p>
            <a:r>
              <a:rPr lang="en-IN" dirty="0" smtClean="0"/>
              <a:t>Registered Valuer – Ex..Ho..</a:t>
            </a:r>
            <a:endParaRPr lang="en-IN" dirty="0"/>
          </a:p>
        </p:txBody>
      </p:sp>
      <p:sp>
        <p:nvSpPr>
          <p:cNvPr id="7" name="Rectangle 6"/>
          <p:cNvSpPr/>
          <p:nvPr/>
        </p:nvSpPr>
        <p:spPr>
          <a:xfrm>
            <a:off x="76200" y="1143000"/>
            <a:ext cx="89916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sz="4000" b="1" spc="50" dirty="0" smtClean="0">
                <a:ln w="13500">
                  <a:solidFill>
                    <a:srgbClr val="CC3300">
                      <a:alpha val="6500"/>
                    </a:srgbClr>
                  </a:solidFill>
                  <a:prstDash val="solid"/>
                </a:ln>
                <a:solidFill>
                  <a:srgbClr val="00B05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Rockwell" pitchFamily="18" charset="0"/>
              </a:rPr>
              <a:t>Pre RV Era about to End on 31.01.2019</a:t>
            </a:r>
            <a:endParaRPr lang="en-IN" sz="4000" b="1" spc="50" dirty="0">
              <a:ln w="13500">
                <a:solidFill>
                  <a:srgbClr val="CC3300">
                    <a:alpha val="6500"/>
                  </a:srgbClr>
                </a:solidFill>
                <a:prstDash val="solid"/>
              </a:ln>
              <a:solidFill>
                <a:srgbClr val="00B050"/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Rockwell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62400" y="6237945"/>
            <a:ext cx="518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IN" dirty="0" err="1" smtClean="0">
                <a:ln w="18415" cmpd="sng">
                  <a:solidFill>
                    <a:srgbClr val="4848D8"/>
                  </a:solidFill>
                  <a:prstDash val="solid"/>
                </a:ln>
                <a:solidFill>
                  <a:srgbClr val="4848D8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 Antiqua" pitchFamily="18" charset="0"/>
              </a:rPr>
              <a:t>Dr.</a:t>
            </a:r>
            <a:r>
              <a:rPr lang="en-IN" dirty="0" smtClean="0">
                <a:ln w="18415" cmpd="sng">
                  <a:solidFill>
                    <a:srgbClr val="4848D8"/>
                  </a:solidFill>
                  <a:prstDash val="solid"/>
                </a:ln>
                <a:solidFill>
                  <a:srgbClr val="4848D8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 Antiqua" pitchFamily="18" charset="0"/>
              </a:rPr>
              <a:t> Ajay </a:t>
            </a:r>
            <a:r>
              <a:rPr lang="en-IN" dirty="0" err="1" smtClean="0">
                <a:ln w="18415" cmpd="sng">
                  <a:solidFill>
                    <a:srgbClr val="4848D8"/>
                  </a:solidFill>
                  <a:prstDash val="solid"/>
                </a:ln>
                <a:solidFill>
                  <a:srgbClr val="4848D8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 Antiqua" pitchFamily="18" charset="0"/>
              </a:rPr>
              <a:t>Garg</a:t>
            </a:r>
            <a:endParaRPr lang="en-IN" dirty="0" smtClean="0">
              <a:ln w="18415" cmpd="sng">
                <a:solidFill>
                  <a:srgbClr val="4848D8"/>
                </a:solidFill>
                <a:prstDash val="solid"/>
              </a:ln>
              <a:solidFill>
                <a:srgbClr val="4848D8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 Antiqua" pitchFamily="18" charset="0"/>
            </a:endParaRPr>
          </a:p>
          <a:p>
            <a:pPr algn="r"/>
            <a:r>
              <a:rPr lang="en-IN" dirty="0" smtClean="0">
                <a:ln w="18415" cmpd="sng">
                  <a:solidFill>
                    <a:srgbClr val="4848D8"/>
                  </a:solidFill>
                  <a:prstDash val="solid"/>
                </a:ln>
                <a:solidFill>
                  <a:srgbClr val="4848D8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 Antiqua" pitchFamily="18" charset="0"/>
              </a:rPr>
              <a:t>Corporate Lawyers and R. </a:t>
            </a:r>
            <a:r>
              <a:rPr lang="en-IN" dirty="0" err="1" smtClean="0">
                <a:ln w="18415" cmpd="sng">
                  <a:solidFill>
                    <a:srgbClr val="4848D8"/>
                  </a:solidFill>
                  <a:prstDash val="solid"/>
                </a:ln>
                <a:solidFill>
                  <a:srgbClr val="4848D8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 Antiqua" pitchFamily="18" charset="0"/>
              </a:rPr>
              <a:t>Valuer</a:t>
            </a:r>
            <a:endParaRPr lang="en-IN" dirty="0">
              <a:ln w="18415" cmpd="sng">
                <a:solidFill>
                  <a:srgbClr val="4848D8"/>
                </a:solidFill>
                <a:prstDash val="solid"/>
              </a:ln>
              <a:solidFill>
                <a:srgbClr val="4848D8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35842" name="Picture 2" descr="Image result for thinking 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28800" y="2667000"/>
            <a:ext cx="5638800" cy="33337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76551164"/>
      </p:ext>
    </p:extLst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Image result for sources of finance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2" t="36161" r="13947"/>
          <a:stretch/>
        </p:blipFill>
        <p:spPr bwMode="auto">
          <a:xfrm>
            <a:off x="7772400" y="1"/>
            <a:ext cx="1371600" cy="752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-26157" y="1295400"/>
            <a:ext cx="917015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sz="4000" b="1" spc="50" dirty="0" smtClean="0">
                <a:ln w="13500">
                  <a:solidFill>
                    <a:srgbClr val="CC3300">
                      <a:alpha val="6500"/>
                    </a:srgbClr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Rockwell" pitchFamily="18" charset="0"/>
              </a:rPr>
              <a:t>Section 247, Rules and PCC</a:t>
            </a:r>
            <a:endParaRPr lang="en-IN" sz="4000" b="1" spc="50" dirty="0">
              <a:ln w="13500">
                <a:solidFill>
                  <a:srgbClr val="CC3300">
                    <a:alpha val="6500"/>
                  </a:srgbClr>
                </a:solidFill>
                <a:prstDash val="solid"/>
              </a:ln>
              <a:solidFill>
                <a:schemeClr val="bg2">
                  <a:lumMod val="10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Rockwell" pitchFamily="18" charset="0"/>
            </a:endParaRPr>
          </a:p>
        </p:txBody>
      </p:sp>
      <p:pic>
        <p:nvPicPr>
          <p:cNvPr id="5122" name="Picture 2" descr="Related image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000" y="2841030"/>
            <a:ext cx="9173001" cy="3396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962400" y="6237945"/>
            <a:ext cx="518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IN" dirty="0" err="1" smtClean="0">
                <a:ln w="18415" cmpd="sng">
                  <a:solidFill>
                    <a:srgbClr val="4848D8"/>
                  </a:solidFill>
                  <a:prstDash val="solid"/>
                </a:ln>
                <a:solidFill>
                  <a:srgbClr val="4848D8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 Antiqua" pitchFamily="18" charset="0"/>
              </a:rPr>
              <a:t>Dr.</a:t>
            </a:r>
            <a:r>
              <a:rPr lang="en-IN" dirty="0" smtClean="0">
                <a:ln w="18415" cmpd="sng">
                  <a:solidFill>
                    <a:srgbClr val="4848D8"/>
                  </a:solidFill>
                  <a:prstDash val="solid"/>
                </a:ln>
                <a:solidFill>
                  <a:srgbClr val="4848D8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 Antiqua" pitchFamily="18" charset="0"/>
              </a:rPr>
              <a:t> Ajay </a:t>
            </a:r>
            <a:r>
              <a:rPr lang="en-IN" dirty="0" err="1" smtClean="0">
                <a:ln w="18415" cmpd="sng">
                  <a:solidFill>
                    <a:srgbClr val="4848D8"/>
                  </a:solidFill>
                  <a:prstDash val="solid"/>
                </a:ln>
                <a:solidFill>
                  <a:srgbClr val="4848D8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 Antiqua" pitchFamily="18" charset="0"/>
              </a:rPr>
              <a:t>Garg</a:t>
            </a:r>
            <a:endParaRPr lang="en-IN" dirty="0" smtClean="0">
              <a:ln w="18415" cmpd="sng">
                <a:solidFill>
                  <a:srgbClr val="4848D8"/>
                </a:solidFill>
                <a:prstDash val="solid"/>
              </a:ln>
              <a:solidFill>
                <a:srgbClr val="4848D8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 Antiqua" pitchFamily="18" charset="0"/>
            </a:endParaRPr>
          </a:p>
          <a:p>
            <a:pPr algn="r"/>
            <a:r>
              <a:rPr lang="en-IN" dirty="0" smtClean="0">
                <a:ln w="18415" cmpd="sng">
                  <a:solidFill>
                    <a:srgbClr val="4848D8"/>
                  </a:solidFill>
                  <a:prstDash val="solid"/>
                </a:ln>
                <a:solidFill>
                  <a:srgbClr val="4848D8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 Antiqua" pitchFamily="18" charset="0"/>
              </a:rPr>
              <a:t>Corporate Lawyers and R. </a:t>
            </a:r>
            <a:r>
              <a:rPr lang="en-IN" dirty="0" err="1" smtClean="0">
                <a:ln w="18415" cmpd="sng">
                  <a:solidFill>
                    <a:srgbClr val="4848D8"/>
                  </a:solidFill>
                  <a:prstDash val="solid"/>
                </a:ln>
                <a:solidFill>
                  <a:srgbClr val="4848D8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 Antiqua" pitchFamily="18" charset="0"/>
              </a:rPr>
              <a:t>Valuer</a:t>
            </a:r>
            <a:endParaRPr lang="en-IN" dirty="0">
              <a:ln w="18415" cmpd="sng">
                <a:solidFill>
                  <a:srgbClr val="4848D8"/>
                </a:solidFill>
                <a:prstDash val="solid"/>
              </a:ln>
              <a:solidFill>
                <a:srgbClr val="4848D8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45064"/>
            <a:ext cx="7391400" cy="646331"/>
          </a:xfrm>
          <a:prstGeom prst="homePlate">
            <a:avLst>
              <a:gd name="adj" fmla="val 67737"/>
            </a:avLst>
          </a:prstGeom>
          <a:solidFill>
            <a:srgbClr val="00CC99"/>
          </a:solidFill>
          <a:ln/>
          <a:effectLst>
            <a:glow rad="635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>
            <a:defPPr>
              <a:defRPr lang="en-US"/>
            </a:defPPr>
            <a:lvl1pPr algn="ctr">
              <a:defRPr sz="3600" b="1">
                <a:ln/>
                <a:solidFill>
                  <a:srgbClr val="002060"/>
                </a:solidFill>
                <a:latin typeface="Berlin Sans FB Demi" pitchFamily="34" charset="0"/>
              </a:defRPr>
            </a:lvl1pPr>
          </a:lstStyle>
          <a:p>
            <a:r>
              <a:rPr lang="en-IN" dirty="0" smtClean="0"/>
              <a:t>Registered Valuer – Ex..Ho..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392357897"/>
      </p:ext>
    </p:extLst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Image result for sources of finance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2" t="36161" r="13947"/>
          <a:stretch/>
        </p:blipFill>
        <p:spPr bwMode="auto">
          <a:xfrm>
            <a:off x="7772400" y="1"/>
            <a:ext cx="1371600" cy="752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Related image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2971800"/>
            <a:ext cx="3505200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962400" y="6237945"/>
            <a:ext cx="518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IN" dirty="0" err="1" smtClean="0">
                <a:ln w="18415" cmpd="sng">
                  <a:solidFill>
                    <a:srgbClr val="4848D8"/>
                  </a:solidFill>
                  <a:prstDash val="solid"/>
                </a:ln>
                <a:solidFill>
                  <a:srgbClr val="4848D8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 Antiqua" pitchFamily="18" charset="0"/>
              </a:rPr>
              <a:t>Dr.</a:t>
            </a:r>
            <a:r>
              <a:rPr lang="en-IN" dirty="0" smtClean="0">
                <a:ln w="18415" cmpd="sng">
                  <a:solidFill>
                    <a:srgbClr val="4848D8"/>
                  </a:solidFill>
                  <a:prstDash val="solid"/>
                </a:ln>
                <a:solidFill>
                  <a:srgbClr val="4848D8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 Antiqua" pitchFamily="18" charset="0"/>
              </a:rPr>
              <a:t> Ajay </a:t>
            </a:r>
            <a:r>
              <a:rPr lang="en-IN" dirty="0" err="1" smtClean="0">
                <a:ln w="18415" cmpd="sng">
                  <a:solidFill>
                    <a:srgbClr val="4848D8"/>
                  </a:solidFill>
                  <a:prstDash val="solid"/>
                </a:ln>
                <a:solidFill>
                  <a:srgbClr val="4848D8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 Antiqua" pitchFamily="18" charset="0"/>
              </a:rPr>
              <a:t>Garg</a:t>
            </a:r>
            <a:endParaRPr lang="en-IN" dirty="0" smtClean="0">
              <a:ln w="18415" cmpd="sng">
                <a:solidFill>
                  <a:srgbClr val="4848D8"/>
                </a:solidFill>
                <a:prstDash val="solid"/>
              </a:ln>
              <a:solidFill>
                <a:srgbClr val="4848D8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 Antiqua" pitchFamily="18" charset="0"/>
            </a:endParaRPr>
          </a:p>
          <a:p>
            <a:pPr algn="r"/>
            <a:r>
              <a:rPr lang="en-IN" dirty="0" smtClean="0">
                <a:ln w="18415" cmpd="sng">
                  <a:solidFill>
                    <a:srgbClr val="4848D8"/>
                  </a:solidFill>
                  <a:prstDash val="solid"/>
                </a:ln>
                <a:solidFill>
                  <a:srgbClr val="4848D8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 Antiqua" pitchFamily="18" charset="0"/>
              </a:rPr>
              <a:t>Corporate Lawyers and R. </a:t>
            </a:r>
            <a:r>
              <a:rPr lang="en-IN" dirty="0" err="1" smtClean="0">
                <a:ln w="18415" cmpd="sng">
                  <a:solidFill>
                    <a:srgbClr val="4848D8"/>
                  </a:solidFill>
                  <a:prstDash val="solid"/>
                </a:ln>
                <a:solidFill>
                  <a:srgbClr val="4848D8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 Antiqua" pitchFamily="18" charset="0"/>
              </a:rPr>
              <a:t>Valuer</a:t>
            </a:r>
            <a:endParaRPr lang="en-IN" dirty="0">
              <a:ln w="18415" cmpd="sng">
                <a:solidFill>
                  <a:srgbClr val="4848D8"/>
                </a:solidFill>
                <a:prstDash val="solid"/>
              </a:ln>
              <a:solidFill>
                <a:srgbClr val="4848D8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33793" name="Rectangle 1"/>
          <p:cNvSpPr>
            <a:spLocks noChangeArrowheads="1"/>
          </p:cNvSpPr>
          <p:nvPr/>
        </p:nvSpPr>
        <p:spPr bwMode="auto">
          <a:xfrm>
            <a:off x="0" y="2590800"/>
            <a:ext cx="5105400" cy="34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341313" marR="0" lvl="0" indent="-34131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en-US" sz="2000" b="1" spc="50" dirty="0" smtClean="0">
                <a:ln w="13500">
                  <a:solidFill>
                    <a:srgbClr val="CC3300">
                      <a:alpha val="6500"/>
                    </a:srgbClr>
                  </a:solidFill>
                  <a:prstDash val="solid"/>
                </a:ln>
                <a:solidFill>
                  <a:srgbClr val="002060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ndara" pitchFamily="34" charset="0"/>
              </a:rPr>
              <a:t>Further Issue of Shares (other than Right Issue):</a:t>
            </a:r>
          </a:p>
          <a:p>
            <a:pPr marL="573088" marR="0" lvl="0" indent="-23177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en-US" sz="2000" b="1" spc="50" dirty="0" smtClean="0">
                <a:ln w="13500">
                  <a:solidFill>
                    <a:srgbClr val="CC3300">
                      <a:alpha val="6500"/>
                    </a:srgbClr>
                  </a:solidFill>
                  <a:prstDash val="solid"/>
                </a:ln>
                <a:solidFill>
                  <a:srgbClr val="002060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ndara" pitchFamily="34" charset="0"/>
              </a:rPr>
              <a:t>Private Placement of Shares [Section 62(1)(c)]; </a:t>
            </a:r>
          </a:p>
          <a:p>
            <a:pPr marL="573088" marR="0" lvl="0" indent="-23177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en-US" sz="2000" b="1" spc="50" dirty="0" smtClean="0">
                <a:ln w="13500">
                  <a:solidFill>
                    <a:srgbClr val="CC3300">
                      <a:alpha val="6500"/>
                    </a:srgbClr>
                  </a:solidFill>
                  <a:prstDash val="solid"/>
                </a:ln>
                <a:solidFill>
                  <a:srgbClr val="002060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ndara" pitchFamily="34" charset="0"/>
              </a:rPr>
              <a:t>Issue of Shares in Preferential basis [Section 62(1)(c)]; </a:t>
            </a:r>
          </a:p>
          <a:p>
            <a:pPr marL="573088" marR="0" lvl="0" indent="-23177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en-US" sz="2000" b="1" spc="50" dirty="0" smtClean="0">
                <a:ln w="13500">
                  <a:solidFill>
                    <a:srgbClr val="CC3300">
                      <a:alpha val="6500"/>
                    </a:srgbClr>
                  </a:solidFill>
                  <a:prstDash val="solid"/>
                </a:ln>
                <a:solidFill>
                  <a:srgbClr val="002060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ndara" pitchFamily="34" charset="0"/>
              </a:rPr>
              <a:t>Issue of Share for consideration other than cash [Section 62(1)(c)]  </a:t>
            </a:r>
          </a:p>
          <a:p>
            <a:pPr marL="573088" marR="0" lvl="0" indent="-23177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en-US" sz="2000" b="1" spc="50" dirty="0" smtClean="0">
                <a:ln w="13500">
                  <a:solidFill>
                    <a:srgbClr val="CC3300">
                      <a:alpha val="6500"/>
                    </a:srgbClr>
                  </a:solidFill>
                  <a:prstDash val="solid"/>
                </a:ln>
                <a:solidFill>
                  <a:srgbClr val="002060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ndara" pitchFamily="34" charset="0"/>
              </a:rPr>
              <a:t>Issue of shares under a Scheme of Employee Stock Option under the provisions of [Section 62(1)(c)]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45064"/>
            <a:ext cx="7391400" cy="646331"/>
          </a:xfrm>
          <a:prstGeom prst="homePlate">
            <a:avLst>
              <a:gd name="adj" fmla="val 67737"/>
            </a:avLst>
          </a:prstGeom>
          <a:solidFill>
            <a:srgbClr val="00CC99"/>
          </a:solidFill>
          <a:ln/>
          <a:effectLst>
            <a:glow rad="635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>
            <a:defPPr>
              <a:defRPr lang="en-US"/>
            </a:defPPr>
            <a:lvl1pPr algn="ctr">
              <a:defRPr sz="3600" b="1">
                <a:ln/>
                <a:solidFill>
                  <a:srgbClr val="002060"/>
                </a:solidFill>
                <a:latin typeface="Berlin Sans FB Demi" pitchFamily="34" charset="0"/>
              </a:defRPr>
            </a:lvl1pPr>
          </a:lstStyle>
          <a:p>
            <a:r>
              <a:rPr lang="en-IN" dirty="0" smtClean="0"/>
              <a:t>Registered Valuer – Ex..Ho..</a:t>
            </a:r>
            <a:endParaRPr lang="en-IN" dirty="0"/>
          </a:p>
        </p:txBody>
      </p:sp>
      <p:sp>
        <p:nvSpPr>
          <p:cNvPr id="10" name="Rectangle 9"/>
          <p:cNvSpPr/>
          <p:nvPr/>
        </p:nvSpPr>
        <p:spPr>
          <a:xfrm>
            <a:off x="26158" y="1371600"/>
            <a:ext cx="911784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sz="4000" b="1" spc="50" dirty="0" smtClean="0">
                <a:ln w="13500">
                  <a:solidFill>
                    <a:srgbClr val="CC3300">
                      <a:alpha val="6500"/>
                    </a:srgbClr>
                  </a:solidFill>
                  <a:prstDash val="solid"/>
                </a:ln>
                <a:solidFill>
                  <a:srgbClr val="FF3399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Rockwell" pitchFamily="18" charset="0"/>
              </a:rPr>
              <a:t>Expanding Horizon- </a:t>
            </a:r>
            <a:r>
              <a:rPr lang="en-IN" sz="4000" b="1" spc="50" dirty="0" smtClean="0">
                <a:ln w="13500">
                  <a:solidFill>
                    <a:srgbClr val="CC3300">
                      <a:alpha val="6500"/>
                    </a:srgbClr>
                  </a:solidFill>
                  <a:prstDash val="solid"/>
                </a:ln>
                <a:solidFill>
                  <a:srgbClr val="660033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Rockwell" pitchFamily="18" charset="0"/>
              </a:rPr>
              <a:t>Co’s Act, 2013</a:t>
            </a:r>
            <a:endParaRPr lang="en-IN" sz="4000" b="1" spc="50" dirty="0">
              <a:ln w="13500">
                <a:solidFill>
                  <a:srgbClr val="CC3300">
                    <a:alpha val="6500"/>
                  </a:srgbClr>
                </a:solidFill>
                <a:prstDash val="solid"/>
              </a:ln>
              <a:solidFill>
                <a:srgbClr val="660033"/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Rockwell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6698885"/>
      </p:ext>
    </p:extLst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 descr="Image result for transactions 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00600" y="2286000"/>
            <a:ext cx="5943600" cy="3810000"/>
          </a:xfrm>
          <a:prstGeom prst="rect">
            <a:avLst/>
          </a:prstGeom>
          <a:noFill/>
        </p:spPr>
      </p:pic>
      <p:pic>
        <p:nvPicPr>
          <p:cNvPr id="11" name="Picture 2" descr="Image result for sources of finance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2" t="36161" r="13947"/>
          <a:stretch/>
        </p:blipFill>
        <p:spPr bwMode="auto">
          <a:xfrm>
            <a:off x="7772400" y="1"/>
            <a:ext cx="1371600" cy="752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962400" y="6237945"/>
            <a:ext cx="518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IN" dirty="0" err="1" smtClean="0">
                <a:ln w="18415" cmpd="sng">
                  <a:solidFill>
                    <a:srgbClr val="4848D8"/>
                  </a:solidFill>
                  <a:prstDash val="solid"/>
                </a:ln>
                <a:solidFill>
                  <a:srgbClr val="4848D8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 Antiqua" pitchFamily="18" charset="0"/>
              </a:rPr>
              <a:t>Dr.</a:t>
            </a:r>
            <a:r>
              <a:rPr lang="en-IN" dirty="0" smtClean="0">
                <a:ln w="18415" cmpd="sng">
                  <a:solidFill>
                    <a:srgbClr val="4848D8"/>
                  </a:solidFill>
                  <a:prstDash val="solid"/>
                </a:ln>
                <a:solidFill>
                  <a:srgbClr val="4848D8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 Antiqua" pitchFamily="18" charset="0"/>
              </a:rPr>
              <a:t> Ajay </a:t>
            </a:r>
            <a:r>
              <a:rPr lang="en-IN" dirty="0" err="1" smtClean="0">
                <a:ln w="18415" cmpd="sng">
                  <a:solidFill>
                    <a:srgbClr val="4848D8"/>
                  </a:solidFill>
                  <a:prstDash val="solid"/>
                </a:ln>
                <a:solidFill>
                  <a:srgbClr val="4848D8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 Antiqua" pitchFamily="18" charset="0"/>
              </a:rPr>
              <a:t>Garg</a:t>
            </a:r>
            <a:endParaRPr lang="en-IN" dirty="0" smtClean="0">
              <a:ln w="18415" cmpd="sng">
                <a:solidFill>
                  <a:srgbClr val="4848D8"/>
                </a:solidFill>
                <a:prstDash val="solid"/>
              </a:ln>
              <a:solidFill>
                <a:srgbClr val="4848D8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 Antiqua" pitchFamily="18" charset="0"/>
            </a:endParaRPr>
          </a:p>
          <a:p>
            <a:pPr algn="r"/>
            <a:r>
              <a:rPr lang="en-IN" dirty="0" smtClean="0">
                <a:ln w="18415" cmpd="sng">
                  <a:solidFill>
                    <a:srgbClr val="4848D8"/>
                  </a:solidFill>
                  <a:prstDash val="solid"/>
                </a:ln>
                <a:solidFill>
                  <a:srgbClr val="4848D8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 Antiqua" pitchFamily="18" charset="0"/>
              </a:rPr>
              <a:t>Corporate Lawyers and R. </a:t>
            </a:r>
            <a:r>
              <a:rPr lang="en-IN" dirty="0" err="1" smtClean="0">
                <a:ln w="18415" cmpd="sng">
                  <a:solidFill>
                    <a:srgbClr val="4848D8"/>
                  </a:solidFill>
                  <a:prstDash val="solid"/>
                </a:ln>
                <a:solidFill>
                  <a:srgbClr val="4848D8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 Antiqua" pitchFamily="18" charset="0"/>
              </a:rPr>
              <a:t>Valuer</a:t>
            </a:r>
            <a:endParaRPr lang="en-IN" dirty="0">
              <a:ln w="18415" cmpd="sng">
                <a:solidFill>
                  <a:srgbClr val="4848D8"/>
                </a:solidFill>
                <a:prstDash val="solid"/>
              </a:ln>
              <a:solidFill>
                <a:srgbClr val="4848D8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33793" name="Rectangle 1"/>
          <p:cNvSpPr>
            <a:spLocks noChangeArrowheads="1"/>
          </p:cNvSpPr>
          <p:nvPr/>
        </p:nvSpPr>
        <p:spPr bwMode="auto">
          <a:xfrm>
            <a:off x="0" y="2743200"/>
            <a:ext cx="44196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sz="2800" b="1" spc="50" dirty="0" smtClean="0">
                <a:ln w="13500">
                  <a:solidFill>
                    <a:srgbClr val="CC3300">
                      <a:alpha val="6500"/>
                    </a:srgbClr>
                  </a:solidFill>
                  <a:prstDash val="solid"/>
                </a:ln>
                <a:solidFill>
                  <a:srgbClr val="002060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ndara" pitchFamily="34" charset="0"/>
              </a:rPr>
              <a:t>Non cash transaction involving directors [Section 192(2)]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45064"/>
            <a:ext cx="7391400" cy="646331"/>
          </a:xfrm>
          <a:prstGeom prst="homePlate">
            <a:avLst>
              <a:gd name="adj" fmla="val 67737"/>
            </a:avLst>
          </a:prstGeom>
          <a:solidFill>
            <a:srgbClr val="00CC99"/>
          </a:solidFill>
          <a:ln/>
          <a:effectLst>
            <a:glow rad="635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>
            <a:defPPr>
              <a:defRPr lang="en-US"/>
            </a:defPPr>
            <a:lvl1pPr algn="ctr">
              <a:defRPr sz="3600" b="1">
                <a:ln/>
                <a:solidFill>
                  <a:srgbClr val="002060"/>
                </a:solidFill>
                <a:latin typeface="Berlin Sans FB Demi" pitchFamily="34" charset="0"/>
              </a:defRPr>
            </a:lvl1pPr>
          </a:lstStyle>
          <a:p>
            <a:r>
              <a:rPr lang="en-IN" dirty="0" smtClean="0"/>
              <a:t>Registered Valuer – Ex..Ho..</a:t>
            </a:r>
            <a:endParaRPr lang="en-IN" dirty="0"/>
          </a:p>
        </p:txBody>
      </p:sp>
      <p:sp>
        <p:nvSpPr>
          <p:cNvPr id="10" name="Rectangle 9"/>
          <p:cNvSpPr/>
          <p:nvPr/>
        </p:nvSpPr>
        <p:spPr>
          <a:xfrm>
            <a:off x="4800600" y="5486400"/>
            <a:ext cx="1143000" cy="609600"/>
          </a:xfrm>
          <a:prstGeom prst="rect">
            <a:avLst/>
          </a:prstGeom>
          <a:solidFill>
            <a:srgbClr val="F4C6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6158" y="1371600"/>
            <a:ext cx="911784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sz="4000" b="1" spc="50" dirty="0" smtClean="0">
                <a:ln w="13500">
                  <a:solidFill>
                    <a:srgbClr val="CC3300">
                      <a:alpha val="6500"/>
                    </a:srgbClr>
                  </a:solidFill>
                  <a:prstDash val="solid"/>
                </a:ln>
                <a:solidFill>
                  <a:srgbClr val="FF3399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Rockwell" pitchFamily="18" charset="0"/>
              </a:rPr>
              <a:t>Expanding Horizon- </a:t>
            </a:r>
            <a:r>
              <a:rPr lang="en-IN" sz="4000" b="1" spc="50" dirty="0" smtClean="0">
                <a:ln w="13500">
                  <a:solidFill>
                    <a:srgbClr val="CC3300">
                      <a:alpha val="6500"/>
                    </a:srgbClr>
                  </a:solidFill>
                  <a:prstDash val="solid"/>
                </a:ln>
                <a:solidFill>
                  <a:srgbClr val="660033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Rockwell" pitchFamily="18" charset="0"/>
              </a:rPr>
              <a:t>Co’s Act, 2013</a:t>
            </a:r>
            <a:endParaRPr lang="en-IN" sz="4000" b="1" spc="50" dirty="0">
              <a:ln w="13500">
                <a:solidFill>
                  <a:srgbClr val="CC3300">
                    <a:alpha val="6500"/>
                  </a:srgbClr>
                </a:solidFill>
                <a:prstDash val="solid"/>
              </a:ln>
              <a:solidFill>
                <a:srgbClr val="660033"/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Rockwell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6698885"/>
      </p:ext>
    </p:extLst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Image result for sources of finance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2" t="36161" r="13947"/>
          <a:stretch/>
        </p:blipFill>
        <p:spPr bwMode="auto">
          <a:xfrm>
            <a:off x="7772400" y="1"/>
            <a:ext cx="1371600" cy="752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962400" y="6237945"/>
            <a:ext cx="518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IN" dirty="0" err="1" smtClean="0">
                <a:ln w="18415" cmpd="sng">
                  <a:solidFill>
                    <a:srgbClr val="4848D8"/>
                  </a:solidFill>
                  <a:prstDash val="solid"/>
                </a:ln>
                <a:solidFill>
                  <a:srgbClr val="4848D8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 Antiqua" pitchFamily="18" charset="0"/>
              </a:rPr>
              <a:t>Dr.</a:t>
            </a:r>
            <a:r>
              <a:rPr lang="en-IN" dirty="0" smtClean="0">
                <a:ln w="18415" cmpd="sng">
                  <a:solidFill>
                    <a:srgbClr val="4848D8"/>
                  </a:solidFill>
                  <a:prstDash val="solid"/>
                </a:ln>
                <a:solidFill>
                  <a:srgbClr val="4848D8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 Antiqua" pitchFamily="18" charset="0"/>
              </a:rPr>
              <a:t> Ajay </a:t>
            </a:r>
            <a:r>
              <a:rPr lang="en-IN" dirty="0" err="1" smtClean="0">
                <a:ln w="18415" cmpd="sng">
                  <a:solidFill>
                    <a:srgbClr val="4848D8"/>
                  </a:solidFill>
                  <a:prstDash val="solid"/>
                </a:ln>
                <a:solidFill>
                  <a:srgbClr val="4848D8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 Antiqua" pitchFamily="18" charset="0"/>
              </a:rPr>
              <a:t>Garg</a:t>
            </a:r>
            <a:endParaRPr lang="en-IN" dirty="0" smtClean="0">
              <a:ln w="18415" cmpd="sng">
                <a:solidFill>
                  <a:srgbClr val="4848D8"/>
                </a:solidFill>
                <a:prstDash val="solid"/>
              </a:ln>
              <a:solidFill>
                <a:srgbClr val="4848D8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 Antiqua" pitchFamily="18" charset="0"/>
            </a:endParaRPr>
          </a:p>
          <a:p>
            <a:pPr algn="r"/>
            <a:r>
              <a:rPr lang="en-IN" dirty="0" smtClean="0">
                <a:ln w="18415" cmpd="sng">
                  <a:solidFill>
                    <a:srgbClr val="4848D8"/>
                  </a:solidFill>
                  <a:prstDash val="solid"/>
                </a:ln>
                <a:solidFill>
                  <a:srgbClr val="4848D8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 Antiqua" pitchFamily="18" charset="0"/>
              </a:rPr>
              <a:t>Corporate Lawyers and R. </a:t>
            </a:r>
            <a:r>
              <a:rPr lang="en-IN" dirty="0" err="1" smtClean="0">
                <a:ln w="18415" cmpd="sng">
                  <a:solidFill>
                    <a:srgbClr val="4848D8"/>
                  </a:solidFill>
                  <a:prstDash val="solid"/>
                </a:ln>
                <a:solidFill>
                  <a:srgbClr val="4848D8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 Antiqua" pitchFamily="18" charset="0"/>
              </a:rPr>
              <a:t>Valuer</a:t>
            </a:r>
            <a:endParaRPr lang="en-IN" dirty="0">
              <a:ln w="18415" cmpd="sng">
                <a:solidFill>
                  <a:srgbClr val="4848D8"/>
                </a:solidFill>
                <a:prstDash val="solid"/>
              </a:ln>
              <a:solidFill>
                <a:srgbClr val="4848D8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33793" name="Rectangle 1"/>
          <p:cNvSpPr>
            <a:spLocks noChangeArrowheads="1"/>
          </p:cNvSpPr>
          <p:nvPr/>
        </p:nvSpPr>
        <p:spPr bwMode="auto">
          <a:xfrm>
            <a:off x="304800" y="3276600"/>
            <a:ext cx="48006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sz="3200" b="1" spc="50" dirty="0" smtClean="0">
                <a:ln w="13500">
                  <a:solidFill>
                    <a:srgbClr val="CC3300">
                      <a:alpha val="6500"/>
                    </a:srgbClr>
                  </a:solidFill>
                  <a:prstDash val="solid"/>
                </a:ln>
                <a:solidFill>
                  <a:srgbClr val="002060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ndara" pitchFamily="34" charset="0"/>
              </a:rPr>
              <a:t>Merger and Amalgamations [Section 230(2)]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45064"/>
            <a:ext cx="7391400" cy="646331"/>
          </a:xfrm>
          <a:prstGeom prst="homePlate">
            <a:avLst>
              <a:gd name="adj" fmla="val 67737"/>
            </a:avLst>
          </a:prstGeom>
          <a:solidFill>
            <a:srgbClr val="00CC99"/>
          </a:solidFill>
          <a:ln/>
          <a:effectLst>
            <a:glow rad="635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>
            <a:defPPr>
              <a:defRPr lang="en-US"/>
            </a:defPPr>
            <a:lvl1pPr algn="ctr">
              <a:defRPr sz="3600" b="1">
                <a:ln/>
                <a:solidFill>
                  <a:srgbClr val="002060"/>
                </a:solidFill>
                <a:latin typeface="Berlin Sans FB Demi" pitchFamily="34" charset="0"/>
              </a:defRPr>
            </a:lvl1pPr>
          </a:lstStyle>
          <a:p>
            <a:r>
              <a:rPr lang="en-IN" dirty="0" smtClean="0"/>
              <a:t>Registered Valuer – Ex..Ho..</a:t>
            </a:r>
            <a:endParaRPr lang="en-IN" dirty="0"/>
          </a:p>
        </p:txBody>
      </p:sp>
      <p:pic>
        <p:nvPicPr>
          <p:cNvPr id="79874" name="Picture 2" descr="Related imag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38800" y="2438400"/>
            <a:ext cx="3505200" cy="3457576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26158" y="1371600"/>
            <a:ext cx="911784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sz="4000" b="1" spc="50" dirty="0" smtClean="0">
                <a:ln w="13500">
                  <a:solidFill>
                    <a:srgbClr val="CC3300">
                      <a:alpha val="6500"/>
                    </a:srgbClr>
                  </a:solidFill>
                  <a:prstDash val="solid"/>
                </a:ln>
                <a:solidFill>
                  <a:srgbClr val="FF3399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Rockwell" pitchFamily="18" charset="0"/>
              </a:rPr>
              <a:t>Expanding Horizon- </a:t>
            </a:r>
            <a:r>
              <a:rPr lang="en-IN" sz="4000" b="1" spc="50" dirty="0" smtClean="0">
                <a:ln w="13500">
                  <a:solidFill>
                    <a:srgbClr val="CC3300">
                      <a:alpha val="6500"/>
                    </a:srgbClr>
                  </a:solidFill>
                  <a:prstDash val="solid"/>
                </a:ln>
                <a:solidFill>
                  <a:srgbClr val="660033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Rockwell" pitchFamily="18" charset="0"/>
              </a:rPr>
              <a:t>Co’s Act, 2013</a:t>
            </a:r>
            <a:endParaRPr lang="en-IN" sz="4000" b="1" spc="50" dirty="0">
              <a:ln w="13500">
                <a:solidFill>
                  <a:srgbClr val="CC3300">
                    <a:alpha val="6500"/>
                  </a:srgbClr>
                </a:solidFill>
                <a:prstDash val="solid"/>
              </a:ln>
              <a:solidFill>
                <a:srgbClr val="660033"/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Rockwell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6698885"/>
      </p:ext>
    </p:extLst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Image result for sources of finance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2" t="36161" r="13947"/>
          <a:stretch/>
        </p:blipFill>
        <p:spPr bwMode="auto">
          <a:xfrm>
            <a:off x="7772400" y="1"/>
            <a:ext cx="1371600" cy="752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962400" y="6237945"/>
            <a:ext cx="518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IN" dirty="0" err="1" smtClean="0">
                <a:ln w="18415" cmpd="sng">
                  <a:solidFill>
                    <a:srgbClr val="4848D8"/>
                  </a:solidFill>
                  <a:prstDash val="solid"/>
                </a:ln>
                <a:solidFill>
                  <a:srgbClr val="4848D8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 Antiqua" pitchFamily="18" charset="0"/>
              </a:rPr>
              <a:t>Dr.</a:t>
            </a:r>
            <a:r>
              <a:rPr lang="en-IN" dirty="0" smtClean="0">
                <a:ln w="18415" cmpd="sng">
                  <a:solidFill>
                    <a:srgbClr val="4848D8"/>
                  </a:solidFill>
                  <a:prstDash val="solid"/>
                </a:ln>
                <a:solidFill>
                  <a:srgbClr val="4848D8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 Antiqua" pitchFamily="18" charset="0"/>
              </a:rPr>
              <a:t> Ajay </a:t>
            </a:r>
            <a:r>
              <a:rPr lang="en-IN" dirty="0" err="1" smtClean="0">
                <a:ln w="18415" cmpd="sng">
                  <a:solidFill>
                    <a:srgbClr val="4848D8"/>
                  </a:solidFill>
                  <a:prstDash val="solid"/>
                </a:ln>
                <a:solidFill>
                  <a:srgbClr val="4848D8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 Antiqua" pitchFamily="18" charset="0"/>
              </a:rPr>
              <a:t>Garg</a:t>
            </a:r>
            <a:endParaRPr lang="en-IN" dirty="0" smtClean="0">
              <a:ln w="18415" cmpd="sng">
                <a:solidFill>
                  <a:srgbClr val="4848D8"/>
                </a:solidFill>
                <a:prstDash val="solid"/>
              </a:ln>
              <a:solidFill>
                <a:srgbClr val="4848D8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 Antiqua" pitchFamily="18" charset="0"/>
            </a:endParaRPr>
          </a:p>
          <a:p>
            <a:pPr algn="r"/>
            <a:r>
              <a:rPr lang="en-IN" dirty="0" smtClean="0">
                <a:ln w="18415" cmpd="sng">
                  <a:solidFill>
                    <a:srgbClr val="4848D8"/>
                  </a:solidFill>
                  <a:prstDash val="solid"/>
                </a:ln>
                <a:solidFill>
                  <a:srgbClr val="4848D8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 Antiqua" pitchFamily="18" charset="0"/>
              </a:rPr>
              <a:t>Corporate Lawyers and R. </a:t>
            </a:r>
            <a:r>
              <a:rPr lang="en-IN" dirty="0" err="1" smtClean="0">
                <a:ln w="18415" cmpd="sng">
                  <a:solidFill>
                    <a:srgbClr val="4848D8"/>
                  </a:solidFill>
                  <a:prstDash val="solid"/>
                </a:ln>
                <a:solidFill>
                  <a:srgbClr val="4848D8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 Antiqua" pitchFamily="18" charset="0"/>
              </a:rPr>
              <a:t>Valuer</a:t>
            </a:r>
            <a:endParaRPr lang="en-IN" dirty="0">
              <a:ln w="18415" cmpd="sng">
                <a:solidFill>
                  <a:srgbClr val="4848D8"/>
                </a:solidFill>
                <a:prstDash val="solid"/>
              </a:ln>
              <a:solidFill>
                <a:srgbClr val="4848D8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33793" name="Rectangle 1"/>
          <p:cNvSpPr>
            <a:spLocks noChangeArrowheads="1"/>
          </p:cNvSpPr>
          <p:nvPr/>
        </p:nvSpPr>
        <p:spPr bwMode="auto">
          <a:xfrm>
            <a:off x="0" y="3048000"/>
            <a:ext cx="48006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sz="3200" b="1" spc="50" dirty="0" smtClean="0">
                <a:ln w="13500">
                  <a:solidFill>
                    <a:srgbClr val="CC3300">
                      <a:alpha val="6500"/>
                    </a:srgbClr>
                  </a:solidFill>
                  <a:prstDash val="solid"/>
                </a:ln>
                <a:solidFill>
                  <a:srgbClr val="002060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ndara" pitchFamily="34" charset="0"/>
              </a:rPr>
              <a:t>Demergers [Section 230(2)]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45064"/>
            <a:ext cx="7391400" cy="646331"/>
          </a:xfrm>
          <a:prstGeom prst="homePlate">
            <a:avLst>
              <a:gd name="adj" fmla="val 67737"/>
            </a:avLst>
          </a:prstGeom>
          <a:solidFill>
            <a:srgbClr val="00CC99"/>
          </a:solidFill>
          <a:ln/>
          <a:effectLst>
            <a:glow rad="635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>
            <a:defPPr>
              <a:defRPr lang="en-US"/>
            </a:defPPr>
            <a:lvl1pPr algn="ctr">
              <a:defRPr sz="3600" b="1">
                <a:ln/>
                <a:solidFill>
                  <a:srgbClr val="002060"/>
                </a:solidFill>
                <a:latin typeface="Berlin Sans FB Demi" pitchFamily="34" charset="0"/>
              </a:defRPr>
            </a:lvl1pPr>
          </a:lstStyle>
          <a:p>
            <a:r>
              <a:rPr lang="en-IN" dirty="0" smtClean="0"/>
              <a:t>Registered Valuer – Ex..Ho..</a:t>
            </a:r>
            <a:endParaRPr lang="en-IN" dirty="0"/>
          </a:p>
        </p:txBody>
      </p:sp>
      <p:pic>
        <p:nvPicPr>
          <p:cNvPr id="78850" name="Picture 2" descr="Image result for demerger"/>
          <p:cNvPicPr>
            <a:picLocks noChangeAspect="1" noChangeArrowheads="1"/>
          </p:cNvPicPr>
          <p:nvPr/>
        </p:nvPicPr>
        <p:blipFill>
          <a:blip r:embed="rId3"/>
          <a:srcRect l="46562"/>
          <a:stretch>
            <a:fillRect/>
          </a:stretch>
        </p:blipFill>
        <p:spPr bwMode="auto">
          <a:xfrm>
            <a:off x="5105400" y="2667000"/>
            <a:ext cx="4038600" cy="3505200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26158" y="1371600"/>
            <a:ext cx="911784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sz="4000" b="1" spc="50" dirty="0" smtClean="0">
                <a:ln w="13500">
                  <a:solidFill>
                    <a:srgbClr val="CC3300">
                      <a:alpha val="6500"/>
                    </a:srgbClr>
                  </a:solidFill>
                  <a:prstDash val="solid"/>
                </a:ln>
                <a:solidFill>
                  <a:srgbClr val="FF3399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Rockwell" pitchFamily="18" charset="0"/>
              </a:rPr>
              <a:t>Expanding Horizon- </a:t>
            </a:r>
            <a:r>
              <a:rPr lang="en-IN" sz="4000" b="1" spc="50" dirty="0" smtClean="0">
                <a:ln w="13500">
                  <a:solidFill>
                    <a:srgbClr val="CC3300">
                      <a:alpha val="6500"/>
                    </a:srgbClr>
                  </a:solidFill>
                  <a:prstDash val="solid"/>
                </a:ln>
                <a:solidFill>
                  <a:srgbClr val="660033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Rockwell" pitchFamily="18" charset="0"/>
              </a:rPr>
              <a:t>Co’s Act, 2013</a:t>
            </a:r>
            <a:endParaRPr lang="en-IN" sz="4000" b="1" spc="50" dirty="0">
              <a:ln w="13500">
                <a:solidFill>
                  <a:srgbClr val="CC3300">
                    <a:alpha val="6500"/>
                  </a:srgbClr>
                </a:solidFill>
                <a:prstDash val="solid"/>
              </a:ln>
              <a:solidFill>
                <a:srgbClr val="660033"/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Rockwell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6698885"/>
      </p:ext>
    </p:extLst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447800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sz="4000" b="1" spc="50" dirty="0" smtClean="0">
                <a:ln w="13500">
                  <a:solidFill>
                    <a:srgbClr val="CC3300">
                      <a:alpha val="6500"/>
                    </a:srgbClr>
                  </a:solidFill>
                  <a:prstDash val="solid"/>
                </a:ln>
                <a:solidFill>
                  <a:srgbClr val="FF0000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Rockwell" pitchFamily="18" charset="0"/>
              </a:rPr>
              <a:t>Pre IBC Era</a:t>
            </a:r>
            <a:endParaRPr lang="en-IN" sz="4000" b="1" spc="50" dirty="0">
              <a:ln w="13500">
                <a:solidFill>
                  <a:srgbClr val="CC3300">
                    <a:alpha val="6500"/>
                  </a:srgbClr>
                </a:solidFill>
                <a:prstDash val="solid"/>
              </a:ln>
              <a:solidFill>
                <a:srgbClr val="FF0000">
                  <a:alpha val="95000"/>
                </a:srgb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Rockwell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962400" y="6237945"/>
            <a:ext cx="518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IN" dirty="0" err="1" smtClean="0">
                <a:ln w="18415" cmpd="sng">
                  <a:solidFill>
                    <a:srgbClr val="4848D8"/>
                  </a:solidFill>
                  <a:prstDash val="solid"/>
                </a:ln>
                <a:solidFill>
                  <a:srgbClr val="4848D8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 Antiqua" pitchFamily="18" charset="0"/>
              </a:rPr>
              <a:t>Dr.</a:t>
            </a:r>
            <a:r>
              <a:rPr lang="en-IN" dirty="0" smtClean="0">
                <a:ln w="18415" cmpd="sng">
                  <a:solidFill>
                    <a:srgbClr val="4848D8"/>
                  </a:solidFill>
                  <a:prstDash val="solid"/>
                </a:ln>
                <a:solidFill>
                  <a:srgbClr val="4848D8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 Antiqua" pitchFamily="18" charset="0"/>
              </a:rPr>
              <a:t> Ajay </a:t>
            </a:r>
            <a:r>
              <a:rPr lang="en-IN" dirty="0" err="1" smtClean="0">
                <a:ln w="18415" cmpd="sng">
                  <a:solidFill>
                    <a:srgbClr val="4848D8"/>
                  </a:solidFill>
                  <a:prstDash val="solid"/>
                </a:ln>
                <a:solidFill>
                  <a:srgbClr val="4848D8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 Antiqua" pitchFamily="18" charset="0"/>
              </a:rPr>
              <a:t>Garg</a:t>
            </a:r>
            <a:endParaRPr lang="en-IN" dirty="0" smtClean="0">
              <a:ln w="18415" cmpd="sng">
                <a:solidFill>
                  <a:srgbClr val="4848D8"/>
                </a:solidFill>
                <a:prstDash val="solid"/>
              </a:ln>
              <a:solidFill>
                <a:srgbClr val="4848D8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 Antiqua" pitchFamily="18" charset="0"/>
            </a:endParaRPr>
          </a:p>
          <a:p>
            <a:pPr algn="r"/>
            <a:r>
              <a:rPr lang="en-IN" dirty="0" smtClean="0">
                <a:ln w="18415" cmpd="sng">
                  <a:solidFill>
                    <a:srgbClr val="4848D8"/>
                  </a:solidFill>
                  <a:prstDash val="solid"/>
                </a:ln>
                <a:solidFill>
                  <a:srgbClr val="4848D8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 Antiqua" pitchFamily="18" charset="0"/>
              </a:rPr>
              <a:t>Corporate Lawyers and R. </a:t>
            </a:r>
            <a:r>
              <a:rPr lang="en-IN" dirty="0" err="1" smtClean="0">
                <a:ln w="18415" cmpd="sng">
                  <a:solidFill>
                    <a:srgbClr val="4848D8"/>
                  </a:solidFill>
                  <a:prstDash val="solid"/>
                </a:ln>
                <a:solidFill>
                  <a:srgbClr val="4848D8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 Antiqua" pitchFamily="18" charset="0"/>
              </a:rPr>
              <a:t>Valuer</a:t>
            </a:r>
            <a:endParaRPr lang="en-IN" dirty="0">
              <a:ln w="18415" cmpd="sng">
                <a:solidFill>
                  <a:srgbClr val="4848D8"/>
                </a:solidFill>
                <a:prstDash val="solid"/>
              </a:ln>
              <a:solidFill>
                <a:srgbClr val="4848D8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45064"/>
            <a:ext cx="7391400" cy="646331"/>
          </a:xfrm>
          <a:prstGeom prst="homePlate">
            <a:avLst>
              <a:gd name="adj" fmla="val 67737"/>
            </a:avLst>
          </a:prstGeom>
          <a:solidFill>
            <a:srgbClr val="00CC99"/>
          </a:solidFill>
          <a:ln/>
          <a:effectLst>
            <a:glow rad="635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>
            <a:defPPr>
              <a:defRPr lang="en-US"/>
            </a:defPPr>
            <a:lvl1pPr algn="ctr">
              <a:defRPr sz="3600" b="1">
                <a:ln/>
                <a:solidFill>
                  <a:srgbClr val="002060"/>
                </a:solidFill>
                <a:latin typeface="Berlin Sans FB Demi" pitchFamily="34" charset="0"/>
              </a:defRPr>
            </a:lvl1pPr>
          </a:lstStyle>
          <a:p>
            <a:r>
              <a:rPr lang="en-IN" dirty="0" smtClean="0"/>
              <a:t>Resolution Professional – Ex..Ho..</a:t>
            </a:r>
            <a:endParaRPr lang="en-IN" dirty="0"/>
          </a:p>
        </p:txBody>
      </p:sp>
      <p:pic>
        <p:nvPicPr>
          <p:cNvPr id="47106" name="Picture 2" descr="Image result for meeting 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743200"/>
            <a:ext cx="9144000" cy="3105151"/>
          </a:xfrm>
          <a:prstGeom prst="rect">
            <a:avLst/>
          </a:prstGeom>
          <a:noFill/>
        </p:spPr>
      </p:pic>
      <p:sp>
        <p:nvSpPr>
          <p:cNvPr id="36870" name="AutoShape 6" descr="Image result for ICMAI RV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872" name="AutoShape 8" descr="Image result for ICMAI RV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2" name="Picture 2" descr="Image result for sources of finance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2" t="36161" r="13947"/>
          <a:stretch/>
        </p:blipFill>
        <p:spPr bwMode="auto">
          <a:xfrm>
            <a:off x="7772400" y="0"/>
            <a:ext cx="1371600" cy="752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1156996"/>
      </p:ext>
    </p:extLst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Image result for sources of finance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2" t="36161" r="13947"/>
          <a:stretch/>
        </p:blipFill>
        <p:spPr bwMode="auto">
          <a:xfrm>
            <a:off x="7772400" y="1"/>
            <a:ext cx="1371600" cy="752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962400" y="6237945"/>
            <a:ext cx="518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IN" dirty="0" err="1" smtClean="0">
                <a:ln w="18415" cmpd="sng">
                  <a:solidFill>
                    <a:srgbClr val="4848D8"/>
                  </a:solidFill>
                  <a:prstDash val="solid"/>
                </a:ln>
                <a:solidFill>
                  <a:srgbClr val="4848D8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 Antiqua" pitchFamily="18" charset="0"/>
              </a:rPr>
              <a:t>Dr.</a:t>
            </a:r>
            <a:r>
              <a:rPr lang="en-IN" dirty="0" smtClean="0">
                <a:ln w="18415" cmpd="sng">
                  <a:solidFill>
                    <a:srgbClr val="4848D8"/>
                  </a:solidFill>
                  <a:prstDash val="solid"/>
                </a:ln>
                <a:solidFill>
                  <a:srgbClr val="4848D8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 Antiqua" pitchFamily="18" charset="0"/>
              </a:rPr>
              <a:t> Ajay </a:t>
            </a:r>
            <a:r>
              <a:rPr lang="en-IN" dirty="0" err="1" smtClean="0">
                <a:ln w="18415" cmpd="sng">
                  <a:solidFill>
                    <a:srgbClr val="4848D8"/>
                  </a:solidFill>
                  <a:prstDash val="solid"/>
                </a:ln>
                <a:solidFill>
                  <a:srgbClr val="4848D8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 Antiqua" pitchFamily="18" charset="0"/>
              </a:rPr>
              <a:t>Garg</a:t>
            </a:r>
            <a:endParaRPr lang="en-IN" dirty="0" smtClean="0">
              <a:ln w="18415" cmpd="sng">
                <a:solidFill>
                  <a:srgbClr val="4848D8"/>
                </a:solidFill>
                <a:prstDash val="solid"/>
              </a:ln>
              <a:solidFill>
                <a:srgbClr val="4848D8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 Antiqua" pitchFamily="18" charset="0"/>
            </a:endParaRPr>
          </a:p>
          <a:p>
            <a:pPr algn="r"/>
            <a:r>
              <a:rPr lang="en-IN" dirty="0" smtClean="0">
                <a:ln w="18415" cmpd="sng">
                  <a:solidFill>
                    <a:srgbClr val="4848D8"/>
                  </a:solidFill>
                  <a:prstDash val="solid"/>
                </a:ln>
                <a:solidFill>
                  <a:srgbClr val="4848D8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 Antiqua" pitchFamily="18" charset="0"/>
              </a:rPr>
              <a:t>Corporate Lawyers and R. </a:t>
            </a:r>
            <a:r>
              <a:rPr lang="en-IN" dirty="0" err="1" smtClean="0">
                <a:ln w="18415" cmpd="sng">
                  <a:solidFill>
                    <a:srgbClr val="4848D8"/>
                  </a:solidFill>
                  <a:prstDash val="solid"/>
                </a:ln>
                <a:solidFill>
                  <a:srgbClr val="4848D8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 Antiqua" pitchFamily="18" charset="0"/>
              </a:rPr>
              <a:t>Valuer</a:t>
            </a:r>
            <a:endParaRPr lang="en-IN" dirty="0">
              <a:ln w="18415" cmpd="sng">
                <a:solidFill>
                  <a:srgbClr val="4848D8"/>
                </a:solidFill>
                <a:prstDash val="solid"/>
              </a:ln>
              <a:solidFill>
                <a:srgbClr val="4848D8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33793" name="Rectangle 1"/>
          <p:cNvSpPr>
            <a:spLocks noChangeArrowheads="1"/>
          </p:cNvSpPr>
          <p:nvPr/>
        </p:nvSpPr>
        <p:spPr bwMode="auto">
          <a:xfrm>
            <a:off x="228600" y="3429000"/>
            <a:ext cx="49530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spc="50" dirty="0" smtClean="0">
                <a:ln w="13500">
                  <a:solidFill>
                    <a:srgbClr val="CC3300">
                      <a:alpha val="6500"/>
                    </a:srgbClr>
                  </a:solidFill>
                  <a:prstDash val="solid"/>
                </a:ln>
                <a:solidFill>
                  <a:srgbClr val="002060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ndara" pitchFamily="34" charset="0"/>
              </a:rPr>
              <a:t>Scheme of compromise or arrangement with members [Section 230(2)] 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45064"/>
            <a:ext cx="7391400" cy="646331"/>
          </a:xfrm>
          <a:prstGeom prst="homePlate">
            <a:avLst>
              <a:gd name="adj" fmla="val 67737"/>
            </a:avLst>
          </a:prstGeom>
          <a:solidFill>
            <a:srgbClr val="00CC99"/>
          </a:solidFill>
          <a:ln/>
          <a:effectLst>
            <a:glow rad="635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>
            <a:defPPr>
              <a:defRPr lang="en-US"/>
            </a:defPPr>
            <a:lvl1pPr algn="ctr">
              <a:defRPr sz="3600" b="1">
                <a:ln/>
                <a:solidFill>
                  <a:srgbClr val="002060"/>
                </a:solidFill>
                <a:latin typeface="Berlin Sans FB Demi" pitchFamily="34" charset="0"/>
              </a:defRPr>
            </a:lvl1pPr>
          </a:lstStyle>
          <a:p>
            <a:r>
              <a:rPr lang="en-IN" dirty="0" smtClean="0"/>
              <a:t>Registered Valuer – Ex..Ho..</a:t>
            </a:r>
            <a:endParaRPr lang="en-IN" dirty="0"/>
          </a:p>
        </p:txBody>
      </p:sp>
      <p:pic>
        <p:nvPicPr>
          <p:cNvPr id="77826" name="Picture 2" descr="Related imag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81600" y="2362200"/>
            <a:ext cx="3962400" cy="3581400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26158" y="1371600"/>
            <a:ext cx="911784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sz="4000" b="1" spc="50" dirty="0" smtClean="0">
                <a:ln w="13500">
                  <a:solidFill>
                    <a:srgbClr val="CC3300">
                      <a:alpha val="6500"/>
                    </a:srgbClr>
                  </a:solidFill>
                  <a:prstDash val="solid"/>
                </a:ln>
                <a:solidFill>
                  <a:srgbClr val="FF3399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Rockwell" pitchFamily="18" charset="0"/>
              </a:rPr>
              <a:t>Expanding Horizon- </a:t>
            </a:r>
            <a:r>
              <a:rPr lang="en-IN" sz="4000" b="1" spc="50" dirty="0" smtClean="0">
                <a:ln w="13500">
                  <a:solidFill>
                    <a:srgbClr val="CC3300">
                      <a:alpha val="6500"/>
                    </a:srgbClr>
                  </a:solidFill>
                  <a:prstDash val="solid"/>
                </a:ln>
                <a:solidFill>
                  <a:srgbClr val="660033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Rockwell" pitchFamily="18" charset="0"/>
              </a:rPr>
              <a:t>Co’s Act, 2013</a:t>
            </a:r>
            <a:endParaRPr lang="en-IN" sz="4000" b="1" spc="50" dirty="0">
              <a:ln w="13500">
                <a:solidFill>
                  <a:srgbClr val="CC3300">
                    <a:alpha val="6500"/>
                  </a:srgbClr>
                </a:solidFill>
                <a:prstDash val="solid"/>
              </a:ln>
              <a:solidFill>
                <a:srgbClr val="660033"/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Rockwell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6698885"/>
      </p:ext>
    </p:extLst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Image result for sources of finance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2" t="36161" r="13947"/>
          <a:stretch/>
        </p:blipFill>
        <p:spPr bwMode="auto">
          <a:xfrm>
            <a:off x="7772400" y="1"/>
            <a:ext cx="1371600" cy="752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962400" y="6237945"/>
            <a:ext cx="518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IN" dirty="0" err="1" smtClean="0">
                <a:ln w="18415" cmpd="sng">
                  <a:solidFill>
                    <a:srgbClr val="4848D8"/>
                  </a:solidFill>
                  <a:prstDash val="solid"/>
                </a:ln>
                <a:solidFill>
                  <a:srgbClr val="4848D8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 Antiqua" pitchFamily="18" charset="0"/>
              </a:rPr>
              <a:t>Dr.</a:t>
            </a:r>
            <a:r>
              <a:rPr lang="en-IN" dirty="0" smtClean="0">
                <a:ln w="18415" cmpd="sng">
                  <a:solidFill>
                    <a:srgbClr val="4848D8"/>
                  </a:solidFill>
                  <a:prstDash val="solid"/>
                </a:ln>
                <a:solidFill>
                  <a:srgbClr val="4848D8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 Antiqua" pitchFamily="18" charset="0"/>
              </a:rPr>
              <a:t> Ajay </a:t>
            </a:r>
            <a:r>
              <a:rPr lang="en-IN" dirty="0" err="1" smtClean="0">
                <a:ln w="18415" cmpd="sng">
                  <a:solidFill>
                    <a:srgbClr val="4848D8"/>
                  </a:solidFill>
                  <a:prstDash val="solid"/>
                </a:ln>
                <a:solidFill>
                  <a:srgbClr val="4848D8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 Antiqua" pitchFamily="18" charset="0"/>
              </a:rPr>
              <a:t>Garg</a:t>
            </a:r>
            <a:endParaRPr lang="en-IN" dirty="0" smtClean="0">
              <a:ln w="18415" cmpd="sng">
                <a:solidFill>
                  <a:srgbClr val="4848D8"/>
                </a:solidFill>
                <a:prstDash val="solid"/>
              </a:ln>
              <a:solidFill>
                <a:srgbClr val="4848D8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 Antiqua" pitchFamily="18" charset="0"/>
            </a:endParaRPr>
          </a:p>
          <a:p>
            <a:pPr algn="r"/>
            <a:r>
              <a:rPr lang="en-IN" dirty="0" smtClean="0">
                <a:ln w="18415" cmpd="sng">
                  <a:solidFill>
                    <a:srgbClr val="4848D8"/>
                  </a:solidFill>
                  <a:prstDash val="solid"/>
                </a:ln>
                <a:solidFill>
                  <a:srgbClr val="4848D8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 Antiqua" pitchFamily="18" charset="0"/>
              </a:rPr>
              <a:t>Corporate Lawyers and R. </a:t>
            </a:r>
            <a:r>
              <a:rPr lang="en-IN" dirty="0" err="1" smtClean="0">
                <a:ln w="18415" cmpd="sng">
                  <a:solidFill>
                    <a:srgbClr val="4848D8"/>
                  </a:solidFill>
                  <a:prstDash val="solid"/>
                </a:ln>
                <a:solidFill>
                  <a:srgbClr val="4848D8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 Antiqua" pitchFamily="18" charset="0"/>
              </a:rPr>
              <a:t>Valuer</a:t>
            </a:r>
            <a:endParaRPr lang="en-IN" dirty="0">
              <a:ln w="18415" cmpd="sng">
                <a:solidFill>
                  <a:srgbClr val="4848D8"/>
                </a:solidFill>
                <a:prstDash val="solid"/>
              </a:ln>
              <a:solidFill>
                <a:srgbClr val="4848D8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33793" name="Rectangle 1"/>
          <p:cNvSpPr>
            <a:spLocks noChangeArrowheads="1"/>
          </p:cNvSpPr>
          <p:nvPr/>
        </p:nvSpPr>
        <p:spPr bwMode="auto">
          <a:xfrm>
            <a:off x="304800" y="3124200"/>
            <a:ext cx="49530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indent="0" algn="just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sz="2800" b="1" spc="50" dirty="0" smtClean="0">
                <a:ln w="13500">
                  <a:solidFill>
                    <a:srgbClr val="CC3300">
                      <a:alpha val="6500"/>
                    </a:srgbClr>
                  </a:solidFill>
                  <a:prstDash val="solid"/>
                </a:ln>
                <a:solidFill>
                  <a:srgbClr val="002060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ndara" pitchFamily="34" charset="0"/>
              </a:rPr>
              <a:t>Scheme of compromise or arrangement with creditors [Section 230(2)] 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45064"/>
            <a:ext cx="7391400" cy="646331"/>
          </a:xfrm>
          <a:prstGeom prst="homePlate">
            <a:avLst>
              <a:gd name="adj" fmla="val 67737"/>
            </a:avLst>
          </a:prstGeom>
          <a:solidFill>
            <a:srgbClr val="00CC99"/>
          </a:solidFill>
          <a:ln/>
          <a:effectLst>
            <a:glow rad="635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>
            <a:defPPr>
              <a:defRPr lang="en-US"/>
            </a:defPPr>
            <a:lvl1pPr algn="ctr">
              <a:defRPr sz="3600" b="1">
                <a:ln/>
                <a:solidFill>
                  <a:srgbClr val="002060"/>
                </a:solidFill>
                <a:latin typeface="Berlin Sans FB Demi" pitchFamily="34" charset="0"/>
              </a:defRPr>
            </a:lvl1pPr>
          </a:lstStyle>
          <a:p>
            <a:r>
              <a:rPr lang="en-IN" dirty="0" smtClean="0"/>
              <a:t>Registered Valuer – Ex..Ho..</a:t>
            </a:r>
            <a:endParaRPr lang="en-IN" dirty="0"/>
          </a:p>
        </p:txBody>
      </p:sp>
      <p:pic>
        <p:nvPicPr>
          <p:cNvPr id="76802" name="Picture 2" descr="Image result for merge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10200" y="2438400"/>
            <a:ext cx="3733800" cy="3810000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26158" y="1371600"/>
            <a:ext cx="911784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sz="4000" b="1" spc="50" dirty="0" smtClean="0">
                <a:ln w="13500">
                  <a:solidFill>
                    <a:srgbClr val="CC3300">
                      <a:alpha val="6500"/>
                    </a:srgbClr>
                  </a:solidFill>
                  <a:prstDash val="solid"/>
                </a:ln>
                <a:solidFill>
                  <a:srgbClr val="FF3399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Rockwell" pitchFamily="18" charset="0"/>
              </a:rPr>
              <a:t>Expanding Horizon- </a:t>
            </a:r>
            <a:r>
              <a:rPr lang="en-IN" sz="4000" b="1" spc="50" dirty="0" smtClean="0">
                <a:ln w="13500">
                  <a:solidFill>
                    <a:srgbClr val="CC3300">
                      <a:alpha val="6500"/>
                    </a:srgbClr>
                  </a:solidFill>
                  <a:prstDash val="solid"/>
                </a:ln>
                <a:solidFill>
                  <a:srgbClr val="660033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Rockwell" pitchFamily="18" charset="0"/>
              </a:rPr>
              <a:t>Co’s Act, 2013</a:t>
            </a:r>
            <a:endParaRPr lang="en-IN" sz="4000" b="1" spc="50" dirty="0">
              <a:ln w="13500">
                <a:solidFill>
                  <a:srgbClr val="CC3300">
                    <a:alpha val="6500"/>
                  </a:srgbClr>
                </a:solidFill>
                <a:prstDash val="solid"/>
              </a:ln>
              <a:solidFill>
                <a:srgbClr val="660033"/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Rockwell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6698885"/>
      </p:ext>
    </p:extLst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Image result for sources of finance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2" t="36161" r="13947"/>
          <a:stretch/>
        </p:blipFill>
        <p:spPr bwMode="auto">
          <a:xfrm>
            <a:off x="7772400" y="1"/>
            <a:ext cx="1371600" cy="752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962400" y="6237945"/>
            <a:ext cx="518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IN" dirty="0" err="1" smtClean="0">
                <a:ln w="18415" cmpd="sng">
                  <a:solidFill>
                    <a:srgbClr val="4848D8"/>
                  </a:solidFill>
                  <a:prstDash val="solid"/>
                </a:ln>
                <a:solidFill>
                  <a:srgbClr val="4848D8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 Antiqua" pitchFamily="18" charset="0"/>
              </a:rPr>
              <a:t>Dr.</a:t>
            </a:r>
            <a:r>
              <a:rPr lang="en-IN" dirty="0" smtClean="0">
                <a:ln w="18415" cmpd="sng">
                  <a:solidFill>
                    <a:srgbClr val="4848D8"/>
                  </a:solidFill>
                  <a:prstDash val="solid"/>
                </a:ln>
                <a:solidFill>
                  <a:srgbClr val="4848D8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 Antiqua" pitchFamily="18" charset="0"/>
              </a:rPr>
              <a:t> Ajay </a:t>
            </a:r>
            <a:r>
              <a:rPr lang="en-IN" dirty="0" err="1" smtClean="0">
                <a:ln w="18415" cmpd="sng">
                  <a:solidFill>
                    <a:srgbClr val="4848D8"/>
                  </a:solidFill>
                  <a:prstDash val="solid"/>
                </a:ln>
                <a:solidFill>
                  <a:srgbClr val="4848D8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 Antiqua" pitchFamily="18" charset="0"/>
              </a:rPr>
              <a:t>Garg</a:t>
            </a:r>
            <a:endParaRPr lang="en-IN" dirty="0" smtClean="0">
              <a:ln w="18415" cmpd="sng">
                <a:solidFill>
                  <a:srgbClr val="4848D8"/>
                </a:solidFill>
                <a:prstDash val="solid"/>
              </a:ln>
              <a:solidFill>
                <a:srgbClr val="4848D8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 Antiqua" pitchFamily="18" charset="0"/>
            </a:endParaRPr>
          </a:p>
          <a:p>
            <a:pPr algn="r"/>
            <a:r>
              <a:rPr lang="en-IN" dirty="0" smtClean="0">
                <a:ln w="18415" cmpd="sng">
                  <a:solidFill>
                    <a:srgbClr val="4848D8"/>
                  </a:solidFill>
                  <a:prstDash val="solid"/>
                </a:ln>
                <a:solidFill>
                  <a:srgbClr val="4848D8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 Antiqua" pitchFamily="18" charset="0"/>
              </a:rPr>
              <a:t>Corporate Lawyers and R. </a:t>
            </a:r>
            <a:r>
              <a:rPr lang="en-IN" dirty="0" err="1" smtClean="0">
                <a:ln w="18415" cmpd="sng">
                  <a:solidFill>
                    <a:srgbClr val="4848D8"/>
                  </a:solidFill>
                  <a:prstDash val="solid"/>
                </a:ln>
                <a:solidFill>
                  <a:srgbClr val="4848D8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 Antiqua" pitchFamily="18" charset="0"/>
              </a:rPr>
              <a:t>Valuer</a:t>
            </a:r>
            <a:endParaRPr lang="en-IN" dirty="0">
              <a:ln w="18415" cmpd="sng">
                <a:solidFill>
                  <a:srgbClr val="4848D8"/>
                </a:solidFill>
                <a:prstDash val="solid"/>
              </a:ln>
              <a:solidFill>
                <a:srgbClr val="4848D8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33793" name="Rectangle 1"/>
          <p:cNvSpPr>
            <a:spLocks noChangeArrowheads="1"/>
          </p:cNvSpPr>
          <p:nvPr/>
        </p:nvSpPr>
        <p:spPr bwMode="auto">
          <a:xfrm>
            <a:off x="304800" y="3124200"/>
            <a:ext cx="49530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spc="50" dirty="0" smtClean="0">
                <a:ln w="13500">
                  <a:solidFill>
                    <a:srgbClr val="CC3300">
                      <a:alpha val="6500"/>
                    </a:srgbClr>
                  </a:solidFill>
                  <a:prstDash val="solid"/>
                </a:ln>
                <a:solidFill>
                  <a:srgbClr val="002060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ndara" pitchFamily="34" charset="0"/>
              </a:rPr>
              <a:t>Submission of report by company liquidator [Proviso to Section 281(1)(a)]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45064"/>
            <a:ext cx="7391400" cy="646331"/>
          </a:xfrm>
          <a:prstGeom prst="homePlate">
            <a:avLst>
              <a:gd name="adj" fmla="val 67737"/>
            </a:avLst>
          </a:prstGeom>
          <a:solidFill>
            <a:srgbClr val="00CC99"/>
          </a:solidFill>
          <a:ln/>
          <a:effectLst>
            <a:glow rad="635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>
            <a:defPPr>
              <a:defRPr lang="en-US"/>
            </a:defPPr>
            <a:lvl1pPr algn="ctr">
              <a:defRPr sz="3600" b="1">
                <a:ln/>
                <a:solidFill>
                  <a:srgbClr val="002060"/>
                </a:solidFill>
                <a:latin typeface="Berlin Sans FB Demi" pitchFamily="34" charset="0"/>
              </a:defRPr>
            </a:lvl1pPr>
          </a:lstStyle>
          <a:p>
            <a:r>
              <a:rPr lang="en-IN" dirty="0" smtClean="0"/>
              <a:t>Registered Valuer – Ex..Ho..</a:t>
            </a:r>
            <a:endParaRPr lang="en-IN" dirty="0"/>
          </a:p>
        </p:txBody>
      </p:sp>
      <p:pic>
        <p:nvPicPr>
          <p:cNvPr id="75778" name="Picture 2" descr="Related imag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91200" y="2362199"/>
            <a:ext cx="3352800" cy="3681815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178558" y="1524000"/>
            <a:ext cx="911784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sz="4000" b="1" spc="50" dirty="0" smtClean="0">
                <a:ln w="13500">
                  <a:solidFill>
                    <a:srgbClr val="CC3300">
                      <a:alpha val="6500"/>
                    </a:srgbClr>
                  </a:solidFill>
                  <a:prstDash val="solid"/>
                </a:ln>
                <a:solidFill>
                  <a:srgbClr val="FF3399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Rockwell" pitchFamily="18" charset="0"/>
              </a:rPr>
              <a:t>Expanding Horizon- </a:t>
            </a:r>
            <a:r>
              <a:rPr lang="en-IN" sz="4000" b="1" spc="50" dirty="0" smtClean="0">
                <a:ln w="13500">
                  <a:solidFill>
                    <a:srgbClr val="CC3300">
                      <a:alpha val="6500"/>
                    </a:srgbClr>
                  </a:solidFill>
                  <a:prstDash val="solid"/>
                </a:ln>
                <a:solidFill>
                  <a:srgbClr val="660033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Rockwell" pitchFamily="18" charset="0"/>
              </a:rPr>
              <a:t>Co’s Act, 2013</a:t>
            </a:r>
            <a:endParaRPr lang="en-IN" sz="4000" b="1" spc="50" dirty="0">
              <a:ln w="13500">
                <a:solidFill>
                  <a:srgbClr val="CC3300">
                    <a:alpha val="6500"/>
                  </a:srgbClr>
                </a:solidFill>
                <a:prstDash val="solid"/>
              </a:ln>
              <a:solidFill>
                <a:srgbClr val="660033"/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Rockwell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6698885"/>
      </p:ext>
    </p:extLst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Image result for sources of finance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2" t="36161" r="13947"/>
          <a:stretch/>
        </p:blipFill>
        <p:spPr bwMode="auto">
          <a:xfrm>
            <a:off x="7772400" y="1"/>
            <a:ext cx="1371600" cy="752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26158" y="1371600"/>
            <a:ext cx="911784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sz="4000" b="1" spc="50" dirty="0" smtClean="0">
                <a:ln w="13500">
                  <a:solidFill>
                    <a:srgbClr val="CC3300">
                      <a:alpha val="6500"/>
                    </a:srgbClr>
                  </a:solidFill>
                  <a:prstDash val="solid"/>
                </a:ln>
                <a:solidFill>
                  <a:srgbClr val="FF3399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Rockwell" pitchFamily="18" charset="0"/>
              </a:rPr>
              <a:t>Expanding Horizon- </a:t>
            </a:r>
            <a:r>
              <a:rPr lang="en-IN" sz="4000" b="1" spc="50" dirty="0" smtClean="0">
                <a:ln w="13500">
                  <a:solidFill>
                    <a:srgbClr val="CC3300">
                      <a:alpha val="6500"/>
                    </a:srgbClr>
                  </a:solidFill>
                  <a:prstDash val="solid"/>
                </a:ln>
                <a:solidFill>
                  <a:srgbClr val="660033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Rockwell" pitchFamily="18" charset="0"/>
              </a:rPr>
              <a:t>Co’s Act, 2013</a:t>
            </a:r>
            <a:endParaRPr lang="en-IN" sz="4000" b="1" spc="50" dirty="0">
              <a:ln w="13500">
                <a:solidFill>
                  <a:srgbClr val="CC3300">
                    <a:alpha val="6500"/>
                  </a:srgbClr>
                </a:solidFill>
                <a:prstDash val="solid"/>
              </a:ln>
              <a:solidFill>
                <a:srgbClr val="660033"/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Rockwell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62400" y="6237945"/>
            <a:ext cx="518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IN" dirty="0" err="1" smtClean="0">
                <a:ln w="18415" cmpd="sng">
                  <a:solidFill>
                    <a:srgbClr val="4848D8"/>
                  </a:solidFill>
                  <a:prstDash val="solid"/>
                </a:ln>
                <a:solidFill>
                  <a:srgbClr val="4848D8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 Antiqua" pitchFamily="18" charset="0"/>
              </a:rPr>
              <a:t>Dr.</a:t>
            </a:r>
            <a:r>
              <a:rPr lang="en-IN" dirty="0" smtClean="0">
                <a:ln w="18415" cmpd="sng">
                  <a:solidFill>
                    <a:srgbClr val="4848D8"/>
                  </a:solidFill>
                  <a:prstDash val="solid"/>
                </a:ln>
                <a:solidFill>
                  <a:srgbClr val="4848D8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 Antiqua" pitchFamily="18" charset="0"/>
              </a:rPr>
              <a:t> Ajay </a:t>
            </a:r>
            <a:r>
              <a:rPr lang="en-IN" dirty="0" err="1" smtClean="0">
                <a:ln w="18415" cmpd="sng">
                  <a:solidFill>
                    <a:srgbClr val="4848D8"/>
                  </a:solidFill>
                  <a:prstDash val="solid"/>
                </a:ln>
                <a:solidFill>
                  <a:srgbClr val="4848D8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 Antiqua" pitchFamily="18" charset="0"/>
              </a:rPr>
              <a:t>Garg</a:t>
            </a:r>
            <a:endParaRPr lang="en-IN" dirty="0" smtClean="0">
              <a:ln w="18415" cmpd="sng">
                <a:solidFill>
                  <a:srgbClr val="4848D8"/>
                </a:solidFill>
                <a:prstDash val="solid"/>
              </a:ln>
              <a:solidFill>
                <a:srgbClr val="4848D8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 Antiqua" pitchFamily="18" charset="0"/>
            </a:endParaRPr>
          </a:p>
          <a:p>
            <a:pPr algn="r"/>
            <a:r>
              <a:rPr lang="en-IN" dirty="0" smtClean="0">
                <a:ln w="18415" cmpd="sng">
                  <a:solidFill>
                    <a:srgbClr val="4848D8"/>
                  </a:solidFill>
                  <a:prstDash val="solid"/>
                </a:ln>
                <a:solidFill>
                  <a:srgbClr val="4848D8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 Antiqua" pitchFamily="18" charset="0"/>
              </a:rPr>
              <a:t>Corporate Lawyers and R. </a:t>
            </a:r>
            <a:r>
              <a:rPr lang="en-IN" dirty="0" err="1" smtClean="0">
                <a:ln w="18415" cmpd="sng">
                  <a:solidFill>
                    <a:srgbClr val="4848D8"/>
                  </a:solidFill>
                  <a:prstDash val="solid"/>
                </a:ln>
                <a:solidFill>
                  <a:srgbClr val="4848D8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 Antiqua" pitchFamily="18" charset="0"/>
              </a:rPr>
              <a:t>Valuer</a:t>
            </a:r>
            <a:endParaRPr lang="en-IN" dirty="0">
              <a:ln w="18415" cmpd="sng">
                <a:solidFill>
                  <a:srgbClr val="4848D8"/>
                </a:solidFill>
                <a:prstDash val="solid"/>
              </a:ln>
              <a:solidFill>
                <a:srgbClr val="4848D8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33793" name="Rectangle 1"/>
          <p:cNvSpPr>
            <a:spLocks noChangeArrowheads="1"/>
          </p:cNvSpPr>
          <p:nvPr/>
        </p:nvSpPr>
        <p:spPr bwMode="auto">
          <a:xfrm>
            <a:off x="304800" y="2667000"/>
            <a:ext cx="39624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indent="0" algn="just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sz="2800" b="1" spc="50" dirty="0" smtClean="0">
                <a:ln w="13500">
                  <a:solidFill>
                    <a:srgbClr val="CC3300">
                      <a:alpha val="6500"/>
                    </a:srgbClr>
                  </a:solidFill>
                  <a:prstDash val="solid"/>
                </a:ln>
                <a:solidFill>
                  <a:srgbClr val="002060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ndara" pitchFamily="34" charset="0"/>
              </a:rPr>
              <a:t>Purchase of minority shareholding [Section 236(2)]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45064"/>
            <a:ext cx="7391400" cy="646331"/>
          </a:xfrm>
          <a:prstGeom prst="homePlate">
            <a:avLst>
              <a:gd name="adj" fmla="val 67737"/>
            </a:avLst>
          </a:prstGeom>
          <a:solidFill>
            <a:srgbClr val="00CC99"/>
          </a:solidFill>
          <a:ln/>
          <a:effectLst>
            <a:glow rad="635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>
            <a:defPPr>
              <a:defRPr lang="en-US"/>
            </a:defPPr>
            <a:lvl1pPr algn="ctr">
              <a:defRPr sz="3600" b="1">
                <a:ln/>
                <a:solidFill>
                  <a:srgbClr val="002060"/>
                </a:solidFill>
                <a:latin typeface="Berlin Sans FB Demi" pitchFamily="34" charset="0"/>
              </a:defRPr>
            </a:lvl1pPr>
          </a:lstStyle>
          <a:p>
            <a:r>
              <a:rPr lang="en-IN" dirty="0" smtClean="0"/>
              <a:t>Registered Valuer – Ex..Ho..</a:t>
            </a:r>
            <a:endParaRPr lang="en-IN" dirty="0"/>
          </a:p>
        </p:txBody>
      </p:sp>
      <p:pic>
        <p:nvPicPr>
          <p:cNvPr id="74754" name="Picture 2" descr="Image result for minority right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29200" y="2667000"/>
            <a:ext cx="3886200" cy="3429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26698885"/>
      </p:ext>
    </p:extLst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Image result for sources of finance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2" t="36161" r="13947"/>
          <a:stretch/>
        </p:blipFill>
        <p:spPr bwMode="auto">
          <a:xfrm>
            <a:off x="7772400" y="1"/>
            <a:ext cx="1371600" cy="752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0" y="1143000"/>
            <a:ext cx="9117842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sz="4000" b="1" spc="50" dirty="0" smtClean="0">
                <a:ln w="13500">
                  <a:solidFill>
                    <a:srgbClr val="CC3300">
                      <a:alpha val="6500"/>
                    </a:srgbClr>
                  </a:solidFill>
                  <a:prstDash val="solid"/>
                </a:ln>
                <a:solidFill>
                  <a:srgbClr val="660033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Rockwell" pitchFamily="18" charset="0"/>
              </a:rPr>
              <a:t>Ex..Ho.. IBC, 2016</a:t>
            </a:r>
          </a:p>
          <a:p>
            <a:pPr algn="ctr"/>
            <a:r>
              <a:rPr lang="en-IN" sz="3600" b="1" spc="50" dirty="0" smtClean="0">
                <a:ln w="13500">
                  <a:solidFill>
                    <a:srgbClr val="CC3300">
                      <a:alpha val="6500"/>
                    </a:srgbClr>
                  </a:solidFill>
                  <a:prstDash val="solid"/>
                </a:ln>
                <a:solidFill>
                  <a:srgbClr val="660033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Rockwell" pitchFamily="18" charset="0"/>
              </a:rPr>
              <a:t>On Insolvency Commencement Date</a:t>
            </a:r>
            <a:endParaRPr lang="en-IN" sz="3600" b="1" spc="50" dirty="0">
              <a:ln w="13500">
                <a:solidFill>
                  <a:srgbClr val="CC3300">
                    <a:alpha val="6500"/>
                  </a:srgbClr>
                </a:solidFill>
                <a:prstDash val="solid"/>
              </a:ln>
              <a:solidFill>
                <a:srgbClr val="660033"/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Rockwell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62400" y="6237945"/>
            <a:ext cx="518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IN" dirty="0" err="1" smtClean="0">
                <a:ln w="18415" cmpd="sng">
                  <a:solidFill>
                    <a:srgbClr val="4848D8"/>
                  </a:solidFill>
                  <a:prstDash val="solid"/>
                </a:ln>
                <a:solidFill>
                  <a:srgbClr val="4848D8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 Antiqua" pitchFamily="18" charset="0"/>
              </a:rPr>
              <a:t>Dr.</a:t>
            </a:r>
            <a:r>
              <a:rPr lang="en-IN" dirty="0" smtClean="0">
                <a:ln w="18415" cmpd="sng">
                  <a:solidFill>
                    <a:srgbClr val="4848D8"/>
                  </a:solidFill>
                  <a:prstDash val="solid"/>
                </a:ln>
                <a:solidFill>
                  <a:srgbClr val="4848D8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 Antiqua" pitchFamily="18" charset="0"/>
              </a:rPr>
              <a:t> Ajay </a:t>
            </a:r>
            <a:r>
              <a:rPr lang="en-IN" dirty="0" err="1" smtClean="0">
                <a:ln w="18415" cmpd="sng">
                  <a:solidFill>
                    <a:srgbClr val="4848D8"/>
                  </a:solidFill>
                  <a:prstDash val="solid"/>
                </a:ln>
                <a:solidFill>
                  <a:srgbClr val="4848D8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 Antiqua" pitchFamily="18" charset="0"/>
              </a:rPr>
              <a:t>Garg</a:t>
            </a:r>
            <a:endParaRPr lang="en-IN" dirty="0" smtClean="0">
              <a:ln w="18415" cmpd="sng">
                <a:solidFill>
                  <a:srgbClr val="4848D8"/>
                </a:solidFill>
                <a:prstDash val="solid"/>
              </a:ln>
              <a:solidFill>
                <a:srgbClr val="4848D8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 Antiqua" pitchFamily="18" charset="0"/>
            </a:endParaRPr>
          </a:p>
          <a:p>
            <a:pPr algn="r"/>
            <a:r>
              <a:rPr lang="en-IN" dirty="0" smtClean="0">
                <a:ln w="18415" cmpd="sng">
                  <a:solidFill>
                    <a:srgbClr val="4848D8"/>
                  </a:solidFill>
                  <a:prstDash val="solid"/>
                </a:ln>
                <a:solidFill>
                  <a:srgbClr val="4848D8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 Antiqua" pitchFamily="18" charset="0"/>
              </a:rPr>
              <a:t>Corporate Lawyers and R. </a:t>
            </a:r>
            <a:r>
              <a:rPr lang="en-IN" dirty="0" err="1" smtClean="0">
                <a:ln w="18415" cmpd="sng">
                  <a:solidFill>
                    <a:srgbClr val="4848D8"/>
                  </a:solidFill>
                  <a:prstDash val="solid"/>
                </a:ln>
                <a:solidFill>
                  <a:srgbClr val="4848D8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 Antiqua" pitchFamily="18" charset="0"/>
              </a:rPr>
              <a:t>Valuer</a:t>
            </a:r>
            <a:endParaRPr lang="en-IN" dirty="0">
              <a:ln w="18415" cmpd="sng">
                <a:solidFill>
                  <a:srgbClr val="4848D8"/>
                </a:solidFill>
                <a:prstDash val="solid"/>
              </a:ln>
              <a:solidFill>
                <a:srgbClr val="4848D8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45064"/>
            <a:ext cx="7391400" cy="646331"/>
          </a:xfrm>
          <a:prstGeom prst="homePlate">
            <a:avLst>
              <a:gd name="adj" fmla="val 67737"/>
            </a:avLst>
          </a:prstGeom>
          <a:solidFill>
            <a:srgbClr val="00CC99"/>
          </a:solidFill>
          <a:ln/>
          <a:effectLst>
            <a:glow rad="635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>
            <a:defPPr>
              <a:defRPr lang="en-US"/>
            </a:defPPr>
            <a:lvl1pPr algn="ctr">
              <a:defRPr sz="3600" b="1">
                <a:ln/>
                <a:solidFill>
                  <a:srgbClr val="002060"/>
                </a:solidFill>
                <a:latin typeface="Berlin Sans FB Demi" pitchFamily="34" charset="0"/>
              </a:defRPr>
            </a:lvl1pPr>
          </a:lstStyle>
          <a:p>
            <a:r>
              <a:rPr lang="en-IN" dirty="0" smtClean="0"/>
              <a:t>Registered Valuer – Ex..Ho..</a:t>
            </a:r>
            <a:endParaRPr lang="en-IN" dirty="0"/>
          </a:p>
        </p:txBody>
      </p:sp>
      <p:pic>
        <p:nvPicPr>
          <p:cNvPr id="10" name="Picture 2" descr="Related image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001" y="2819400"/>
            <a:ext cx="9173001" cy="3396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6698885"/>
      </p:ext>
    </p:extLst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Image result for liquidatio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2571750"/>
            <a:ext cx="5715000" cy="4286250"/>
          </a:xfrm>
          <a:prstGeom prst="rect">
            <a:avLst/>
          </a:prstGeom>
          <a:noFill/>
        </p:spPr>
      </p:pic>
      <p:pic>
        <p:nvPicPr>
          <p:cNvPr id="11" name="Picture 2" descr="Image result for sources of finance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2" t="36161" r="13947"/>
          <a:stretch/>
        </p:blipFill>
        <p:spPr bwMode="auto">
          <a:xfrm>
            <a:off x="7772400" y="1"/>
            <a:ext cx="1371600" cy="752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26158" y="1371600"/>
            <a:ext cx="9117842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sz="4000" b="1" spc="50" dirty="0" smtClean="0">
                <a:ln w="13500">
                  <a:solidFill>
                    <a:srgbClr val="CC3300">
                      <a:alpha val="6500"/>
                    </a:srgbClr>
                  </a:solidFill>
                  <a:prstDash val="solid"/>
                </a:ln>
                <a:solidFill>
                  <a:srgbClr val="660033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Rockwell" pitchFamily="18" charset="0"/>
              </a:rPr>
              <a:t>Expanding Horizon- IBC, 2016</a:t>
            </a:r>
          </a:p>
          <a:p>
            <a:pPr algn="ctr"/>
            <a:r>
              <a:rPr lang="en-IN" sz="3600" b="1" spc="50" dirty="0" smtClean="0">
                <a:ln w="13500">
                  <a:solidFill>
                    <a:srgbClr val="CC3300">
                      <a:alpha val="6500"/>
                    </a:srgbClr>
                  </a:solidFill>
                  <a:prstDash val="solid"/>
                </a:ln>
                <a:solidFill>
                  <a:srgbClr val="660033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Rockwell" pitchFamily="18" charset="0"/>
              </a:rPr>
              <a:t>On Liquidation Commencement Date</a:t>
            </a:r>
            <a:endParaRPr lang="en-IN" sz="3600" b="1" spc="50" dirty="0">
              <a:ln w="13500">
                <a:solidFill>
                  <a:srgbClr val="CC3300">
                    <a:alpha val="6500"/>
                  </a:srgbClr>
                </a:solidFill>
                <a:prstDash val="solid"/>
              </a:ln>
              <a:solidFill>
                <a:srgbClr val="660033"/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Rockwell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62400" y="6237945"/>
            <a:ext cx="518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IN" dirty="0" err="1" smtClean="0">
                <a:ln w="18415" cmpd="sng">
                  <a:solidFill>
                    <a:srgbClr val="4848D8"/>
                  </a:solidFill>
                  <a:prstDash val="solid"/>
                </a:ln>
                <a:solidFill>
                  <a:srgbClr val="4848D8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 Antiqua" pitchFamily="18" charset="0"/>
              </a:rPr>
              <a:t>Dr.</a:t>
            </a:r>
            <a:r>
              <a:rPr lang="en-IN" dirty="0" smtClean="0">
                <a:ln w="18415" cmpd="sng">
                  <a:solidFill>
                    <a:srgbClr val="4848D8"/>
                  </a:solidFill>
                  <a:prstDash val="solid"/>
                </a:ln>
                <a:solidFill>
                  <a:srgbClr val="4848D8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 Antiqua" pitchFamily="18" charset="0"/>
              </a:rPr>
              <a:t> Ajay </a:t>
            </a:r>
            <a:r>
              <a:rPr lang="en-IN" dirty="0" err="1" smtClean="0">
                <a:ln w="18415" cmpd="sng">
                  <a:solidFill>
                    <a:srgbClr val="4848D8"/>
                  </a:solidFill>
                  <a:prstDash val="solid"/>
                </a:ln>
                <a:solidFill>
                  <a:srgbClr val="4848D8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 Antiqua" pitchFamily="18" charset="0"/>
              </a:rPr>
              <a:t>Garg</a:t>
            </a:r>
            <a:endParaRPr lang="en-IN" dirty="0" smtClean="0">
              <a:ln w="18415" cmpd="sng">
                <a:solidFill>
                  <a:srgbClr val="4848D8"/>
                </a:solidFill>
                <a:prstDash val="solid"/>
              </a:ln>
              <a:solidFill>
                <a:srgbClr val="4848D8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 Antiqua" pitchFamily="18" charset="0"/>
            </a:endParaRPr>
          </a:p>
          <a:p>
            <a:pPr algn="r"/>
            <a:r>
              <a:rPr lang="en-IN" dirty="0" smtClean="0">
                <a:ln w="18415" cmpd="sng">
                  <a:solidFill>
                    <a:srgbClr val="4848D8"/>
                  </a:solidFill>
                  <a:prstDash val="solid"/>
                </a:ln>
                <a:solidFill>
                  <a:srgbClr val="4848D8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 Antiqua" pitchFamily="18" charset="0"/>
              </a:rPr>
              <a:t>Corporate Lawyers and R. </a:t>
            </a:r>
            <a:r>
              <a:rPr lang="en-IN" dirty="0" err="1" smtClean="0">
                <a:ln w="18415" cmpd="sng">
                  <a:solidFill>
                    <a:srgbClr val="4848D8"/>
                  </a:solidFill>
                  <a:prstDash val="solid"/>
                </a:ln>
                <a:solidFill>
                  <a:srgbClr val="4848D8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 Antiqua" pitchFamily="18" charset="0"/>
              </a:rPr>
              <a:t>Valuer</a:t>
            </a:r>
            <a:endParaRPr lang="en-IN" dirty="0">
              <a:ln w="18415" cmpd="sng">
                <a:solidFill>
                  <a:srgbClr val="4848D8"/>
                </a:solidFill>
                <a:prstDash val="solid"/>
              </a:ln>
              <a:solidFill>
                <a:srgbClr val="4848D8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45064"/>
            <a:ext cx="7391400" cy="646331"/>
          </a:xfrm>
          <a:prstGeom prst="homePlate">
            <a:avLst>
              <a:gd name="adj" fmla="val 67737"/>
            </a:avLst>
          </a:prstGeom>
          <a:solidFill>
            <a:srgbClr val="00CC99"/>
          </a:solidFill>
          <a:ln/>
          <a:effectLst>
            <a:glow rad="635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>
            <a:defPPr>
              <a:defRPr lang="en-US"/>
            </a:defPPr>
            <a:lvl1pPr algn="ctr">
              <a:defRPr sz="3600" b="1">
                <a:ln/>
                <a:solidFill>
                  <a:srgbClr val="002060"/>
                </a:solidFill>
                <a:latin typeface="Berlin Sans FB Demi" pitchFamily="34" charset="0"/>
              </a:defRPr>
            </a:lvl1pPr>
          </a:lstStyle>
          <a:p>
            <a:r>
              <a:rPr lang="en-IN" dirty="0" smtClean="0"/>
              <a:t>Registered Valuer – Ex..Ho..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126698885"/>
      </p:ext>
    </p:extLst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Related image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67000"/>
            <a:ext cx="8763000" cy="3531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Image result for sources of finance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2" t="36161" r="13947"/>
          <a:stretch/>
        </p:blipFill>
        <p:spPr bwMode="auto">
          <a:xfrm>
            <a:off x="7772400" y="1"/>
            <a:ext cx="1371600" cy="752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26158" y="1371600"/>
            <a:ext cx="9117842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sz="4000" b="1" spc="50" dirty="0" smtClean="0">
                <a:ln w="13500">
                  <a:solidFill>
                    <a:srgbClr val="CC3300">
                      <a:alpha val="6500"/>
                    </a:srgbClr>
                  </a:solidFill>
                  <a:prstDash val="solid"/>
                </a:ln>
                <a:solidFill>
                  <a:srgbClr val="FF3399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Rockwell" pitchFamily="18" charset="0"/>
              </a:rPr>
              <a:t>Expanding Horizon-</a:t>
            </a:r>
            <a:r>
              <a:rPr lang="en-IN" sz="4000" b="1" spc="50" dirty="0" smtClean="0">
                <a:ln w="13500">
                  <a:solidFill>
                    <a:srgbClr val="CC3300">
                      <a:alpha val="6500"/>
                    </a:srgbClr>
                  </a:solidFill>
                  <a:prstDash val="solid"/>
                </a:ln>
                <a:solidFill>
                  <a:srgbClr val="660033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Rockwell" pitchFamily="18" charset="0"/>
              </a:rPr>
              <a:t> </a:t>
            </a:r>
            <a:r>
              <a:rPr lang="en-IN" sz="4000" b="1" spc="50" dirty="0" smtClean="0">
                <a:ln w="13500">
                  <a:solidFill>
                    <a:srgbClr val="CC3300">
                      <a:alpha val="6500"/>
                    </a:srgbClr>
                  </a:solidFill>
                  <a:prstDash val="solid"/>
                </a:ln>
                <a:solidFill>
                  <a:srgbClr val="FF3399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Rockwell" pitchFamily="18" charset="0"/>
              </a:rPr>
              <a:t>IBC, 2016</a:t>
            </a:r>
          </a:p>
          <a:p>
            <a:pPr algn="ctr"/>
            <a:r>
              <a:rPr lang="en-IN" sz="3600" b="1" spc="50" dirty="0" smtClean="0">
                <a:ln w="13500">
                  <a:solidFill>
                    <a:srgbClr val="CC3300">
                      <a:alpha val="6500"/>
                    </a:srgbClr>
                  </a:solidFill>
                  <a:prstDash val="solid"/>
                </a:ln>
                <a:solidFill>
                  <a:srgbClr val="660033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Rockwell" pitchFamily="18" charset="0"/>
              </a:rPr>
              <a:t>On Initiation of VWU</a:t>
            </a:r>
            <a:endParaRPr lang="en-IN" sz="3600" b="1" spc="50" dirty="0">
              <a:ln w="13500">
                <a:solidFill>
                  <a:srgbClr val="CC3300">
                    <a:alpha val="6500"/>
                  </a:srgbClr>
                </a:solidFill>
                <a:prstDash val="solid"/>
              </a:ln>
              <a:solidFill>
                <a:srgbClr val="660033"/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Rockwell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62400" y="6237945"/>
            <a:ext cx="518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IN" dirty="0" err="1" smtClean="0">
                <a:ln w="18415" cmpd="sng">
                  <a:solidFill>
                    <a:srgbClr val="4848D8"/>
                  </a:solidFill>
                  <a:prstDash val="solid"/>
                </a:ln>
                <a:solidFill>
                  <a:srgbClr val="4848D8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 Antiqua" pitchFamily="18" charset="0"/>
              </a:rPr>
              <a:t>Dr.</a:t>
            </a:r>
            <a:r>
              <a:rPr lang="en-IN" dirty="0" smtClean="0">
                <a:ln w="18415" cmpd="sng">
                  <a:solidFill>
                    <a:srgbClr val="4848D8"/>
                  </a:solidFill>
                  <a:prstDash val="solid"/>
                </a:ln>
                <a:solidFill>
                  <a:srgbClr val="4848D8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 Antiqua" pitchFamily="18" charset="0"/>
              </a:rPr>
              <a:t> Ajay </a:t>
            </a:r>
            <a:r>
              <a:rPr lang="en-IN" dirty="0" err="1" smtClean="0">
                <a:ln w="18415" cmpd="sng">
                  <a:solidFill>
                    <a:srgbClr val="4848D8"/>
                  </a:solidFill>
                  <a:prstDash val="solid"/>
                </a:ln>
                <a:solidFill>
                  <a:srgbClr val="4848D8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 Antiqua" pitchFamily="18" charset="0"/>
              </a:rPr>
              <a:t>Garg</a:t>
            </a:r>
            <a:endParaRPr lang="en-IN" dirty="0" smtClean="0">
              <a:ln w="18415" cmpd="sng">
                <a:solidFill>
                  <a:srgbClr val="4848D8"/>
                </a:solidFill>
                <a:prstDash val="solid"/>
              </a:ln>
              <a:solidFill>
                <a:srgbClr val="4848D8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 Antiqua" pitchFamily="18" charset="0"/>
            </a:endParaRPr>
          </a:p>
          <a:p>
            <a:pPr algn="r"/>
            <a:r>
              <a:rPr lang="en-IN" dirty="0" smtClean="0">
                <a:ln w="18415" cmpd="sng">
                  <a:solidFill>
                    <a:srgbClr val="4848D8"/>
                  </a:solidFill>
                  <a:prstDash val="solid"/>
                </a:ln>
                <a:solidFill>
                  <a:srgbClr val="4848D8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 Antiqua" pitchFamily="18" charset="0"/>
              </a:rPr>
              <a:t>Corporate Lawyers and R. </a:t>
            </a:r>
            <a:r>
              <a:rPr lang="en-IN" dirty="0" err="1" smtClean="0">
                <a:ln w="18415" cmpd="sng">
                  <a:solidFill>
                    <a:srgbClr val="4848D8"/>
                  </a:solidFill>
                  <a:prstDash val="solid"/>
                </a:ln>
                <a:solidFill>
                  <a:srgbClr val="4848D8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 Antiqua" pitchFamily="18" charset="0"/>
              </a:rPr>
              <a:t>Valuer</a:t>
            </a:r>
            <a:endParaRPr lang="en-IN" dirty="0">
              <a:ln w="18415" cmpd="sng">
                <a:solidFill>
                  <a:srgbClr val="4848D8"/>
                </a:solidFill>
                <a:prstDash val="solid"/>
              </a:ln>
              <a:solidFill>
                <a:srgbClr val="4848D8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45064"/>
            <a:ext cx="7391400" cy="646331"/>
          </a:xfrm>
          <a:prstGeom prst="homePlate">
            <a:avLst>
              <a:gd name="adj" fmla="val 67737"/>
            </a:avLst>
          </a:prstGeom>
          <a:solidFill>
            <a:srgbClr val="00CC99"/>
          </a:solidFill>
          <a:ln/>
          <a:effectLst>
            <a:glow rad="635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>
            <a:defPPr>
              <a:defRPr lang="en-US"/>
            </a:defPPr>
            <a:lvl1pPr algn="ctr">
              <a:defRPr sz="3600" b="1">
                <a:ln/>
                <a:solidFill>
                  <a:srgbClr val="002060"/>
                </a:solidFill>
                <a:latin typeface="Berlin Sans FB Demi" pitchFamily="34" charset="0"/>
              </a:defRPr>
            </a:lvl1pPr>
          </a:lstStyle>
          <a:p>
            <a:r>
              <a:rPr lang="en-IN" dirty="0" smtClean="0"/>
              <a:t>Registered Valuer – Ex..Ho..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126698885"/>
      </p:ext>
    </p:extLst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Image result for sources of finance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2" t="36161" r="13947"/>
          <a:stretch/>
        </p:blipFill>
        <p:spPr bwMode="auto">
          <a:xfrm>
            <a:off x="7772400" y="1"/>
            <a:ext cx="1371600" cy="752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0" y="1219200"/>
            <a:ext cx="911784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sz="4000" b="1" spc="50" dirty="0" smtClean="0">
                <a:ln w="13500">
                  <a:solidFill>
                    <a:srgbClr val="CC3300">
                      <a:alpha val="6500"/>
                    </a:srgbClr>
                  </a:solidFill>
                  <a:prstDash val="solid"/>
                </a:ln>
                <a:solidFill>
                  <a:srgbClr val="FF3399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Rockwell" pitchFamily="18" charset="0"/>
              </a:rPr>
              <a:t>Expanding Horizon-</a:t>
            </a:r>
          </a:p>
          <a:p>
            <a:pPr algn="ctr"/>
            <a:r>
              <a:rPr lang="en-IN" sz="4000" b="1" spc="50" dirty="0" smtClean="0">
                <a:ln w="13500">
                  <a:solidFill>
                    <a:srgbClr val="CC3300">
                      <a:alpha val="6500"/>
                    </a:srgbClr>
                  </a:solidFill>
                  <a:prstDash val="solid"/>
                </a:ln>
                <a:solidFill>
                  <a:srgbClr val="660033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Rockwell" pitchFamily="18" charset="0"/>
              </a:rPr>
              <a:t>SEBI Regulations</a:t>
            </a:r>
            <a:endParaRPr lang="en-IN" sz="4000" b="1" spc="50" dirty="0">
              <a:ln w="13500">
                <a:solidFill>
                  <a:srgbClr val="CC3300">
                    <a:alpha val="6500"/>
                  </a:srgbClr>
                </a:solidFill>
                <a:prstDash val="solid"/>
              </a:ln>
              <a:solidFill>
                <a:srgbClr val="660033"/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Rockwell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62400" y="6237945"/>
            <a:ext cx="518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IN" dirty="0" err="1" smtClean="0">
                <a:ln w="18415" cmpd="sng">
                  <a:solidFill>
                    <a:srgbClr val="4848D8"/>
                  </a:solidFill>
                  <a:prstDash val="solid"/>
                </a:ln>
                <a:solidFill>
                  <a:srgbClr val="4848D8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 Antiqua" pitchFamily="18" charset="0"/>
              </a:rPr>
              <a:t>Dr.</a:t>
            </a:r>
            <a:r>
              <a:rPr lang="en-IN" dirty="0" smtClean="0">
                <a:ln w="18415" cmpd="sng">
                  <a:solidFill>
                    <a:srgbClr val="4848D8"/>
                  </a:solidFill>
                  <a:prstDash val="solid"/>
                </a:ln>
                <a:solidFill>
                  <a:srgbClr val="4848D8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 Antiqua" pitchFamily="18" charset="0"/>
              </a:rPr>
              <a:t> Ajay </a:t>
            </a:r>
            <a:r>
              <a:rPr lang="en-IN" dirty="0" err="1" smtClean="0">
                <a:ln w="18415" cmpd="sng">
                  <a:solidFill>
                    <a:srgbClr val="4848D8"/>
                  </a:solidFill>
                  <a:prstDash val="solid"/>
                </a:ln>
                <a:solidFill>
                  <a:srgbClr val="4848D8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 Antiqua" pitchFamily="18" charset="0"/>
              </a:rPr>
              <a:t>Garg</a:t>
            </a:r>
            <a:endParaRPr lang="en-IN" dirty="0" smtClean="0">
              <a:ln w="18415" cmpd="sng">
                <a:solidFill>
                  <a:srgbClr val="4848D8"/>
                </a:solidFill>
                <a:prstDash val="solid"/>
              </a:ln>
              <a:solidFill>
                <a:srgbClr val="4848D8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 Antiqua" pitchFamily="18" charset="0"/>
            </a:endParaRPr>
          </a:p>
          <a:p>
            <a:pPr algn="r"/>
            <a:r>
              <a:rPr lang="en-IN" dirty="0" smtClean="0">
                <a:ln w="18415" cmpd="sng">
                  <a:solidFill>
                    <a:srgbClr val="4848D8"/>
                  </a:solidFill>
                  <a:prstDash val="solid"/>
                </a:ln>
                <a:solidFill>
                  <a:srgbClr val="4848D8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 Antiqua" pitchFamily="18" charset="0"/>
              </a:rPr>
              <a:t>Corporate Lawyers and R. </a:t>
            </a:r>
            <a:r>
              <a:rPr lang="en-IN" dirty="0" err="1" smtClean="0">
                <a:ln w="18415" cmpd="sng">
                  <a:solidFill>
                    <a:srgbClr val="4848D8"/>
                  </a:solidFill>
                  <a:prstDash val="solid"/>
                </a:ln>
                <a:solidFill>
                  <a:srgbClr val="4848D8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 Antiqua" pitchFamily="18" charset="0"/>
              </a:rPr>
              <a:t>Valuer</a:t>
            </a:r>
            <a:endParaRPr lang="en-IN" dirty="0">
              <a:ln w="18415" cmpd="sng">
                <a:solidFill>
                  <a:srgbClr val="4848D8"/>
                </a:solidFill>
                <a:prstDash val="solid"/>
              </a:ln>
              <a:solidFill>
                <a:srgbClr val="4848D8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45064"/>
            <a:ext cx="7391400" cy="646331"/>
          </a:xfrm>
          <a:prstGeom prst="homePlate">
            <a:avLst>
              <a:gd name="adj" fmla="val 67737"/>
            </a:avLst>
          </a:prstGeom>
          <a:solidFill>
            <a:srgbClr val="00CC99"/>
          </a:solidFill>
          <a:ln/>
          <a:effectLst>
            <a:glow rad="635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>
            <a:defPPr>
              <a:defRPr lang="en-US"/>
            </a:defPPr>
            <a:lvl1pPr algn="ctr">
              <a:defRPr sz="3600" b="1">
                <a:ln/>
                <a:solidFill>
                  <a:srgbClr val="002060"/>
                </a:solidFill>
                <a:latin typeface="Berlin Sans FB Demi" pitchFamily="34" charset="0"/>
              </a:defRPr>
            </a:lvl1pPr>
          </a:lstStyle>
          <a:p>
            <a:r>
              <a:rPr lang="en-IN" dirty="0" smtClean="0"/>
              <a:t>Registered Valuer – Ex..Ho..</a:t>
            </a:r>
            <a:endParaRPr lang="en-IN" dirty="0"/>
          </a:p>
        </p:txBody>
      </p:sp>
      <p:pic>
        <p:nvPicPr>
          <p:cNvPr id="12" name="Picture 2" descr="Image result for plan 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667000"/>
            <a:ext cx="64008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0" y="2438400"/>
            <a:ext cx="46482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1313" indent="-341313" algn="just">
              <a:buFont typeface="Arial" pitchFamily="34" charset="0"/>
              <a:buChar char="•"/>
            </a:pPr>
            <a:endParaRPr lang="en-IN" sz="2400" dirty="0" smtClean="0">
              <a:solidFill>
                <a:srgbClr val="800080"/>
              </a:solidFill>
              <a:latin typeface="Britannic Bold" pitchFamily="34" charset="0"/>
            </a:endParaRPr>
          </a:p>
          <a:p>
            <a:pPr marL="341313" indent="-341313" algn="just">
              <a:buFont typeface="Arial" pitchFamily="34" charset="0"/>
              <a:buChar char="•"/>
            </a:pPr>
            <a:r>
              <a:rPr lang="en-IN" sz="2400" dirty="0" smtClean="0">
                <a:solidFill>
                  <a:srgbClr val="800080"/>
                </a:solidFill>
                <a:latin typeface="Britannic Bold" pitchFamily="34" charset="0"/>
              </a:rPr>
              <a:t>Specific regulation for SEBI</a:t>
            </a:r>
            <a:r>
              <a:rPr lang="en-US" sz="2400" dirty="0" smtClean="0">
                <a:solidFill>
                  <a:srgbClr val="800080"/>
                </a:solidFill>
                <a:latin typeface="Britannic Bold" pitchFamily="34" charset="0"/>
              </a:rPr>
              <a:t> ( Appointment of Administrator and Procedure for refunding to the Investors) Regulations, 2018 dated 3</a:t>
            </a:r>
            <a:r>
              <a:rPr lang="en-US" sz="2400" baseline="30000" dirty="0" smtClean="0">
                <a:solidFill>
                  <a:srgbClr val="800080"/>
                </a:solidFill>
                <a:latin typeface="Britannic Bold" pitchFamily="34" charset="0"/>
              </a:rPr>
              <a:t>rd</a:t>
            </a:r>
            <a:r>
              <a:rPr lang="en-US" sz="2400" dirty="0" smtClean="0">
                <a:solidFill>
                  <a:srgbClr val="800080"/>
                </a:solidFill>
                <a:latin typeface="Britannic Bold" pitchFamily="34" charset="0"/>
              </a:rPr>
              <a:t> October, 2018</a:t>
            </a:r>
          </a:p>
          <a:p>
            <a:pPr marL="341313" indent="-341313" algn="just">
              <a:buFont typeface="Arial" pitchFamily="34" charset="0"/>
              <a:buChar char="•"/>
            </a:pPr>
            <a:endParaRPr lang="en-US" sz="2400" dirty="0" smtClean="0">
              <a:solidFill>
                <a:srgbClr val="800080"/>
              </a:solidFill>
              <a:latin typeface="Britannic Bold" pitchFamily="34" charset="0"/>
            </a:endParaRPr>
          </a:p>
          <a:p>
            <a:pPr marL="341313" indent="-341313" algn="just">
              <a:buFont typeface="Arial" pitchFamily="34" charset="0"/>
              <a:buChar char="•"/>
            </a:pPr>
            <a:r>
              <a:rPr lang="en-IN" sz="2400" dirty="0" smtClean="0">
                <a:solidFill>
                  <a:srgbClr val="800080"/>
                </a:solidFill>
                <a:latin typeface="Britannic Bold" pitchFamily="34" charset="0"/>
              </a:rPr>
              <a:t>SEBI (Real Estate Investment Trusts) Amendment Regulations, 2017 dated 15</a:t>
            </a:r>
            <a:r>
              <a:rPr lang="en-IN" sz="2400" baseline="30000" dirty="0" smtClean="0">
                <a:solidFill>
                  <a:srgbClr val="800080"/>
                </a:solidFill>
                <a:latin typeface="Britannic Bold" pitchFamily="34" charset="0"/>
              </a:rPr>
              <a:t>th</a:t>
            </a:r>
            <a:r>
              <a:rPr lang="en-IN" sz="2400" dirty="0" smtClean="0">
                <a:solidFill>
                  <a:srgbClr val="800080"/>
                </a:solidFill>
                <a:latin typeface="Britannic Bold" pitchFamily="34" charset="0"/>
              </a:rPr>
              <a:t> December, 2017</a:t>
            </a:r>
            <a:endParaRPr lang="en-US" sz="2400" dirty="0" smtClean="0">
              <a:solidFill>
                <a:srgbClr val="800080"/>
              </a:solidFill>
              <a:latin typeface="Britannic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6698885"/>
      </p:ext>
    </p:extLst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Image result for sources of finance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2" t="36161" r="13947"/>
          <a:stretch/>
        </p:blipFill>
        <p:spPr bwMode="auto">
          <a:xfrm>
            <a:off x="7772400" y="1"/>
            <a:ext cx="1371600" cy="752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26158" y="1371600"/>
            <a:ext cx="911784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sz="4000" b="1" spc="50" dirty="0" smtClean="0">
                <a:ln w="13500">
                  <a:solidFill>
                    <a:srgbClr val="CC3300">
                      <a:alpha val="6500"/>
                    </a:srgbClr>
                  </a:solidFill>
                  <a:prstDash val="solid"/>
                </a:ln>
                <a:solidFill>
                  <a:srgbClr val="FF3399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Rockwell" pitchFamily="18" charset="0"/>
              </a:rPr>
              <a:t>Expanding Horizon- </a:t>
            </a:r>
          </a:p>
          <a:p>
            <a:pPr algn="ctr"/>
            <a:r>
              <a:rPr lang="en-IN" sz="4000" b="1" spc="50" dirty="0" smtClean="0">
                <a:ln w="13500">
                  <a:solidFill>
                    <a:srgbClr val="CC3300">
                      <a:alpha val="6500"/>
                    </a:srgbClr>
                  </a:solidFill>
                  <a:prstDash val="solid"/>
                </a:ln>
                <a:solidFill>
                  <a:srgbClr val="660033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Rockwell" pitchFamily="18" charset="0"/>
              </a:rPr>
              <a:t>Stamp Duty Act</a:t>
            </a:r>
            <a:endParaRPr lang="en-IN" sz="3600" b="1" spc="50" dirty="0">
              <a:ln w="13500">
                <a:solidFill>
                  <a:srgbClr val="CC3300">
                    <a:alpha val="6500"/>
                  </a:srgbClr>
                </a:solidFill>
                <a:prstDash val="solid"/>
              </a:ln>
              <a:solidFill>
                <a:srgbClr val="660033"/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Rockwell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62400" y="6237945"/>
            <a:ext cx="518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IN" dirty="0" err="1" smtClean="0">
                <a:ln w="18415" cmpd="sng">
                  <a:solidFill>
                    <a:srgbClr val="4848D8"/>
                  </a:solidFill>
                  <a:prstDash val="solid"/>
                </a:ln>
                <a:solidFill>
                  <a:srgbClr val="4848D8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 Antiqua" pitchFamily="18" charset="0"/>
              </a:rPr>
              <a:t>Dr.</a:t>
            </a:r>
            <a:r>
              <a:rPr lang="en-IN" dirty="0" smtClean="0">
                <a:ln w="18415" cmpd="sng">
                  <a:solidFill>
                    <a:srgbClr val="4848D8"/>
                  </a:solidFill>
                  <a:prstDash val="solid"/>
                </a:ln>
                <a:solidFill>
                  <a:srgbClr val="4848D8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 Antiqua" pitchFamily="18" charset="0"/>
              </a:rPr>
              <a:t> Ajay </a:t>
            </a:r>
            <a:r>
              <a:rPr lang="en-IN" dirty="0" err="1" smtClean="0">
                <a:ln w="18415" cmpd="sng">
                  <a:solidFill>
                    <a:srgbClr val="4848D8"/>
                  </a:solidFill>
                  <a:prstDash val="solid"/>
                </a:ln>
                <a:solidFill>
                  <a:srgbClr val="4848D8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 Antiqua" pitchFamily="18" charset="0"/>
              </a:rPr>
              <a:t>Garg</a:t>
            </a:r>
            <a:endParaRPr lang="en-IN" dirty="0" smtClean="0">
              <a:ln w="18415" cmpd="sng">
                <a:solidFill>
                  <a:srgbClr val="4848D8"/>
                </a:solidFill>
                <a:prstDash val="solid"/>
              </a:ln>
              <a:solidFill>
                <a:srgbClr val="4848D8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 Antiqua" pitchFamily="18" charset="0"/>
            </a:endParaRPr>
          </a:p>
          <a:p>
            <a:pPr algn="r"/>
            <a:r>
              <a:rPr lang="en-IN" dirty="0" smtClean="0">
                <a:ln w="18415" cmpd="sng">
                  <a:solidFill>
                    <a:srgbClr val="4848D8"/>
                  </a:solidFill>
                  <a:prstDash val="solid"/>
                </a:ln>
                <a:solidFill>
                  <a:srgbClr val="4848D8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 Antiqua" pitchFamily="18" charset="0"/>
              </a:rPr>
              <a:t>Corporate Lawyers and R. </a:t>
            </a:r>
            <a:r>
              <a:rPr lang="en-IN" dirty="0" err="1" smtClean="0">
                <a:ln w="18415" cmpd="sng">
                  <a:solidFill>
                    <a:srgbClr val="4848D8"/>
                  </a:solidFill>
                  <a:prstDash val="solid"/>
                </a:ln>
                <a:solidFill>
                  <a:srgbClr val="4848D8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 Antiqua" pitchFamily="18" charset="0"/>
              </a:rPr>
              <a:t>Valuer</a:t>
            </a:r>
            <a:endParaRPr lang="en-IN" dirty="0">
              <a:ln w="18415" cmpd="sng">
                <a:solidFill>
                  <a:srgbClr val="4848D8"/>
                </a:solidFill>
                <a:prstDash val="solid"/>
              </a:ln>
              <a:solidFill>
                <a:srgbClr val="4848D8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45064"/>
            <a:ext cx="7391400" cy="646331"/>
          </a:xfrm>
          <a:prstGeom prst="homePlate">
            <a:avLst>
              <a:gd name="adj" fmla="val 67737"/>
            </a:avLst>
          </a:prstGeom>
          <a:solidFill>
            <a:srgbClr val="00CC99"/>
          </a:solidFill>
          <a:ln/>
          <a:effectLst>
            <a:glow rad="635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>
            <a:defPPr>
              <a:defRPr lang="en-US"/>
            </a:defPPr>
            <a:lvl1pPr algn="ctr">
              <a:defRPr sz="3600" b="1">
                <a:ln/>
                <a:solidFill>
                  <a:srgbClr val="002060"/>
                </a:solidFill>
                <a:latin typeface="Berlin Sans FB Demi" pitchFamily="34" charset="0"/>
              </a:defRPr>
            </a:lvl1pPr>
          </a:lstStyle>
          <a:p>
            <a:r>
              <a:rPr lang="en-IN" dirty="0" smtClean="0"/>
              <a:t>Registered Valuer – Ex..Ho..</a:t>
            </a:r>
            <a:endParaRPr lang="en-IN" dirty="0"/>
          </a:p>
        </p:txBody>
      </p:sp>
      <p:pic>
        <p:nvPicPr>
          <p:cNvPr id="2050" name="Picture 2" descr="Image result for stamp duty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3000" y="3048000"/>
            <a:ext cx="6781800" cy="2971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26698885"/>
      </p:ext>
    </p:extLst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Image result for sources of finance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2" t="36161" r="13947"/>
          <a:stretch/>
        </p:blipFill>
        <p:spPr bwMode="auto">
          <a:xfrm>
            <a:off x="7772400" y="1"/>
            <a:ext cx="1371600" cy="752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26158" y="1371600"/>
            <a:ext cx="911784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sz="4000" b="1" spc="50" dirty="0" smtClean="0">
                <a:ln w="13500">
                  <a:solidFill>
                    <a:srgbClr val="CC3300">
                      <a:alpha val="6500"/>
                    </a:srgbClr>
                  </a:solidFill>
                  <a:prstDash val="solid"/>
                </a:ln>
                <a:solidFill>
                  <a:srgbClr val="660033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Rockwell" pitchFamily="18" charset="0"/>
              </a:rPr>
              <a:t>Expanding Horizon-</a:t>
            </a:r>
          </a:p>
          <a:p>
            <a:pPr algn="ctr"/>
            <a:r>
              <a:rPr lang="en-IN" sz="4000" b="1" spc="50" dirty="0" smtClean="0">
                <a:ln w="13500">
                  <a:solidFill>
                    <a:srgbClr val="CC3300">
                      <a:alpha val="6500"/>
                    </a:srgbClr>
                  </a:solidFill>
                  <a:prstDash val="solid"/>
                </a:ln>
                <a:solidFill>
                  <a:srgbClr val="660033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Rockwell" pitchFamily="18" charset="0"/>
              </a:rPr>
              <a:t>Unincorporated Entities</a:t>
            </a:r>
            <a:endParaRPr lang="en-IN" sz="3600" b="1" spc="50" dirty="0">
              <a:ln w="13500">
                <a:solidFill>
                  <a:srgbClr val="CC3300">
                    <a:alpha val="6500"/>
                  </a:srgbClr>
                </a:solidFill>
                <a:prstDash val="solid"/>
              </a:ln>
              <a:solidFill>
                <a:srgbClr val="660033"/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Rockwell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62400" y="6237945"/>
            <a:ext cx="518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IN" dirty="0" err="1" smtClean="0">
                <a:ln w="18415" cmpd="sng">
                  <a:solidFill>
                    <a:srgbClr val="4848D8"/>
                  </a:solidFill>
                  <a:prstDash val="solid"/>
                </a:ln>
                <a:solidFill>
                  <a:srgbClr val="4848D8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 Antiqua" pitchFamily="18" charset="0"/>
              </a:rPr>
              <a:t>Dr.</a:t>
            </a:r>
            <a:r>
              <a:rPr lang="en-IN" dirty="0" smtClean="0">
                <a:ln w="18415" cmpd="sng">
                  <a:solidFill>
                    <a:srgbClr val="4848D8"/>
                  </a:solidFill>
                  <a:prstDash val="solid"/>
                </a:ln>
                <a:solidFill>
                  <a:srgbClr val="4848D8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 Antiqua" pitchFamily="18" charset="0"/>
              </a:rPr>
              <a:t> Ajay </a:t>
            </a:r>
            <a:r>
              <a:rPr lang="en-IN" dirty="0" err="1" smtClean="0">
                <a:ln w="18415" cmpd="sng">
                  <a:solidFill>
                    <a:srgbClr val="4848D8"/>
                  </a:solidFill>
                  <a:prstDash val="solid"/>
                </a:ln>
                <a:solidFill>
                  <a:srgbClr val="4848D8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 Antiqua" pitchFamily="18" charset="0"/>
              </a:rPr>
              <a:t>Garg</a:t>
            </a:r>
            <a:endParaRPr lang="en-IN" dirty="0" smtClean="0">
              <a:ln w="18415" cmpd="sng">
                <a:solidFill>
                  <a:srgbClr val="4848D8"/>
                </a:solidFill>
                <a:prstDash val="solid"/>
              </a:ln>
              <a:solidFill>
                <a:srgbClr val="4848D8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 Antiqua" pitchFamily="18" charset="0"/>
            </a:endParaRPr>
          </a:p>
          <a:p>
            <a:pPr algn="r"/>
            <a:r>
              <a:rPr lang="en-IN" dirty="0" smtClean="0">
                <a:ln w="18415" cmpd="sng">
                  <a:solidFill>
                    <a:srgbClr val="4848D8"/>
                  </a:solidFill>
                  <a:prstDash val="solid"/>
                </a:ln>
                <a:solidFill>
                  <a:srgbClr val="4848D8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 Antiqua" pitchFamily="18" charset="0"/>
              </a:rPr>
              <a:t>Corporate Lawyers and R. </a:t>
            </a:r>
            <a:r>
              <a:rPr lang="en-IN" dirty="0" err="1" smtClean="0">
                <a:ln w="18415" cmpd="sng">
                  <a:solidFill>
                    <a:srgbClr val="4848D8"/>
                  </a:solidFill>
                  <a:prstDash val="solid"/>
                </a:ln>
                <a:solidFill>
                  <a:srgbClr val="4848D8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 Antiqua" pitchFamily="18" charset="0"/>
              </a:rPr>
              <a:t>Valuer</a:t>
            </a:r>
            <a:endParaRPr lang="en-IN" dirty="0">
              <a:ln w="18415" cmpd="sng">
                <a:solidFill>
                  <a:srgbClr val="4848D8"/>
                </a:solidFill>
                <a:prstDash val="solid"/>
              </a:ln>
              <a:solidFill>
                <a:srgbClr val="4848D8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45064"/>
            <a:ext cx="7391400" cy="646331"/>
          </a:xfrm>
          <a:prstGeom prst="homePlate">
            <a:avLst>
              <a:gd name="adj" fmla="val 67737"/>
            </a:avLst>
          </a:prstGeom>
          <a:solidFill>
            <a:srgbClr val="00CC99"/>
          </a:solidFill>
          <a:ln/>
          <a:effectLst>
            <a:glow rad="635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>
            <a:defPPr>
              <a:defRPr lang="en-US"/>
            </a:defPPr>
            <a:lvl1pPr algn="ctr">
              <a:defRPr sz="3600" b="1">
                <a:ln/>
                <a:solidFill>
                  <a:srgbClr val="002060"/>
                </a:solidFill>
                <a:latin typeface="Berlin Sans FB Demi" pitchFamily="34" charset="0"/>
              </a:defRPr>
            </a:lvl1pPr>
          </a:lstStyle>
          <a:p>
            <a:r>
              <a:rPr lang="en-IN" dirty="0" smtClean="0"/>
              <a:t>Registered Valuer – Ex..Ho..</a:t>
            </a:r>
            <a:endParaRPr lang="en-IN" dirty="0"/>
          </a:p>
        </p:txBody>
      </p:sp>
      <p:pic>
        <p:nvPicPr>
          <p:cNvPr id="1026" name="Picture 2" descr="Image result for unincorporated entity"/>
          <p:cNvPicPr>
            <a:picLocks noChangeAspect="1" noChangeArrowheads="1"/>
          </p:cNvPicPr>
          <p:nvPr/>
        </p:nvPicPr>
        <p:blipFill>
          <a:blip r:embed="rId3"/>
          <a:srcRect t="28889"/>
          <a:stretch>
            <a:fillRect/>
          </a:stretch>
        </p:blipFill>
        <p:spPr bwMode="auto">
          <a:xfrm>
            <a:off x="1066800" y="3276600"/>
            <a:ext cx="6934200" cy="28956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26698885"/>
      </p:ext>
    </p:extLst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Image result for bankruptcy truste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2895600"/>
            <a:ext cx="8305800" cy="327660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3962400" y="6237945"/>
            <a:ext cx="518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IN" dirty="0" err="1" smtClean="0">
                <a:ln w="18415" cmpd="sng">
                  <a:solidFill>
                    <a:srgbClr val="4848D8"/>
                  </a:solidFill>
                  <a:prstDash val="solid"/>
                </a:ln>
                <a:solidFill>
                  <a:srgbClr val="4848D8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 Antiqua" pitchFamily="18" charset="0"/>
              </a:rPr>
              <a:t>Dr.</a:t>
            </a:r>
            <a:r>
              <a:rPr lang="en-IN" dirty="0" smtClean="0">
                <a:ln w="18415" cmpd="sng">
                  <a:solidFill>
                    <a:srgbClr val="4848D8"/>
                  </a:solidFill>
                  <a:prstDash val="solid"/>
                </a:ln>
                <a:solidFill>
                  <a:srgbClr val="4848D8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 Antiqua" pitchFamily="18" charset="0"/>
              </a:rPr>
              <a:t> Ajay </a:t>
            </a:r>
            <a:r>
              <a:rPr lang="en-IN" dirty="0" err="1" smtClean="0">
                <a:ln w="18415" cmpd="sng">
                  <a:solidFill>
                    <a:srgbClr val="4848D8"/>
                  </a:solidFill>
                  <a:prstDash val="solid"/>
                </a:ln>
                <a:solidFill>
                  <a:srgbClr val="4848D8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 Antiqua" pitchFamily="18" charset="0"/>
              </a:rPr>
              <a:t>Garg</a:t>
            </a:r>
            <a:endParaRPr lang="en-IN" dirty="0" smtClean="0">
              <a:ln w="18415" cmpd="sng">
                <a:solidFill>
                  <a:srgbClr val="4848D8"/>
                </a:solidFill>
                <a:prstDash val="solid"/>
              </a:ln>
              <a:solidFill>
                <a:srgbClr val="4848D8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 Antiqua" pitchFamily="18" charset="0"/>
            </a:endParaRPr>
          </a:p>
          <a:p>
            <a:pPr algn="r"/>
            <a:r>
              <a:rPr lang="en-IN" dirty="0" smtClean="0">
                <a:ln w="18415" cmpd="sng">
                  <a:solidFill>
                    <a:srgbClr val="4848D8"/>
                  </a:solidFill>
                  <a:prstDash val="solid"/>
                </a:ln>
                <a:solidFill>
                  <a:srgbClr val="4848D8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 Antiqua" pitchFamily="18" charset="0"/>
              </a:rPr>
              <a:t>Corporate Lawyers and R. </a:t>
            </a:r>
            <a:r>
              <a:rPr lang="en-IN" dirty="0" err="1" smtClean="0">
                <a:ln w="18415" cmpd="sng">
                  <a:solidFill>
                    <a:srgbClr val="4848D8"/>
                  </a:solidFill>
                  <a:prstDash val="solid"/>
                </a:ln>
                <a:solidFill>
                  <a:srgbClr val="4848D8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 Antiqua" pitchFamily="18" charset="0"/>
              </a:rPr>
              <a:t>Valuer</a:t>
            </a:r>
            <a:endParaRPr lang="en-IN" dirty="0">
              <a:ln w="18415" cmpd="sng">
                <a:solidFill>
                  <a:srgbClr val="4848D8"/>
                </a:solidFill>
                <a:prstDash val="solid"/>
              </a:ln>
              <a:solidFill>
                <a:srgbClr val="4848D8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11" name="Picture 2" descr="Image result for sources of finance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2" t="36161" r="13947"/>
          <a:stretch/>
        </p:blipFill>
        <p:spPr bwMode="auto">
          <a:xfrm>
            <a:off x="7772400" y="0"/>
            <a:ext cx="1371600" cy="752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0" y="45064"/>
            <a:ext cx="7391400" cy="646331"/>
          </a:xfrm>
          <a:prstGeom prst="homePlate">
            <a:avLst>
              <a:gd name="adj" fmla="val 67737"/>
            </a:avLst>
          </a:prstGeom>
          <a:solidFill>
            <a:srgbClr val="00CC99"/>
          </a:solidFill>
          <a:ln/>
          <a:effectLst>
            <a:glow rad="635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>
            <a:defPPr>
              <a:defRPr lang="en-US"/>
            </a:defPPr>
            <a:lvl1pPr algn="ctr">
              <a:defRPr sz="3600" b="1">
                <a:ln/>
                <a:solidFill>
                  <a:srgbClr val="002060"/>
                </a:solidFill>
                <a:latin typeface="Berlin Sans FB Demi" pitchFamily="34" charset="0"/>
              </a:defRPr>
            </a:lvl1pPr>
          </a:lstStyle>
          <a:p>
            <a:r>
              <a:rPr lang="en-IN" dirty="0" smtClean="0"/>
              <a:t>Resolution Professional – Ex..Ho..</a:t>
            </a:r>
            <a:endParaRPr lang="en-IN" dirty="0"/>
          </a:p>
        </p:txBody>
      </p:sp>
      <p:sp>
        <p:nvSpPr>
          <p:cNvPr id="7" name="Rectangle 6"/>
          <p:cNvSpPr/>
          <p:nvPr/>
        </p:nvSpPr>
        <p:spPr>
          <a:xfrm>
            <a:off x="0" y="1447800"/>
            <a:ext cx="9144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sz="4000" b="1" spc="50" dirty="0" smtClean="0">
                <a:ln w="13500">
                  <a:solidFill>
                    <a:srgbClr val="CC3300">
                      <a:alpha val="6500"/>
                    </a:srgbClr>
                  </a:solidFill>
                  <a:prstDash val="solid"/>
                </a:ln>
                <a:solidFill>
                  <a:srgbClr val="00B05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Rockwell" pitchFamily="18" charset="0"/>
              </a:rPr>
              <a:t>Core Scope of Work 1:</a:t>
            </a:r>
          </a:p>
          <a:p>
            <a:pPr algn="ctr"/>
            <a:r>
              <a:rPr lang="en-IN" sz="4000" b="1" spc="50" dirty="0" smtClean="0">
                <a:ln w="13500">
                  <a:solidFill>
                    <a:srgbClr val="CC3300">
                      <a:alpha val="6500"/>
                    </a:srgbClr>
                  </a:solidFill>
                  <a:prstDash val="solid"/>
                </a:ln>
                <a:solidFill>
                  <a:srgbClr val="00B05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Rockwell" pitchFamily="18" charset="0"/>
              </a:rPr>
              <a:t>RP and IRP</a:t>
            </a:r>
            <a:endParaRPr lang="en-IN" sz="4000" b="1" spc="50" dirty="0">
              <a:ln w="13500">
                <a:solidFill>
                  <a:srgbClr val="CC3300">
                    <a:alpha val="6500"/>
                  </a:srgbClr>
                </a:solidFill>
                <a:prstDash val="solid"/>
              </a:ln>
              <a:solidFill>
                <a:srgbClr val="00B050"/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Rockwell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1156996"/>
      </p:ext>
    </p:extLst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Image result for sources of finance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2" t="36161" r="13947"/>
          <a:stretch/>
        </p:blipFill>
        <p:spPr bwMode="auto">
          <a:xfrm>
            <a:off x="7772400" y="1"/>
            <a:ext cx="1371600" cy="752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-21609" y="1295400"/>
            <a:ext cx="908940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sz="4000" b="1" spc="50" dirty="0" smtClean="0">
                <a:ln w="13500">
                  <a:solidFill>
                    <a:srgbClr val="CC3300">
                      <a:alpha val="6500"/>
                    </a:srgbClr>
                  </a:solidFill>
                  <a:prstDash val="solid"/>
                </a:ln>
                <a:solidFill>
                  <a:srgbClr val="FF0000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Rockwell" pitchFamily="18" charset="0"/>
              </a:rPr>
              <a:t>Expanding Horizon- Debt Funding</a:t>
            </a:r>
            <a:endParaRPr lang="en-IN" sz="4000" b="1" spc="50" dirty="0">
              <a:ln w="13500">
                <a:solidFill>
                  <a:srgbClr val="CC3300">
                    <a:alpha val="6500"/>
                  </a:srgbClr>
                </a:solidFill>
                <a:prstDash val="solid"/>
              </a:ln>
              <a:solidFill>
                <a:srgbClr val="FF0000">
                  <a:alpha val="95000"/>
                </a:srgb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Rockwell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62400" y="6237945"/>
            <a:ext cx="518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IN" dirty="0" err="1" smtClean="0">
                <a:ln w="18415" cmpd="sng">
                  <a:solidFill>
                    <a:srgbClr val="4848D8"/>
                  </a:solidFill>
                  <a:prstDash val="solid"/>
                </a:ln>
                <a:solidFill>
                  <a:srgbClr val="4848D8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 Antiqua" pitchFamily="18" charset="0"/>
              </a:rPr>
              <a:t>Dr.</a:t>
            </a:r>
            <a:r>
              <a:rPr lang="en-IN" dirty="0" smtClean="0">
                <a:ln w="18415" cmpd="sng">
                  <a:solidFill>
                    <a:srgbClr val="4848D8"/>
                  </a:solidFill>
                  <a:prstDash val="solid"/>
                </a:ln>
                <a:solidFill>
                  <a:srgbClr val="4848D8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 Antiqua" pitchFamily="18" charset="0"/>
              </a:rPr>
              <a:t> Ajay </a:t>
            </a:r>
            <a:r>
              <a:rPr lang="en-IN" dirty="0" err="1" smtClean="0">
                <a:ln w="18415" cmpd="sng">
                  <a:solidFill>
                    <a:srgbClr val="4848D8"/>
                  </a:solidFill>
                  <a:prstDash val="solid"/>
                </a:ln>
                <a:solidFill>
                  <a:srgbClr val="4848D8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 Antiqua" pitchFamily="18" charset="0"/>
              </a:rPr>
              <a:t>Garg</a:t>
            </a:r>
            <a:endParaRPr lang="en-IN" dirty="0" smtClean="0">
              <a:ln w="18415" cmpd="sng">
                <a:solidFill>
                  <a:srgbClr val="4848D8"/>
                </a:solidFill>
                <a:prstDash val="solid"/>
              </a:ln>
              <a:solidFill>
                <a:srgbClr val="4848D8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 Antiqua" pitchFamily="18" charset="0"/>
            </a:endParaRPr>
          </a:p>
          <a:p>
            <a:pPr algn="r"/>
            <a:r>
              <a:rPr lang="en-IN" dirty="0" smtClean="0">
                <a:ln w="18415" cmpd="sng">
                  <a:solidFill>
                    <a:srgbClr val="4848D8"/>
                  </a:solidFill>
                  <a:prstDash val="solid"/>
                </a:ln>
                <a:solidFill>
                  <a:srgbClr val="4848D8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 Antiqua" pitchFamily="18" charset="0"/>
              </a:rPr>
              <a:t>Corporate Lawyers and R. </a:t>
            </a:r>
            <a:r>
              <a:rPr lang="en-IN" dirty="0" err="1" smtClean="0">
                <a:ln w="18415" cmpd="sng">
                  <a:solidFill>
                    <a:srgbClr val="4848D8"/>
                  </a:solidFill>
                  <a:prstDash val="solid"/>
                </a:ln>
                <a:solidFill>
                  <a:srgbClr val="4848D8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 Antiqua" pitchFamily="18" charset="0"/>
              </a:rPr>
              <a:t>Valuer</a:t>
            </a:r>
            <a:endParaRPr lang="en-IN" dirty="0">
              <a:ln w="18415" cmpd="sng">
                <a:solidFill>
                  <a:srgbClr val="4848D8"/>
                </a:solidFill>
                <a:prstDash val="solid"/>
              </a:ln>
              <a:solidFill>
                <a:srgbClr val="4848D8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45064"/>
            <a:ext cx="7391400" cy="646331"/>
          </a:xfrm>
          <a:prstGeom prst="homePlate">
            <a:avLst>
              <a:gd name="adj" fmla="val 67737"/>
            </a:avLst>
          </a:prstGeom>
          <a:solidFill>
            <a:srgbClr val="00CC99"/>
          </a:solidFill>
          <a:ln/>
          <a:effectLst>
            <a:glow rad="635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>
            <a:defPPr>
              <a:defRPr lang="en-US"/>
            </a:defPPr>
            <a:lvl1pPr algn="ctr">
              <a:defRPr sz="3600" b="1">
                <a:ln/>
                <a:solidFill>
                  <a:srgbClr val="002060"/>
                </a:solidFill>
                <a:latin typeface="Berlin Sans FB Demi" pitchFamily="34" charset="0"/>
              </a:defRPr>
            </a:lvl1pPr>
          </a:lstStyle>
          <a:p>
            <a:r>
              <a:rPr lang="en-IN" dirty="0" smtClean="0"/>
              <a:t>Registered Valuer – Ex..Ho..</a:t>
            </a:r>
            <a:endParaRPr lang="en-IN" dirty="0"/>
          </a:p>
        </p:txBody>
      </p:sp>
      <p:pic>
        <p:nvPicPr>
          <p:cNvPr id="12" name="Picture 2" descr="Related image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19400"/>
            <a:ext cx="9144000" cy="3113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8859125"/>
      </p:ext>
    </p:extLst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Image result for sources of finance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2" t="36161" r="13947"/>
          <a:stretch/>
        </p:blipFill>
        <p:spPr bwMode="auto">
          <a:xfrm>
            <a:off x="7772400" y="1"/>
            <a:ext cx="1371600" cy="752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-21609" y="1295400"/>
            <a:ext cx="908940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sz="4000" b="1" spc="50" dirty="0" smtClean="0">
                <a:ln w="13500">
                  <a:solidFill>
                    <a:srgbClr val="CC3300">
                      <a:alpha val="6500"/>
                    </a:srgbClr>
                  </a:solidFill>
                  <a:prstDash val="solid"/>
                </a:ln>
                <a:solidFill>
                  <a:srgbClr val="FF0000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Rockwell" pitchFamily="18" charset="0"/>
              </a:rPr>
              <a:t>Expanding Horizon - Quasi Equity </a:t>
            </a:r>
            <a:endParaRPr lang="en-IN" sz="4000" b="1" spc="50" dirty="0">
              <a:ln w="13500">
                <a:solidFill>
                  <a:srgbClr val="CC3300">
                    <a:alpha val="6500"/>
                  </a:srgbClr>
                </a:solidFill>
                <a:prstDash val="solid"/>
              </a:ln>
              <a:solidFill>
                <a:srgbClr val="FF0000">
                  <a:alpha val="95000"/>
                </a:srgb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Rockwell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62400" y="6237945"/>
            <a:ext cx="518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IN" dirty="0" err="1" smtClean="0">
                <a:ln w="18415" cmpd="sng">
                  <a:solidFill>
                    <a:srgbClr val="4848D8"/>
                  </a:solidFill>
                  <a:prstDash val="solid"/>
                </a:ln>
                <a:solidFill>
                  <a:srgbClr val="4848D8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 Antiqua" pitchFamily="18" charset="0"/>
              </a:rPr>
              <a:t>Dr.</a:t>
            </a:r>
            <a:r>
              <a:rPr lang="en-IN" dirty="0" smtClean="0">
                <a:ln w="18415" cmpd="sng">
                  <a:solidFill>
                    <a:srgbClr val="4848D8"/>
                  </a:solidFill>
                  <a:prstDash val="solid"/>
                </a:ln>
                <a:solidFill>
                  <a:srgbClr val="4848D8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 Antiqua" pitchFamily="18" charset="0"/>
              </a:rPr>
              <a:t> Ajay </a:t>
            </a:r>
            <a:r>
              <a:rPr lang="en-IN" dirty="0" err="1" smtClean="0">
                <a:ln w="18415" cmpd="sng">
                  <a:solidFill>
                    <a:srgbClr val="4848D8"/>
                  </a:solidFill>
                  <a:prstDash val="solid"/>
                </a:ln>
                <a:solidFill>
                  <a:srgbClr val="4848D8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 Antiqua" pitchFamily="18" charset="0"/>
              </a:rPr>
              <a:t>Garg</a:t>
            </a:r>
            <a:endParaRPr lang="en-IN" dirty="0" smtClean="0">
              <a:ln w="18415" cmpd="sng">
                <a:solidFill>
                  <a:srgbClr val="4848D8"/>
                </a:solidFill>
                <a:prstDash val="solid"/>
              </a:ln>
              <a:solidFill>
                <a:srgbClr val="4848D8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 Antiqua" pitchFamily="18" charset="0"/>
            </a:endParaRPr>
          </a:p>
          <a:p>
            <a:pPr algn="r"/>
            <a:r>
              <a:rPr lang="en-IN" dirty="0" smtClean="0">
                <a:ln w="18415" cmpd="sng">
                  <a:solidFill>
                    <a:srgbClr val="4848D8"/>
                  </a:solidFill>
                  <a:prstDash val="solid"/>
                </a:ln>
                <a:solidFill>
                  <a:srgbClr val="4848D8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 Antiqua" pitchFamily="18" charset="0"/>
              </a:rPr>
              <a:t>Corporate Lawyers and R. </a:t>
            </a:r>
            <a:r>
              <a:rPr lang="en-IN" dirty="0" err="1" smtClean="0">
                <a:ln w="18415" cmpd="sng">
                  <a:solidFill>
                    <a:srgbClr val="4848D8"/>
                  </a:solidFill>
                  <a:prstDash val="solid"/>
                </a:ln>
                <a:solidFill>
                  <a:srgbClr val="4848D8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 Antiqua" pitchFamily="18" charset="0"/>
              </a:rPr>
              <a:t>Valuer</a:t>
            </a:r>
            <a:endParaRPr lang="en-IN" dirty="0">
              <a:ln w="18415" cmpd="sng">
                <a:solidFill>
                  <a:srgbClr val="4848D8"/>
                </a:solidFill>
                <a:prstDash val="solid"/>
              </a:ln>
              <a:solidFill>
                <a:srgbClr val="4848D8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45064"/>
            <a:ext cx="7391400" cy="646331"/>
          </a:xfrm>
          <a:prstGeom prst="homePlate">
            <a:avLst>
              <a:gd name="adj" fmla="val 67737"/>
            </a:avLst>
          </a:prstGeom>
          <a:solidFill>
            <a:srgbClr val="00CC99"/>
          </a:solidFill>
          <a:ln/>
          <a:effectLst>
            <a:glow rad="635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>
            <a:defPPr>
              <a:defRPr lang="en-US"/>
            </a:defPPr>
            <a:lvl1pPr algn="ctr">
              <a:defRPr sz="3600" b="1">
                <a:ln/>
                <a:solidFill>
                  <a:srgbClr val="002060"/>
                </a:solidFill>
                <a:latin typeface="Berlin Sans FB Demi" pitchFamily="34" charset="0"/>
              </a:defRPr>
            </a:lvl1pPr>
          </a:lstStyle>
          <a:p>
            <a:r>
              <a:rPr lang="en-IN" dirty="0" smtClean="0"/>
              <a:t>Registered Valuer – Ex..Ho..</a:t>
            </a:r>
            <a:endParaRPr lang="en-IN" dirty="0"/>
          </a:p>
        </p:txBody>
      </p:sp>
      <p:pic>
        <p:nvPicPr>
          <p:cNvPr id="12" name="Picture 2" descr="Image result for documentation cartoon 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67000" y="3048000"/>
            <a:ext cx="3333750" cy="33337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08859125"/>
      </p:ext>
    </p:extLst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Image result for sources of finance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2" t="36161" r="13947"/>
          <a:stretch/>
        </p:blipFill>
        <p:spPr bwMode="auto">
          <a:xfrm>
            <a:off x="7772400" y="1"/>
            <a:ext cx="1371600" cy="752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26158" y="1371600"/>
            <a:ext cx="911784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sz="4000" b="1" spc="50" dirty="0" smtClean="0">
                <a:ln w="13500">
                  <a:solidFill>
                    <a:srgbClr val="CC3300">
                      <a:alpha val="6500"/>
                    </a:srgbClr>
                  </a:solidFill>
                  <a:prstDash val="solid"/>
                </a:ln>
                <a:solidFill>
                  <a:srgbClr val="FF0000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Rockwell" pitchFamily="18" charset="0"/>
              </a:rPr>
              <a:t>Expanding Horizon – </a:t>
            </a:r>
          </a:p>
          <a:p>
            <a:pPr algn="ctr"/>
            <a:r>
              <a:rPr lang="en-IN" sz="4000" b="1" spc="50" dirty="0" smtClean="0">
                <a:ln w="13500">
                  <a:solidFill>
                    <a:srgbClr val="CC3300">
                      <a:alpha val="6500"/>
                    </a:srgbClr>
                  </a:solidFill>
                  <a:prstDash val="solid"/>
                </a:ln>
                <a:solidFill>
                  <a:srgbClr val="660033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Rockwell" pitchFamily="18" charset="0"/>
              </a:rPr>
              <a:t>SEBI Regulations</a:t>
            </a:r>
            <a:endParaRPr lang="en-IN" sz="4000" b="1" spc="50" dirty="0">
              <a:ln w="13500">
                <a:solidFill>
                  <a:srgbClr val="CC3300">
                    <a:alpha val="6500"/>
                  </a:srgbClr>
                </a:solidFill>
                <a:prstDash val="solid"/>
              </a:ln>
              <a:solidFill>
                <a:srgbClr val="660033"/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Rockwell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62400" y="6237945"/>
            <a:ext cx="518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IN" dirty="0" err="1" smtClean="0">
                <a:ln w="18415" cmpd="sng">
                  <a:solidFill>
                    <a:srgbClr val="4848D8"/>
                  </a:solidFill>
                  <a:prstDash val="solid"/>
                </a:ln>
                <a:solidFill>
                  <a:srgbClr val="4848D8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 Antiqua" pitchFamily="18" charset="0"/>
              </a:rPr>
              <a:t>Dr.</a:t>
            </a:r>
            <a:r>
              <a:rPr lang="en-IN" dirty="0" smtClean="0">
                <a:ln w="18415" cmpd="sng">
                  <a:solidFill>
                    <a:srgbClr val="4848D8"/>
                  </a:solidFill>
                  <a:prstDash val="solid"/>
                </a:ln>
                <a:solidFill>
                  <a:srgbClr val="4848D8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 Antiqua" pitchFamily="18" charset="0"/>
              </a:rPr>
              <a:t> Ajay </a:t>
            </a:r>
            <a:r>
              <a:rPr lang="en-IN" dirty="0" err="1" smtClean="0">
                <a:ln w="18415" cmpd="sng">
                  <a:solidFill>
                    <a:srgbClr val="4848D8"/>
                  </a:solidFill>
                  <a:prstDash val="solid"/>
                </a:ln>
                <a:solidFill>
                  <a:srgbClr val="4848D8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 Antiqua" pitchFamily="18" charset="0"/>
              </a:rPr>
              <a:t>Garg</a:t>
            </a:r>
            <a:endParaRPr lang="en-IN" dirty="0" smtClean="0">
              <a:ln w="18415" cmpd="sng">
                <a:solidFill>
                  <a:srgbClr val="4848D8"/>
                </a:solidFill>
                <a:prstDash val="solid"/>
              </a:ln>
              <a:solidFill>
                <a:srgbClr val="4848D8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 Antiqua" pitchFamily="18" charset="0"/>
            </a:endParaRPr>
          </a:p>
          <a:p>
            <a:pPr algn="r"/>
            <a:r>
              <a:rPr lang="en-IN" dirty="0" smtClean="0">
                <a:ln w="18415" cmpd="sng">
                  <a:solidFill>
                    <a:srgbClr val="4848D8"/>
                  </a:solidFill>
                  <a:prstDash val="solid"/>
                </a:ln>
                <a:solidFill>
                  <a:srgbClr val="4848D8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 Antiqua" pitchFamily="18" charset="0"/>
              </a:rPr>
              <a:t>Corporate Lawyers and R. </a:t>
            </a:r>
            <a:r>
              <a:rPr lang="en-IN" dirty="0" err="1" smtClean="0">
                <a:ln w="18415" cmpd="sng">
                  <a:solidFill>
                    <a:srgbClr val="4848D8"/>
                  </a:solidFill>
                  <a:prstDash val="solid"/>
                </a:ln>
                <a:solidFill>
                  <a:srgbClr val="4848D8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 Antiqua" pitchFamily="18" charset="0"/>
              </a:rPr>
              <a:t>Valuer</a:t>
            </a:r>
            <a:endParaRPr lang="en-IN" dirty="0">
              <a:ln w="18415" cmpd="sng">
                <a:solidFill>
                  <a:srgbClr val="4848D8"/>
                </a:solidFill>
                <a:prstDash val="solid"/>
              </a:ln>
              <a:solidFill>
                <a:srgbClr val="4848D8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9" name="Picture 4" descr="Related image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353" y="3200399"/>
            <a:ext cx="6458047" cy="3632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0" y="45064"/>
            <a:ext cx="7391400" cy="646331"/>
          </a:xfrm>
          <a:prstGeom prst="homePlate">
            <a:avLst>
              <a:gd name="adj" fmla="val 67737"/>
            </a:avLst>
          </a:prstGeom>
          <a:solidFill>
            <a:srgbClr val="00CC99"/>
          </a:solidFill>
          <a:ln/>
          <a:effectLst>
            <a:glow rad="635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>
            <a:defPPr>
              <a:defRPr lang="en-US"/>
            </a:defPPr>
            <a:lvl1pPr algn="ctr">
              <a:defRPr sz="3600" b="1">
                <a:ln/>
                <a:solidFill>
                  <a:srgbClr val="002060"/>
                </a:solidFill>
                <a:latin typeface="Berlin Sans FB Demi" pitchFamily="34" charset="0"/>
              </a:defRPr>
            </a:lvl1pPr>
          </a:lstStyle>
          <a:p>
            <a:r>
              <a:rPr lang="en-IN" dirty="0" smtClean="0"/>
              <a:t>Registered Valuer – Ex..Ho..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126698885"/>
      </p:ext>
    </p:extLst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Image result for sources of finance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2" t="36161" r="13947"/>
          <a:stretch/>
        </p:blipFill>
        <p:spPr bwMode="auto">
          <a:xfrm>
            <a:off x="7772400" y="1"/>
            <a:ext cx="1371600" cy="752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0" y="1219200"/>
            <a:ext cx="9144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sz="4000" b="1" spc="50" dirty="0" smtClean="0">
                <a:ln w="13500">
                  <a:solidFill>
                    <a:srgbClr val="CC3300">
                      <a:alpha val="6500"/>
                    </a:srgbClr>
                  </a:solidFill>
                  <a:prstDash val="solid"/>
                </a:ln>
                <a:solidFill>
                  <a:srgbClr val="FF0000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Rockwell" pitchFamily="18" charset="0"/>
              </a:rPr>
              <a:t>Expanding Horizon – </a:t>
            </a:r>
          </a:p>
          <a:p>
            <a:pPr algn="ctr"/>
            <a:r>
              <a:rPr lang="en-IN" sz="4000" b="1" spc="50" dirty="0" smtClean="0">
                <a:ln w="13500">
                  <a:solidFill>
                    <a:srgbClr val="CC3300">
                      <a:alpha val="6500"/>
                    </a:srgbClr>
                  </a:solidFill>
                  <a:prstDash val="solid"/>
                </a:ln>
                <a:solidFill>
                  <a:srgbClr val="80008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Rockwell" pitchFamily="18" charset="0"/>
              </a:rPr>
              <a:t>Income Tax Act, 1961</a:t>
            </a:r>
            <a:endParaRPr lang="en-IN" sz="4000" b="1" spc="50" dirty="0">
              <a:ln w="13500">
                <a:solidFill>
                  <a:srgbClr val="CC3300">
                    <a:alpha val="6500"/>
                  </a:srgbClr>
                </a:solidFill>
                <a:prstDash val="solid"/>
              </a:ln>
              <a:solidFill>
                <a:srgbClr val="800080"/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Rockwell" pitchFamily="18" charset="0"/>
            </a:endParaRPr>
          </a:p>
        </p:txBody>
      </p:sp>
      <p:pic>
        <p:nvPicPr>
          <p:cNvPr id="6146" name="Picture 2" descr="Related image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19400"/>
            <a:ext cx="9144000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962400" y="6237945"/>
            <a:ext cx="518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IN" dirty="0" err="1" smtClean="0">
                <a:ln w="18415" cmpd="sng">
                  <a:solidFill>
                    <a:srgbClr val="4848D8"/>
                  </a:solidFill>
                  <a:prstDash val="solid"/>
                </a:ln>
                <a:solidFill>
                  <a:srgbClr val="4848D8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 Antiqua" pitchFamily="18" charset="0"/>
              </a:rPr>
              <a:t>Dr.</a:t>
            </a:r>
            <a:r>
              <a:rPr lang="en-IN" dirty="0" smtClean="0">
                <a:ln w="18415" cmpd="sng">
                  <a:solidFill>
                    <a:srgbClr val="4848D8"/>
                  </a:solidFill>
                  <a:prstDash val="solid"/>
                </a:ln>
                <a:solidFill>
                  <a:srgbClr val="4848D8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 Antiqua" pitchFamily="18" charset="0"/>
              </a:rPr>
              <a:t> Ajay </a:t>
            </a:r>
            <a:r>
              <a:rPr lang="en-IN" dirty="0" err="1" smtClean="0">
                <a:ln w="18415" cmpd="sng">
                  <a:solidFill>
                    <a:srgbClr val="4848D8"/>
                  </a:solidFill>
                  <a:prstDash val="solid"/>
                </a:ln>
                <a:solidFill>
                  <a:srgbClr val="4848D8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 Antiqua" pitchFamily="18" charset="0"/>
              </a:rPr>
              <a:t>Garg</a:t>
            </a:r>
            <a:endParaRPr lang="en-IN" dirty="0" smtClean="0">
              <a:ln w="18415" cmpd="sng">
                <a:solidFill>
                  <a:srgbClr val="4848D8"/>
                </a:solidFill>
                <a:prstDash val="solid"/>
              </a:ln>
              <a:solidFill>
                <a:srgbClr val="4848D8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 Antiqua" pitchFamily="18" charset="0"/>
            </a:endParaRPr>
          </a:p>
          <a:p>
            <a:pPr algn="r"/>
            <a:r>
              <a:rPr lang="en-IN" dirty="0" smtClean="0">
                <a:ln w="18415" cmpd="sng">
                  <a:solidFill>
                    <a:srgbClr val="4848D8"/>
                  </a:solidFill>
                  <a:prstDash val="solid"/>
                </a:ln>
                <a:solidFill>
                  <a:srgbClr val="4848D8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 Antiqua" pitchFamily="18" charset="0"/>
              </a:rPr>
              <a:t>Corporate Lawyers and R. </a:t>
            </a:r>
            <a:r>
              <a:rPr lang="en-IN" dirty="0" err="1" smtClean="0">
                <a:ln w="18415" cmpd="sng">
                  <a:solidFill>
                    <a:srgbClr val="4848D8"/>
                  </a:solidFill>
                  <a:prstDash val="solid"/>
                </a:ln>
                <a:solidFill>
                  <a:srgbClr val="4848D8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 Antiqua" pitchFamily="18" charset="0"/>
              </a:rPr>
              <a:t>Valuer</a:t>
            </a:r>
            <a:endParaRPr lang="en-IN" dirty="0">
              <a:ln w="18415" cmpd="sng">
                <a:solidFill>
                  <a:srgbClr val="4848D8"/>
                </a:solidFill>
                <a:prstDash val="solid"/>
              </a:ln>
              <a:solidFill>
                <a:srgbClr val="4848D8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45064"/>
            <a:ext cx="7391400" cy="646331"/>
          </a:xfrm>
          <a:prstGeom prst="homePlate">
            <a:avLst>
              <a:gd name="adj" fmla="val 67737"/>
            </a:avLst>
          </a:prstGeom>
          <a:solidFill>
            <a:srgbClr val="00CC99"/>
          </a:solidFill>
          <a:ln/>
          <a:effectLst>
            <a:glow rad="635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>
            <a:defPPr>
              <a:defRPr lang="en-US"/>
            </a:defPPr>
            <a:lvl1pPr algn="ctr">
              <a:defRPr sz="3600" b="1">
                <a:ln/>
                <a:solidFill>
                  <a:srgbClr val="002060"/>
                </a:solidFill>
                <a:latin typeface="Berlin Sans FB Demi" pitchFamily="34" charset="0"/>
              </a:defRPr>
            </a:lvl1pPr>
          </a:lstStyle>
          <a:p>
            <a:r>
              <a:rPr lang="en-IN" dirty="0" smtClean="0"/>
              <a:t>Registered Valuer – Ex..Ho..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3803141"/>
      </p:ext>
    </p:extLst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Image result for sources of finance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2" t="36161" r="13947"/>
          <a:stretch/>
        </p:blipFill>
        <p:spPr bwMode="auto">
          <a:xfrm>
            <a:off x="7772400" y="1"/>
            <a:ext cx="1371600" cy="752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-21609" y="1295400"/>
            <a:ext cx="908940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sz="4000" b="1" spc="50" dirty="0" smtClean="0">
                <a:ln w="13500">
                  <a:solidFill>
                    <a:srgbClr val="CC3300">
                      <a:alpha val="6500"/>
                    </a:srgbClr>
                  </a:solidFill>
                  <a:prstDash val="solid"/>
                </a:ln>
                <a:solidFill>
                  <a:srgbClr val="FF0000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Rockwell" pitchFamily="18" charset="0"/>
              </a:rPr>
              <a:t>Expanding Horizon - FEMA 2000</a:t>
            </a:r>
            <a:endParaRPr lang="en-IN" sz="4000" b="1" spc="50" dirty="0">
              <a:ln w="13500">
                <a:solidFill>
                  <a:srgbClr val="CC3300">
                    <a:alpha val="6500"/>
                  </a:srgbClr>
                </a:solidFill>
                <a:prstDash val="solid"/>
              </a:ln>
              <a:solidFill>
                <a:srgbClr val="FF0000">
                  <a:alpha val="95000"/>
                </a:srgb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Rockwell" pitchFamily="18" charset="0"/>
            </a:endParaRPr>
          </a:p>
        </p:txBody>
      </p:sp>
      <p:pic>
        <p:nvPicPr>
          <p:cNvPr id="7170" name="Picture 2" descr="Image result for identification cartoon 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19400"/>
            <a:ext cx="9144000" cy="3038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962400" y="6237945"/>
            <a:ext cx="518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IN" dirty="0" err="1" smtClean="0">
                <a:ln w="18415" cmpd="sng">
                  <a:solidFill>
                    <a:srgbClr val="4848D8"/>
                  </a:solidFill>
                  <a:prstDash val="solid"/>
                </a:ln>
                <a:solidFill>
                  <a:srgbClr val="4848D8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 Antiqua" pitchFamily="18" charset="0"/>
              </a:rPr>
              <a:t>Dr.</a:t>
            </a:r>
            <a:r>
              <a:rPr lang="en-IN" dirty="0" smtClean="0">
                <a:ln w="18415" cmpd="sng">
                  <a:solidFill>
                    <a:srgbClr val="4848D8"/>
                  </a:solidFill>
                  <a:prstDash val="solid"/>
                </a:ln>
                <a:solidFill>
                  <a:srgbClr val="4848D8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 Antiqua" pitchFamily="18" charset="0"/>
              </a:rPr>
              <a:t> Ajay </a:t>
            </a:r>
            <a:r>
              <a:rPr lang="en-IN" dirty="0" err="1" smtClean="0">
                <a:ln w="18415" cmpd="sng">
                  <a:solidFill>
                    <a:srgbClr val="4848D8"/>
                  </a:solidFill>
                  <a:prstDash val="solid"/>
                </a:ln>
                <a:solidFill>
                  <a:srgbClr val="4848D8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 Antiqua" pitchFamily="18" charset="0"/>
              </a:rPr>
              <a:t>Garg</a:t>
            </a:r>
            <a:endParaRPr lang="en-IN" dirty="0" smtClean="0">
              <a:ln w="18415" cmpd="sng">
                <a:solidFill>
                  <a:srgbClr val="4848D8"/>
                </a:solidFill>
                <a:prstDash val="solid"/>
              </a:ln>
              <a:solidFill>
                <a:srgbClr val="4848D8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 Antiqua" pitchFamily="18" charset="0"/>
            </a:endParaRPr>
          </a:p>
          <a:p>
            <a:pPr algn="r"/>
            <a:r>
              <a:rPr lang="en-IN" dirty="0" smtClean="0">
                <a:ln w="18415" cmpd="sng">
                  <a:solidFill>
                    <a:srgbClr val="4848D8"/>
                  </a:solidFill>
                  <a:prstDash val="solid"/>
                </a:ln>
                <a:solidFill>
                  <a:srgbClr val="4848D8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 Antiqua" pitchFamily="18" charset="0"/>
              </a:rPr>
              <a:t>Corporate Lawyers and R. </a:t>
            </a:r>
            <a:r>
              <a:rPr lang="en-IN" dirty="0" err="1" smtClean="0">
                <a:ln w="18415" cmpd="sng">
                  <a:solidFill>
                    <a:srgbClr val="4848D8"/>
                  </a:solidFill>
                  <a:prstDash val="solid"/>
                </a:ln>
                <a:solidFill>
                  <a:srgbClr val="4848D8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 Antiqua" pitchFamily="18" charset="0"/>
              </a:rPr>
              <a:t>Valuer</a:t>
            </a:r>
            <a:endParaRPr lang="en-IN" dirty="0">
              <a:ln w="18415" cmpd="sng">
                <a:solidFill>
                  <a:srgbClr val="4848D8"/>
                </a:solidFill>
                <a:prstDash val="solid"/>
              </a:ln>
              <a:solidFill>
                <a:srgbClr val="4848D8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45064"/>
            <a:ext cx="7391400" cy="646331"/>
          </a:xfrm>
          <a:prstGeom prst="homePlate">
            <a:avLst>
              <a:gd name="adj" fmla="val 67737"/>
            </a:avLst>
          </a:prstGeom>
          <a:solidFill>
            <a:srgbClr val="00CC99"/>
          </a:solidFill>
          <a:ln/>
          <a:effectLst>
            <a:glow rad="635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>
            <a:defPPr>
              <a:defRPr lang="en-US"/>
            </a:defPPr>
            <a:lvl1pPr algn="ctr">
              <a:defRPr sz="3600" b="1">
                <a:ln/>
                <a:solidFill>
                  <a:srgbClr val="002060"/>
                </a:solidFill>
                <a:latin typeface="Berlin Sans FB Demi" pitchFamily="34" charset="0"/>
              </a:defRPr>
            </a:lvl1pPr>
          </a:lstStyle>
          <a:p>
            <a:r>
              <a:rPr lang="en-IN" dirty="0" smtClean="0"/>
              <a:t>Registered Valuer – Ex..Ho..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508859125"/>
      </p:ext>
    </p:extLst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75000"/>
              </a:schemeClr>
            </a:gs>
            <a:gs pos="0">
              <a:srgbClr val="FEA8C9"/>
            </a:gs>
            <a:gs pos="60000">
              <a:schemeClr val="accent5">
                <a:lumMod val="40000"/>
                <a:lumOff val="60000"/>
              </a:schemeClr>
            </a:gs>
            <a:gs pos="100000">
              <a:schemeClr val="accent2">
                <a:lumMod val="40000"/>
                <a:lumOff val="60000"/>
              </a:schemeClr>
            </a:gs>
            <a:gs pos="93000">
              <a:schemeClr val="bg1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685800" y="304800"/>
            <a:ext cx="79248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b="1" dirty="0" smtClean="0">
                <a:ln w="18415" cmpd="sng">
                  <a:solidFill>
                    <a:srgbClr val="48352E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eestyle Script" pitchFamily="66" charset="0"/>
              </a:rPr>
              <a:t>Thank You</a:t>
            </a:r>
            <a:endParaRPr lang="en-US" sz="16600" b="1" dirty="0">
              <a:ln w="18415" cmpd="sng">
                <a:solidFill>
                  <a:srgbClr val="48352E"/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Freestyle Script" pitchFamily="66" charset="0"/>
            </a:endParaRPr>
          </a:p>
        </p:txBody>
      </p:sp>
      <p:pic>
        <p:nvPicPr>
          <p:cNvPr id="6148" name="Picture 4" descr="Image result for zoo zoo gif"/>
          <p:cNvPicPr>
            <a:picLocks noChangeAspect="1" noChangeArrowheads="1" noCrop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096000" y="-533400"/>
            <a:ext cx="3429000" cy="33528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685800" y="3678704"/>
            <a:ext cx="3962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990099"/>
                </a:solidFill>
                <a:latin typeface="Berlin Sans FB Demi" pitchFamily="34" charset="0"/>
                <a:cs typeface="Aharoni" pitchFamily="2" charset="-79"/>
              </a:rPr>
              <a:t>Contact Detail:</a:t>
            </a:r>
          </a:p>
          <a:p>
            <a:endParaRPr lang="en-US" sz="2400" dirty="0" smtClean="0">
              <a:solidFill>
                <a:srgbClr val="990099"/>
              </a:solidFill>
              <a:latin typeface="Berlin Sans FB Demi" pitchFamily="34" charset="0"/>
              <a:cs typeface="Aharoni" pitchFamily="2" charset="-79"/>
            </a:endParaRPr>
          </a:p>
          <a:p>
            <a:r>
              <a:rPr lang="en-US" sz="2400" dirty="0" smtClean="0">
                <a:solidFill>
                  <a:srgbClr val="990099"/>
                </a:solidFill>
                <a:latin typeface="Berlin Sans FB Demi" pitchFamily="34" charset="0"/>
                <a:cs typeface="Aharoni" pitchFamily="2" charset="-79"/>
              </a:rPr>
              <a:t>Dr. Ajay </a:t>
            </a:r>
            <a:r>
              <a:rPr lang="en-US" sz="2400" dirty="0" err="1" smtClean="0">
                <a:solidFill>
                  <a:srgbClr val="990099"/>
                </a:solidFill>
                <a:latin typeface="Berlin Sans FB Demi" pitchFamily="34" charset="0"/>
                <a:cs typeface="Aharoni" pitchFamily="2" charset="-79"/>
              </a:rPr>
              <a:t>Garg</a:t>
            </a:r>
            <a:endParaRPr lang="en-US" sz="2400" dirty="0" smtClean="0">
              <a:solidFill>
                <a:srgbClr val="990099"/>
              </a:solidFill>
              <a:latin typeface="Berlin Sans FB Demi" pitchFamily="34" charset="0"/>
              <a:cs typeface="Aharoni" pitchFamily="2" charset="-79"/>
            </a:endParaRPr>
          </a:p>
          <a:p>
            <a:r>
              <a:rPr lang="en-US" sz="2400" dirty="0" smtClean="0">
                <a:solidFill>
                  <a:srgbClr val="990099"/>
                </a:solidFill>
                <a:latin typeface="Berlin Sans FB Demi" pitchFamily="34" charset="0"/>
                <a:cs typeface="Aharoni" pitchFamily="2" charset="-79"/>
                <a:hlinkClick r:id="rId3"/>
              </a:rPr>
              <a:t>gargajay24@yahoo.co.in</a:t>
            </a:r>
            <a:endParaRPr lang="en-US" sz="2400" dirty="0" smtClean="0">
              <a:solidFill>
                <a:srgbClr val="990099"/>
              </a:solidFill>
              <a:latin typeface="Berlin Sans FB Demi" pitchFamily="34" charset="0"/>
              <a:cs typeface="Aharoni" pitchFamily="2" charset="-79"/>
            </a:endParaRPr>
          </a:p>
          <a:p>
            <a:r>
              <a:rPr lang="en-US" sz="2400" dirty="0" err="1" smtClean="0">
                <a:solidFill>
                  <a:srgbClr val="990099"/>
                </a:solidFill>
                <a:latin typeface="Berlin Sans FB Demi" pitchFamily="34" charset="0"/>
                <a:cs typeface="Aharoni" pitchFamily="2" charset="-79"/>
              </a:rPr>
              <a:t>M.No</a:t>
            </a:r>
            <a:r>
              <a:rPr lang="en-US" sz="2400" dirty="0" smtClean="0">
                <a:solidFill>
                  <a:srgbClr val="990099"/>
                </a:solidFill>
                <a:latin typeface="Berlin Sans FB Demi" pitchFamily="34" charset="0"/>
                <a:cs typeface="Aharoni" pitchFamily="2" charset="-79"/>
              </a:rPr>
              <a:t>. +91- 9811386723</a:t>
            </a:r>
          </a:p>
        </p:txBody>
      </p:sp>
      <p:pic>
        <p:nvPicPr>
          <p:cNvPr id="10" name="Picture 9" descr="Image may contain: 1 person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81600" y="2971800"/>
            <a:ext cx="3429000" cy="2743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10" descr="Image result for ICMAI RVO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752600" y="6019800"/>
            <a:ext cx="1981199" cy="609600"/>
          </a:xfrm>
          <a:prstGeom prst="rect">
            <a:avLst/>
          </a:prstGeom>
          <a:noFill/>
        </p:spPr>
      </p:pic>
      <p:pic>
        <p:nvPicPr>
          <p:cNvPr id="9" name="Picture 4" descr="logo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5715000"/>
            <a:ext cx="714375" cy="1143000"/>
          </a:xfrm>
          <a:prstGeom prst="rect">
            <a:avLst/>
          </a:prstGeom>
          <a:noFill/>
        </p:spPr>
      </p:pic>
      <p:pic>
        <p:nvPicPr>
          <p:cNvPr id="11" name="Picture 2" descr="Image result for icsi iip"/>
          <p:cNvPicPr>
            <a:picLocks noChangeAspect="1" noChangeArrowheads="1"/>
          </p:cNvPicPr>
          <p:nvPr/>
        </p:nvPicPr>
        <p:blipFill>
          <a:blip r:embed="rId7" cstate="print"/>
          <a:srcRect l="32000" t="15238" r="32000" b="14921"/>
          <a:stretch>
            <a:fillRect/>
          </a:stretch>
        </p:blipFill>
        <p:spPr bwMode="auto">
          <a:xfrm>
            <a:off x="914400" y="6019800"/>
            <a:ext cx="609600" cy="620889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2" name="Picture 2" descr="Image result for ibbi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2749" b="25146"/>
          <a:stretch>
            <a:fillRect/>
          </a:stretch>
        </p:blipFill>
        <p:spPr bwMode="auto">
          <a:xfrm>
            <a:off x="4038600" y="6019800"/>
            <a:ext cx="4762500" cy="609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43256969"/>
      </p:ext>
    </p:extLst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3962400" y="6237945"/>
            <a:ext cx="518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IN" dirty="0" err="1" smtClean="0">
                <a:ln w="18415" cmpd="sng">
                  <a:solidFill>
                    <a:srgbClr val="4848D8"/>
                  </a:solidFill>
                  <a:prstDash val="solid"/>
                </a:ln>
                <a:solidFill>
                  <a:srgbClr val="4848D8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 Antiqua" pitchFamily="18" charset="0"/>
              </a:rPr>
              <a:t>Dr.</a:t>
            </a:r>
            <a:r>
              <a:rPr lang="en-IN" dirty="0" smtClean="0">
                <a:ln w="18415" cmpd="sng">
                  <a:solidFill>
                    <a:srgbClr val="4848D8"/>
                  </a:solidFill>
                  <a:prstDash val="solid"/>
                </a:ln>
                <a:solidFill>
                  <a:srgbClr val="4848D8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 Antiqua" pitchFamily="18" charset="0"/>
              </a:rPr>
              <a:t> Ajay </a:t>
            </a:r>
            <a:r>
              <a:rPr lang="en-IN" dirty="0" err="1" smtClean="0">
                <a:ln w="18415" cmpd="sng">
                  <a:solidFill>
                    <a:srgbClr val="4848D8"/>
                  </a:solidFill>
                  <a:prstDash val="solid"/>
                </a:ln>
                <a:solidFill>
                  <a:srgbClr val="4848D8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 Antiqua" pitchFamily="18" charset="0"/>
              </a:rPr>
              <a:t>Garg</a:t>
            </a:r>
            <a:endParaRPr lang="en-IN" dirty="0" smtClean="0">
              <a:ln w="18415" cmpd="sng">
                <a:solidFill>
                  <a:srgbClr val="4848D8"/>
                </a:solidFill>
                <a:prstDash val="solid"/>
              </a:ln>
              <a:solidFill>
                <a:srgbClr val="4848D8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 Antiqua" pitchFamily="18" charset="0"/>
            </a:endParaRPr>
          </a:p>
          <a:p>
            <a:pPr algn="r"/>
            <a:r>
              <a:rPr lang="en-IN" dirty="0" smtClean="0">
                <a:ln w="18415" cmpd="sng">
                  <a:solidFill>
                    <a:srgbClr val="4848D8"/>
                  </a:solidFill>
                  <a:prstDash val="solid"/>
                </a:ln>
                <a:solidFill>
                  <a:srgbClr val="4848D8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 Antiqua" pitchFamily="18" charset="0"/>
              </a:rPr>
              <a:t>Corporate Lawyers and R. </a:t>
            </a:r>
            <a:r>
              <a:rPr lang="en-IN" dirty="0" err="1" smtClean="0">
                <a:ln w="18415" cmpd="sng">
                  <a:solidFill>
                    <a:srgbClr val="4848D8"/>
                  </a:solidFill>
                  <a:prstDash val="solid"/>
                </a:ln>
                <a:solidFill>
                  <a:srgbClr val="4848D8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 Antiqua" pitchFamily="18" charset="0"/>
              </a:rPr>
              <a:t>Valuer</a:t>
            </a:r>
            <a:endParaRPr lang="en-IN" dirty="0">
              <a:ln w="18415" cmpd="sng">
                <a:solidFill>
                  <a:srgbClr val="4848D8"/>
                </a:solidFill>
                <a:prstDash val="solid"/>
              </a:ln>
              <a:solidFill>
                <a:srgbClr val="4848D8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11" name="Picture 2" descr="Image result for sources of finance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2" t="36161" r="13947"/>
          <a:stretch/>
        </p:blipFill>
        <p:spPr bwMode="auto">
          <a:xfrm>
            <a:off x="7772400" y="1"/>
            <a:ext cx="1371600" cy="752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0" y="1447800"/>
            <a:ext cx="9144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sz="4000" b="1" spc="50" dirty="0" smtClean="0">
                <a:ln w="13500">
                  <a:solidFill>
                    <a:srgbClr val="CC3300">
                      <a:alpha val="6500"/>
                    </a:srgbClr>
                  </a:solidFill>
                  <a:prstDash val="solid"/>
                </a:ln>
                <a:solidFill>
                  <a:srgbClr val="FF0066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Rockwell" pitchFamily="18" charset="0"/>
              </a:rPr>
              <a:t>Core Scope of Work 2: </a:t>
            </a:r>
          </a:p>
          <a:p>
            <a:pPr algn="ctr"/>
            <a:r>
              <a:rPr lang="en-IN" sz="4000" b="1" spc="50" dirty="0" smtClean="0">
                <a:ln w="13500">
                  <a:solidFill>
                    <a:srgbClr val="CC3300">
                      <a:alpha val="6500"/>
                    </a:srgbClr>
                  </a:solidFill>
                  <a:prstDash val="solid"/>
                </a:ln>
                <a:solidFill>
                  <a:srgbClr val="FF0066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Rockwell" pitchFamily="18" charset="0"/>
              </a:rPr>
              <a:t>Company Liquidator </a:t>
            </a:r>
            <a:endParaRPr lang="en-IN" sz="4000" b="1" spc="50" dirty="0">
              <a:ln w="13500">
                <a:solidFill>
                  <a:srgbClr val="CC3300">
                    <a:alpha val="6500"/>
                  </a:srgbClr>
                </a:solidFill>
                <a:prstDash val="solid"/>
              </a:ln>
              <a:solidFill>
                <a:srgbClr val="FF0066"/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Rockwell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45064"/>
            <a:ext cx="7391400" cy="646331"/>
          </a:xfrm>
          <a:prstGeom prst="homePlate">
            <a:avLst>
              <a:gd name="adj" fmla="val 67737"/>
            </a:avLst>
          </a:prstGeom>
          <a:solidFill>
            <a:srgbClr val="00CC99"/>
          </a:solidFill>
          <a:ln/>
          <a:effectLst>
            <a:glow rad="635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>
            <a:defPPr>
              <a:defRPr lang="en-US"/>
            </a:defPPr>
            <a:lvl1pPr algn="ctr">
              <a:defRPr sz="3600" b="1">
                <a:ln/>
                <a:solidFill>
                  <a:srgbClr val="002060"/>
                </a:solidFill>
                <a:latin typeface="Berlin Sans FB Demi" pitchFamily="34" charset="0"/>
              </a:defRPr>
            </a:lvl1pPr>
          </a:lstStyle>
          <a:p>
            <a:r>
              <a:rPr lang="en-IN" dirty="0" smtClean="0"/>
              <a:t>Resolution Professional – Ex..Ho..</a:t>
            </a:r>
            <a:endParaRPr lang="en-IN" dirty="0"/>
          </a:p>
        </p:txBody>
      </p:sp>
      <p:pic>
        <p:nvPicPr>
          <p:cNvPr id="45058" name="Picture 2" descr="Related imag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9200" y="2971800"/>
            <a:ext cx="7086600" cy="29813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81156996"/>
      </p:ext>
    </p:extLst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Image result for sources of finance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2" t="36161" r="13947"/>
          <a:stretch/>
        </p:blipFill>
        <p:spPr bwMode="auto">
          <a:xfrm>
            <a:off x="7772400" y="1"/>
            <a:ext cx="1371600" cy="752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0" y="1447800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sz="4000" b="1" spc="50" dirty="0" smtClean="0">
                <a:ln w="13500">
                  <a:solidFill>
                    <a:srgbClr val="CC3300">
                      <a:alpha val="6500"/>
                    </a:srgbClr>
                  </a:solidFill>
                  <a:prstDash val="solid"/>
                </a:ln>
                <a:solidFill>
                  <a:srgbClr val="C092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Rockwell" pitchFamily="18" charset="0"/>
              </a:rPr>
              <a:t>As Representative of Home Buyers </a:t>
            </a:r>
            <a:endParaRPr lang="en-IN" sz="4000" b="1" spc="50" dirty="0">
              <a:ln w="13500">
                <a:solidFill>
                  <a:srgbClr val="CC3300">
                    <a:alpha val="6500"/>
                  </a:srgbClr>
                </a:solidFill>
                <a:prstDash val="solid"/>
              </a:ln>
              <a:solidFill>
                <a:srgbClr val="C09200"/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Rockwell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962400" y="6237945"/>
            <a:ext cx="518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IN" dirty="0" err="1" smtClean="0">
                <a:ln w="18415" cmpd="sng">
                  <a:solidFill>
                    <a:srgbClr val="4848D8"/>
                  </a:solidFill>
                  <a:prstDash val="solid"/>
                </a:ln>
                <a:solidFill>
                  <a:srgbClr val="4848D8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 Antiqua" pitchFamily="18" charset="0"/>
              </a:rPr>
              <a:t>Dr.</a:t>
            </a:r>
            <a:r>
              <a:rPr lang="en-IN" dirty="0" smtClean="0">
                <a:ln w="18415" cmpd="sng">
                  <a:solidFill>
                    <a:srgbClr val="4848D8"/>
                  </a:solidFill>
                  <a:prstDash val="solid"/>
                </a:ln>
                <a:solidFill>
                  <a:srgbClr val="4848D8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 Antiqua" pitchFamily="18" charset="0"/>
              </a:rPr>
              <a:t> Ajay </a:t>
            </a:r>
            <a:r>
              <a:rPr lang="en-IN" dirty="0" err="1" smtClean="0">
                <a:ln w="18415" cmpd="sng">
                  <a:solidFill>
                    <a:srgbClr val="4848D8"/>
                  </a:solidFill>
                  <a:prstDash val="solid"/>
                </a:ln>
                <a:solidFill>
                  <a:srgbClr val="4848D8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 Antiqua" pitchFamily="18" charset="0"/>
              </a:rPr>
              <a:t>Garg</a:t>
            </a:r>
            <a:endParaRPr lang="en-IN" dirty="0" smtClean="0">
              <a:ln w="18415" cmpd="sng">
                <a:solidFill>
                  <a:srgbClr val="4848D8"/>
                </a:solidFill>
                <a:prstDash val="solid"/>
              </a:ln>
              <a:solidFill>
                <a:srgbClr val="4848D8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 Antiqua" pitchFamily="18" charset="0"/>
            </a:endParaRPr>
          </a:p>
          <a:p>
            <a:pPr algn="r"/>
            <a:r>
              <a:rPr lang="en-IN" dirty="0" smtClean="0">
                <a:ln w="18415" cmpd="sng">
                  <a:solidFill>
                    <a:srgbClr val="4848D8"/>
                  </a:solidFill>
                  <a:prstDash val="solid"/>
                </a:ln>
                <a:solidFill>
                  <a:srgbClr val="4848D8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 Antiqua" pitchFamily="18" charset="0"/>
              </a:rPr>
              <a:t>Corporate Lawyers and R. </a:t>
            </a:r>
            <a:r>
              <a:rPr lang="en-IN" dirty="0" err="1" smtClean="0">
                <a:ln w="18415" cmpd="sng">
                  <a:solidFill>
                    <a:srgbClr val="4848D8"/>
                  </a:solidFill>
                  <a:prstDash val="solid"/>
                </a:ln>
                <a:solidFill>
                  <a:srgbClr val="4848D8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 Antiqua" pitchFamily="18" charset="0"/>
              </a:rPr>
              <a:t>Valuer</a:t>
            </a:r>
            <a:endParaRPr lang="en-IN" dirty="0">
              <a:ln w="18415" cmpd="sng">
                <a:solidFill>
                  <a:srgbClr val="4848D8"/>
                </a:solidFill>
                <a:prstDash val="solid"/>
              </a:ln>
              <a:solidFill>
                <a:srgbClr val="4848D8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45064"/>
            <a:ext cx="7391400" cy="646331"/>
          </a:xfrm>
          <a:prstGeom prst="homePlate">
            <a:avLst>
              <a:gd name="adj" fmla="val 67737"/>
            </a:avLst>
          </a:prstGeom>
          <a:solidFill>
            <a:srgbClr val="00CC99"/>
          </a:solidFill>
          <a:ln/>
          <a:effectLst>
            <a:glow rad="635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>
            <a:defPPr>
              <a:defRPr lang="en-US"/>
            </a:defPPr>
            <a:lvl1pPr algn="ctr">
              <a:defRPr sz="3600" b="1">
                <a:ln/>
                <a:solidFill>
                  <a:srgbClr val="002060"/>
                </a:solidFill>
                <a:latin typeface="Berlin Sans FB Demi" pitchFamily="34" charset="0"/>
              </a:defRPr>
            </a:lvl1pPr>
          </a:lstStyle>
          <a:p>
            <a:r>
              <a:rPr lang="en-IN" dirty="0" smtClean="0"/>
              <a:t>Resolution Professional – Ex..Ho..</a:t>
            </a:r>
            <a:endParaRPr lang="en-IN" dirty="0"/>
          </a:p>
        </p:txBody>
      </p:sp>
      <p:pic>
        <p:nvPicPr>
          <p:cNvPr id="43010" name="Picture 2" descr="Image result for meeting 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33600" y="2667000"/>
            <a:ext cx="4762500" cy="33337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81156996"/>
      </p:ext>
    </p:extLst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Image result for sources of finance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2" t="36161" r="13947"/>
          <a:stretch/>
        </p:blipFill>
        <p:spPr bwMode="auto">
          <a:xfrm>
            <a:off x="7772400" y="1"/>
            <a:ext cx="1371600" cy="752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0" y="1447800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sz="4000" b="1" spc="50" dirty="0" smtClean="0">
                <a:ln w="13500">
                  <a:solidFill>
                    <a:srgbClr val="CC3300">
                      <a:alpha val="6500"/>
                    </a:srgbClr>
                  </a:solidFill>
                  <a:prstDash val="solid"/>
                </a:ln>
                <a:solidFill>
                  <a:srgbClr val="9933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Rockwell" pitchFamily="18" charset="0"/>
              </a:rPr>
              <a:t>Representative Services in COC</a:t>
            </a:r>
            <a:endParaRPr lang="en-IN" sz="4000" b="1" spc="50" dirty="0">
              <a:ln w="13500">
                <a:solidFill>
                  <a:srgbClr val="CC3300">
                    <a:alpha val="6500"/>
                  </a:srgbClr>
                </a:solidFill>
                <a:prstDash val="solid"/>
              </a:ln>
              <a:solidFill>
                <a:srgbClr val="993300"/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Rockwell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62400" y="6237945"/>
            <a:ext cx="518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IN" dirty="0" err="1" smtClean="0">
                <a:ln w="18415" cmpd="sng">
                  <a:solidFill>
                    <a:srgbClr val="4848D8"/>
                  </a:solidFill>
                  <a:prstDash val="solid"/>
                </a:ln>
                <a:solidFill>
                  <a:srgbClr val="4848D8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 Antiqua" pitchFamily="18" charset="0"/>
              </a:rPr>
              <a:t>Dr.</a:t>
            </a:r>
            <a:r>
              <a:rPr lang="en-IN" dirty="0" smtClean="0">
                <a:ln w="18415" cmpd="sng">
                  <a:solidFill>
                    <a:srgbClr val="4848D8"/>
                  </a:solidFill>
                  <a:prstDash val="solid"/>
                </a:ln>
                <a:solidFill>
                  <a:srgbClr val="4848D8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 Antiqua" pitchFamily="18" charset="0"/>
              </a:rPr>
              <a:t> Ajay </a:t>
            </a:r>
            <a:r>
              <a:rPr lang="en-IN" dirty="0" err="1" smtClean="0">
                <a:ln w="18415" cmpd="sng">
                  <a:solidFill>
                    <a:srgbClr val="4848D8"/>
                  </a:solidFill>
                  <a:prstDash val="solid"/>
                </a:ln>
                <a:solidFill>
                  <a:srgbClr val="4848D8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 Antiqua" pitchFamily="18" charset="0"/>
              </a:rPr>
              <a:t>Garg</a:t>
            </a:r>
            <a:endParaRPr lang="en-IN" dirty="0" smtClean="0">
              <a:ln w="18415" cmpd="sng">
                <a:solidFill>
                  <a:srgbClr val="4848D8"/>
                </a:solidFill>
                <a:prstDash val="solid"/>
              </a:ln>
              <a:solidFill>
                <a:srgbClr val="4848D8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 Antiqua" pitchFamily="18" charset="0"/>
            </a:endParaRPr>
          </a:p>
          <a:p>
            <a:pPr algn="r"/>
            <a:r>
              <a:rPr lang="en-IN" dirty="0" smtClean="0">
                <a:ln w="18415" cmpd="sng">
                  <a:solidFill>
                    <a:srgbClr val="4848D8"/>
                  </a:solidFill>
                  <a:prstDash val="solid"/>
                </a:ln>
                <a:solidFill>
                  <a:srgbClr val="4848D8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 Antiqua" pitchFamily="18" charset="0"/>
              </a:rPr>
              <a:t>Corporate Lawyers and R. </a:t>
            </a:r>
            <a:r>
              <a:rPr lang="en-IN" dirty="0" err="1" smtClean="0">
                <a:ln w="18415" cmpd="sng">
                  <a:solidFill>
                    <a:srgbClr val="4848D8"/>
                  </a:solidFill>
                  <a:prstDash val="solid"/>
                </a:ln>
                <a:solidFill>
                  <a:srgbClr val="4848D8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 Antiqua" pitchFamily="18" charset="0"/>
              </a:rPr>
              <a:t>Valuer</a:t>
            </a:r>
            <a:endParaRPr lang="en-IN" dirty="0">
              <a:ln w="18415" cmpd="sng">
                <a:solidFill>
                  <a:srgbClr val="4848D8"/>
                </a:solidFill>
                <a:prstDash val="solid"/>
              </a:ln>
              <a:solidFill>
                <a:srgbClr val="4848D8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050" name="Picture 2" descr="Image result for representativ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8800" y="2895600"/>
            <a:ext cx="5486400" cy="335280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45064"/>
            <a:ext cx="7391400" cy="646331"/>
          </a:xfrm>
          <a:prstGeom prst="homePlate">
            <a:avLst>
              <a:gd name="adj" fmla="val 67737"/>
            </a:avLst>
          </a:prstGeom>
          <a:solidFill>
            <a:srgbClr val="00CC99"/>
          </a:solidFill>
          <a:ln/>
          <a:effectLst>
            <a:glow rad="635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>
            <a:defPPr>
              <a:defRPr lang="en-US"/>
            </a:defPPr>
            <a:lvl1pPr algn="ctr">
              <a:defRPr sz="3600" b="1">
                <a:ln/>
                <a:solidFill>
                  <a:srgbClr val="002060"/>
                </a:solidFill>
                <a:latin typeface="Berlin Sans FB Demi" pitchFamily="34" charset="0"/>
              </a:defRPr>
            </a:lvl1pPr>
          </a:lstStyle>
          <a:p>
            <a:r>
              <a:rPr lang="en-IN" dirty="0" smtClean="0"/>
              <a:t>Resolution Professional – Ex..Ho..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681156996"/>
      </p:ext>
    </p:extLst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Image result for sources of finance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2" t="36161" r="13947"/>
          <a:stretch/>
        </p:blipFill>
        <p:spPr bwMode="auto">
          <a:xfrm>
            <a:off x="7772400" y="1"/>
            <a:ext cx="1371600" cy="752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0" y="1447800"/>
            <a:ext cx="9144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sz="4000" b="1" spc="50" dirty="0" smtClean="0">
                <a:ln w="13500">
                  <a:solidFill>
                    <a:srgbClr val="CC3300">
                      <a:alpha val="6500"/>
                    </a:srgb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Rockwell" pitchFamily="18" charset="0"/>
              </a:rPr>
              <a:t>Advisory Services to Various Stakeholders</a:t>
            </a:r>
            <a:endParaRPr lang="en-IN" sz="4000" b="1" spc="50" dirty="0">
              <a:ln w="13500">
                <a:solidFill>
                  <a:srgbClr val="CC3300">
                    <a:alpha val="6500"/>
                  </a:srgbClr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Rockwell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62400" y="6237945"/>
            <a:ext cx="518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IN" dirty="0" err="1" smtClean="0">
                <a:ln w="18415" cmpd="sng">
                  <a:solidFill>
                    <a:srgbClr val="4848D8"/>
                  </a:solidFill>
                  <a:prstDash val="solid"/>
                </a:ln>
                <a:solidFill>
                  <a:srgbClr val="4848D8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 Antiqua" pitchFamily="18" charset="0"/>
              </a:rPr>
              <a:t>Dr.</a:t>
            </a:r>
            <a:r>
              <a:rPr lang="en-IN" dirty="0" smtClean="0">
                <a:ln w="18415" cmpd="sng">
                  <a:solidFill>
                    <a:srgbClr val="4848D8"/>
                  </a:solidFill>
                  <a:prstDash val="solid"/>
                </a:ln>
                <a:solidFill>
                  <a:srgbClr val="4848D8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 Antiqua" pitchFamily="18" charset="0"/>
              </a:rPr>
              <a:t> Ajay </a:t>
            </a:r>
            <a:r>
              <a:rPr lang="en-IN" dirty="0" err="1" smtClean="0">
                <a:ln w="18415" cmpd="sng">
                  <a:solidFill>
                    <a:srgbClr val="4848D8"/>
                  </a:solidFill>
                  <a:prstDash val="solid"/>
                </a:ln>
                <a:solidFill>
                  <a:srgbClr val="4848D8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 Antiqua" pitchFamily="18" charset="0"/>
              </a:rPr>
              <a:t>Garg</a:t>
            </a:r>
            <a:endParaRPr lang="en-IN" dirty="0" smtClean="0">
              <a:ln w="18415" cmpd="sng">
                <a:solidFill>
                  <a:srgbClr val="4848D8"/>
                </a:solidFill>
                <a:prstDash val="solid"/>
              </a:ln>
              <a:solidFill>
                <a:srgbClr val="4848D8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 Antiqua" pitchFamily="18" charset="0"/>
            </a:endParaRPr>
          </a:p>
          <a:p>
            <a:pPr algn="r"/>
            <a:r>
              <a:rPr lang="en-IN" dirty="0" smtClean="0">
                <a:ln w="18415" cmpd="sng">
                  <a:solidFill>
                    <a:srgbClr val="4848D8"/>
                  </a:solidFill>
                  <a:prstDash val="solid"/>
                </a:ln>
                <a:solidFill>
                  <a:srgbClr val="4848D8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 Antiqua" pitchFamily="18" charset="0"/>
              </a:rPr>
              <a:t>Corporate Lawyers and R. </a:t>
            </a:r>
            <a:r>
              <a:rPr lang="en-IN" dirty="0" err="1" smtClean="0">
                <a:ln w="18415" cmpd="sng">
                  <a:solidFill>
                    <a:srgbClr val="4848D8"/>
                  </a:solidFill>
                  <a:prstDash val="solid"/>
                </a:ln>
                <a:solidFill>
                  <a:srgbClr val="4848D8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 Antiqua" pitchFamily="18" charset="0"/>
              </a:rPr>
              <a:t>Valuer</a:t>
            </a:r>
            <a:endParaRPr lang="en-IN" dirty="0">
              <a:ln w="18415" cmpd="sng">
                <a:solidFill>
                  <a:srgbClr val="4848D8"/>
                </a:solidFill>
                <a:prstDash val="solid"/>
              </a:ln>
              <a:solidFill>
                <a:srgbClr val="4848D8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3076" name="Picture 4" descr="Related image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3124200"/>
            <a:ext cx="5105400" cy="3562351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45064"/>
            <a:ext cx="7391400" cy="646331"/>
          </a:xfrm>
          <a:prstGeom prst="homePlate">
            <a:avLst>
              <a:gd name="adj" fmla="val 67737"/>
            </a:avLst>
          </a:prstGeom>
          <a:solidFill>
            <a:srgbClr val="00CC99"/>
          </a:solidFill>
          <a:ln/>
          <a:effectLst>
            <a:glow rad="635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>
            <a:defPPr>
              <a:defRPr lang="en-US"/>
            </a:defPPr>
            <a:lvl1pPr algn="ctr">
              <a:defRPr sz="3600" b="1">
                <a:ln/>
                <a:solidFill>
                  <a:srgbClr val="002060"/>
                </a:solidFill>
                <a:latin typeface="Berlin Sans FB Demi" pitchFamily="34" charset="0"/>
              </a:defRPr>
            </a:lvl1pPr>
          </a:lstStyle>
          <a:p>
            <a:r>
              <a:rPr lang="en-IN" dirty="0" smtClean="0"/>
              <a:t>Resolution Professional – Ex..Ho..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681156996"/>
      </p:ext>
    </p:extLst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Image result for sources of finance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2" t="36161" r="13947"/>
          <a:stretch/>
        </p:blipFill>
        <p:spPr bwMode="auto">
          <a:xfrm>
            <a:off x="7772400" y="1"/>
            <a:ext cx="1371600" cy="752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0" y="1447800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sz="4000" b="1" spc="50" dirty="0" smtClean="0">
                <a:ln w="13500">
                  <a:solidFill>
                    <a:srgbClr val="CC3300">
                      <a:alpha val="6500"/>
                    </a:srgbClr>
                  </a:solidFill>
                  <a:prstDash val="solid"/>
                </a:ln>
                <a:solidFill>
                  <a:srgbClr val="6600FF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Rockwell" pitchFamily="18" charset="0"/>
              </a:rPr>
              <a:t>Filing of Claims </a:t>
            </a:r>
            <a:endParaRPr lang="en-IN" sz="4000" b="1" spc="50" dirty="0">
              <a:ln w="13500">
                <a:solidFill>
                  <a:srgbClr val="CC3300">
                    <a:alpha val="6500"/>
                  </a:srgbClr>
                </a:solidFill>
                <a:prstDash val="solid"/>
              </a:ln>
              <a:solidFill>
                <a:srgbClr val="6600FF"/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Rockwell" pitchFamily="18" charset="0"/>
            </a:endParaRPr>
          </a:p>
        </p:txBody>
      </p:sp>
      <p:pic>
        <p:nvPicPr>
          <p:cNvPr id="1026" name="Picture 2" descr="Related ima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009" y="2971800"/>
            <a:ext cx="6629400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962400" y="6237945"/>
            <a:ext cx="518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IN" dirty="0" err="1" smtClean="0">
                <a:ln w="18415" cmpd="sng">
                  <a:solidFill>
                    <a:srgbClr val="4848D8"/>
                  </a:solidFill>
                  <a:prstDash val="solid"/>
                </a:ln>
                <a:solidFill>
                  <a:srgbClr val="4848D8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 Antiqua" pitchFamily="18" charset="0"/>
              </a:rPr>
              <a:t>Dr.</a:t>
            </a:r>
            <a:r>
              <a:rPr lang="en-IN" dirty="0" smtClean="0">
                <a:ln w="18415" cmpd="sng">
                  <a:solidFill>
                    <a:srgbClr val="4848D8"/>
                  </a:solidFill>
                  <a:prstDash val="solid"/>
                </a:ln>
                <a:solidFill>
                  <a:srgbClr val="4848D8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 Antiqua" pitchFamily="18" charset="0"/>
              </a:rPr>
              <a:t> Ajay </a:t>
            </a:r>
            <a:r>
              <a:rPr lang="en-IN" dirty="0" err="1" smtClean="0">
                <a:ln w="18415" cmpd="sng">
                  <a:solidFill>
                    <a:srgbClr val="4848D8"/>
                  </a:solidFill>
                  <a:prstDash val="solid"/>
                </a:ln>
                <a:solidFill>
                  <a:srgbClr val="4848D8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 Antiqua" pitchFamily="18" charset="0"/>
              </a:rPr>
              <a:t>Garg</a:t>
            </a:r>
            <a:endParaRPr lang="en-IN" dirty="0" smtClean="0">
              <a:ln w="18415" cmpd="sng">
                <a:solidFill>
                  <a:srgbClr val="4848D8"/>
                </a:solidFill>
                <a:prstDash val="solid"/>
              </a:ln>
              <a:solidFill>
                <a:srgbClr val="4848D8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 Antiqua" pitchFamily="18" charset="0"/>
            </a:endParaRPr>
          </a:p>
          <a:p>
            <a:pPr algn="r"/>
            <a:r>
              <a:rPr lang="en-IN" dirty="0" smtClean="0">
                <a:ln w="18415" cmpd="sng">
                  <a:solidFill>
                    <a:srgbClr val="4848D8"/>
                  </a:solidFill>
                  <a:prstDash val="solid"/>
                </a:ln>
                <a:solidFill>
                  <a:srgbClr val="4848D8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 Antiqua" pitchFamily="18" charset="0"/>
              </a:rPr>
              <a:t>Corporate Lawyers and R. </a:t>
            </a:r>
            <a:r>
              <a:rPr lang="en-IN" dirty="0" err="1" smtClean="0">
                <a:ln w="18415" cmpd="sng">
                  <a:solidFill>
                    <a:srgbClr val="4848D8"/>
                  </a:solidFill>
                  <a:prstDash val="solid"/>
                </a:ln>
                <a:solidFill>
                  <a:srgbClr val="4848D8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 Antiqua" pitchFamily="18" charset="0"/>
              </a:rPr>
              <a:t>Valuer</a:t>
            </a:r>
            <a:endParaRPr lang="en-IN" dirty="0">
              <a:ln w="18415" cmpd="sng">
                <a:solidFill>
                  <a:srgbClr val="4848D8"/>
                </a:solidFill>
                <a:prstDash val="solid"/>
              </a:ln>
              <a:solidFill>
                <a:srgbClr val="4848D8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45064"/>
            <a:ext cx="7391400" cy="646331"/>
          </a:xfrm>
          <a:prstGeom prst="homePlate">
            <a:avLst>
              <a:gd name="adj" fmla="val 67737"/>
            </a:avLst>
          </a:prstGeom>
          <a:solidFill>
            <a:srgbClr val="00CC99"/>
          </a:solidFill>
          <a:ln/>
          <a:effectLst>
            <a:glow rad="635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>
            <a:defPPr>
              <a:defRPr lang="en-US"/>
            </a:defPPr>
            <a:lvl1pPr algn="ctr">
              <a:defRPr sz="3600" b="1">
                <a:ln/>
                <a:solidFill>
                  <a:srgbClr val="002060"/>
                </a:solidFill>
                <a:latin typeface="Berlin Sans FB Demi" pitchFamily="34" charset="0"/>
              </a:defRPr>
            </a:lvl1pPr>
          </a:lstStyle>
          <a:p>
            <a:r>
              <a:rPr lang="en-IN" dirty="0" smtClean="0"/>
              <a:t>Resolution Professional – Ex..Ho..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681156996"/>
      </p:ext>
    </p:extLst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Image result for sources of finance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2" t="36161" r="13947"/>
          <a:stretch/>
        </p:blipFill>
        <p:spPr bwMode="auto">
          <a:xfrm>
            <a:off x="7772400" y="1"/>
            <a:ext cx="1371600" cy="752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23884" y="1447800"/>
            <a:ext cx="912011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sz="4000" b="1" spc="50" dirty="0" smtClean="0">
                <a:ln w="13500">
                  <a:solidFill>
                    <a:srgbClr val="CC3300">
                      <a:alpha val="6500"/>
                    </a:srgbClr>
                  </a:solidFill>
                  <a:prstDash val="solid"/>
                </a:ln>
                <a:solidFill>
                  <a:srgbClr val="CC33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Rockwell" pitchFamily="18" charset="0"/>
              </a:rPr>
              <a:t>Registration with </a:t>
            </a:r>
            <a:r>
              <a:rPr lang="en-IN" sz="4000" b="1" spc="50" dirty="0" err="1" smtClean="0">
                <a:ln w="13500">
                  <a:solidFill>
                    <a:srgbClr val="CC3300">
                      <a:alpha val="6500"/>
                    </a:srgbClr>
                  </a:solidFill>
                  <a:prstDash val="solid"/>
                </a:ln>
                <a:solidFill>
                  <a:srgbClr val="CC33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Rockwell" pitchFamily="18" charset="0"/>
              </a:rPr>
              <a:t>NeSL</a:t>
            </a:r>
            <a:endParaRPr lang="en-IN" sz="4000" b="1" spc="50" dirty="0">
              <a:ln w="13500">
                <a:solidFill>
                  <a:srgbClr val="CC3300">
                    <a:alpha val="6500"/>
                  </a:srgbClr>
                </a:solidFill>
                <a:prstDash val="solid"/>
              </a:ln>
              <a:solidFill>
                <a:srgbClr val="CC3300"/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Rockwell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62400" y="6237945"/>
            <a:ext cx="518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IN" dirty="0" err="1" smtClean="0">
                <a:ln w="18415" cmpd="sng">
                  <a:solidFill>
                    <a:srgbClr val="4848D8"/>
                  </a:solidFill>
                  <a:prstDash val="solid"/>
                </a:ln>
                <a:solidFill>
                  <a:srgbClr val="4848D8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 Antiqua" pitchFamily="18" charset="0"/>
              </a:rPr>
              <a:t>Dr.</a:t>
            </a:r>
            <a:r>
              <a:rPr lang="en-IN" dirty="0" smtClean="0">
                <a:ln w="18415" cmpd="sng">
                  <a:solidFill>
                    <a:srgbClr val="4848D8"/>
                  </a:solidFill>
                  <a:prstDash val="solid"/>
                </a:ln>
                <a:solidFill>
                  <a:srgbClr val="4848D8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 Antiqua" pitchFamily="18" charset="0"/>
              </a:rPr>
              <a:t> Ajay </a:t>
            </a:r>
            <a:r>
              <a:rPr lang="en-IN" dirty="0" err="1" smtClean="0">
                <a:ln w="18415" cmpd="sng">
                  <a:solidFill>
                    <a:srgbClr val="4848D8"/>
                  </a:solidFill>
                  <a:prstDash val="solid"/>
                </a:ln>
                <a:solidFill>
                  <a:srgbClr val="4848D8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 Antiqua" pitchFamily="18" charset="0"/>
              </a:rPr>
              <a:t>Garg</a:t>
            </a:r>
            <a:endParaRPr lang="en-IN" dirty="0" smtClean="0">
              <a:ln w="18415" cmpd="sng">
                <a:solidFill>
                  <a:srgbClr val="4848D8"/>
                </a:solidFill>
                <a:prstDash val="solid"/>
              </a:ln>
              <a:solidFill>
                <a:srgbClr val="4848D8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 Antiqua" pitchFamily="18" charset="0"/>
            </a:endParaRPr>
          </a:p>
          <a:p>
            <a:pPr algn="r"/>
            <a:r>
              <a:rPr lang="en-IN" dirty="0" smtClean="0">
                <a:ln w="18415" cmpd="sng">
                  <a:solidFill>
                    <a:srgbClr val="4848D8"/>
                  </a:solidFill>
                  <a:prstDash val="solid"/>
                </a:ln>
                <a:solidFill>
                  <a:srgbClr val="4848D8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 Antiqua" pitchFamily="18" charset="0"/>
              </a:rPr>
              <a:t>Corporate Lawyers and R. </a:t>
            </a:r>
            <a:r>
              <a:rPr lang="en-IN" dirty="0" err="1" smtClean="0">
                <a:ln w="18415" cmpd="sng">
                  <a:solidFill>
                    <a:srgbClr val="4848D8"/>
                  </a:solidFill>
                  <a:prstDash val="solid"/>
                </a:ln>
                <a:solidFill>
                  <a:srgbClr val="4848D8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 Antiqua" pitchFamily="18" charset="0"/>
              </a:rPr>
              <a:t>Valuer</a:t>
            </a:r>
            <a:endParaRPr lang="en-IN" dirty="0">
              <a:ln w="18415" cmpd="sng">
                <a:solidFill>
                  <a:srgbClr val="4848D8"/>
                </a:solidFill>
                <a:prstDash val="solid"/>
              </a:ln>
              <a:solidFill>
                <a:srgbClr val="4848D8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45064"/>
            <a:ext cx="7391400" cy="646331"/>
          </a:xfrm>
          <a:prstGeom prst="homePlate">
            <a:avLst>
              <a:gd name="adj" fmla="val 67737"/>
            </a:avLst>
          </a:prstGeom>
          <a:solidFill>
            <a:srgbClr val="00CC99"/>
          </a:solidFill>
          <a:ln/>
          <a:effectLst>
            <a:glow rad="635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>
            <a:defPPr>
              <a:defRPr lang="en-US"/>
            </a:defPPr>
            <a:lvl1pPr algn="ctr">
              <a:defRPr sz="3600" b="1">
                <a:ln/>
                <a:solidFill>
                  <a:srgbClr val="002060"/>
                </a:solidFill>
                <a:latin typeface="Berlin Sans FB Demi" pitchFamily="34" charset="0"/>
              </a:defRPr>
            </a:lvl1pPr>
          </a:lstStyle>
          <a:p>
            <a:r>
              <a:rPr lang="en-IN" dirty="0" smtClean="0"/>
              <a:t>Resolution Professional – Ex..Ho..</a:t>
            </a:r>
            <a:endParaRPr lang="en-IN" dirty="0"/>
          </a:p>
        </p:txBody>
      </p:sp>
      <p:pic>
        <p:nvPicPr>
          <p:cNvPr id="30722" name="Picture 2" descr="Image result for checklist 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81200" y="2362200"/>
            <a:ext cx="4762500" cy="381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09143785"/>
      </p:ext>
    </p:extLst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edian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5401</TotalTime>
  <Words>991</Words>
  <Application>Microsoft Office PowerPoint</Application>
  <PresentationFormat>On-screen Show (4:3)</PresentationFormat>
  <Paragraphs>171</Paragraphs>
  <Slides>35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35</vt:i4>
      </vt:variant>
    </vt:vector>
  </HeadingPairs>
  <TitlesOfParts>
    <vt:vector size="50" baseType="lpstr">
      <vt:lpstr>Aharoni</vt:lpstr>
      <vt:lpstr>Arial</vt:lpstr>
      <vt:lpstr>Berlin Sans FB Demi</vt:lpstr>
      <vt:lpstr>Book Antiqua</vt:lpstr>
      <vt:lpstr>Britannic Bold</vt:lpstr>
      <vt:lpstr>Calibri</vt:lpstr>
      <vt:lpstr>Candara</vt:lpstr>
      <vt:lpstr>Eras Medium ITC</vt:lpstr>
      <vt:lpstr>Freestyle Script</vt:lpstr>
      <vt:lpstr>Rockwell</vt:lpstr>
      <vt:lpstr>Tw Cen MT</vt:lpstr>
      <vt:lpstr>Wingdings</vt:lpstr>
      <vt:lpstr>Wingdings 2</vt:lpstr>
      <vt:lpstr>Office Theme</vt:lpstr>
      <vt:lpstr>Median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S.K. Gupta</cp:lastModifiedBy>
  <cp:revision>468</cp:revision>
  <dcterms:created xsi:type="dcterms:W3CDTF">2006-08-16T00:00:00Z</dcterms:created>
  <dcterms:modified xsi:type="dcterms:W3CDTF">2019-02-04T10:38:24Z</dcterms:modified>
</cp:coreProperties>
</file>