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313" r:id="rId3"/>
    <p:sldId id="302" r:id="rId4"/>
    <p:sldId id="303" r:id="rId5"/>
    <p:sldId id="304" r:id="rId6"/>
    <p:sldId id="305" r:id="rId7"/>
    <p:sldId id="306" r:id="rId8"/>
    <p:sldId id="307" r:id="rId9"/>
    <p:sldId id="308" r:id="rId10"/>
    <p:sldId id="309" r:id="rId11"/>
    <p:sldId id="310" r:id="rId12"/>
    <p:sldId id="311" r:id="rId13"/>
    <p:sldId id="31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09D13A4-9A6F-46AC-B139-2B1A10D660FD}" type="datetimeFigureOut">
              <a:rPr lang="en-IN" smtClean="0"/>
              <a:t>01-04-2020</a:t>
            </a:fld>
            <a:endParaRPr lang="en-IN"/>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IN"/>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9CD9C65-939A-490D-95A1-7397F84F8CBE}" type="slidenum">
              <a:rPr lang="en-IN" smtClean="0"/>
              <a:t>‹#›</a:t>
            </a:fld>
            <a:endParaRPr lang="en-IN"/>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159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D13A4-9A6F-46AC-B139-2B1A10D660FD}" type="datetimeFigureOut">
              <a:rPr lang="en-IN" smtClean="0"/>
              <a:t>01-04-2020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116023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D13A4-9A6F-46AC-B139-2B1A10D660FD}" type="datetimeFigureOut">
              <a:rPr lang="en-IN" smtClean="0"/>
              <a:t>01-04-2020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74733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D13A4-9A6F-46AC-B139-2B1A10D660FD}" type="datetimeFigureOut">
              <a:rPr lang="en-IN" smtClean="0"/>
              <a:t>01-04-2020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349691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09D13A4-9A6F-46AC-B139-2B1A10D660FD}" type="datetimeFigureOut">
              <a:rPr lang="en-IN" smtClean="0"/>
              <a:t>01-04-2020</a:t>
            </a:fld>
            <a:endParaRPr lang="en-IN"/>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9CD9C65-939A-490D-95A1-7397F84F8CBE}" type="slidenum">
              <a:rPr lang="en-IN" smtClean="0"/>
              <a:t>‹#›</a:t>
            </a:fld>
            <a:endParaRPr lang="en-IN"/>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842403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9D13A4-9A6F-46AC-B139-2B1A10D660FD}" type="datetimeFigureOut">
              <a:rPr lang="en-IN" smtClean="0"/>
              <a:t>01-04-2020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23334954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9D13A4-9A6F-46AC-B139-2B1A10D660FD}" type="datetimeFigureOut">
              <a:rPr lang="en-IN" smtClean="0"/>
              <a:t>01-04-2020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272424960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9D13A4-9A6F-46AC-B139-2B1A10D660FD}" type="datetimeFigureOut">
              <a:rPr lang="en-IN" smtClean="0"/>
              <a:t>01-04-2020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296201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D13A4-9A6F-46AC-B139-2B1A10D660FD}" type="datetimeFigureOut">
              <a:rPr lang="en-IN" smtClean="0"/>
              <a:t>01-04-2020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783848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409D13A4-9A6F-46AC-B139-2B1A10D660FD}" type="datetimeFigureOut">
              <a:rPr lang="en-IN" smtClean="0"/>
              <a:t>01-04-2020</a:t>
            </a:fld>
            <a:endParaRPr lang="en-IN"/>
          </a:p>
        </p:txBody>
      </p:sp>
      <p:sp>
        <p:nvSpPr>
          <p:cNvPr id="6" name="Footer Placeholder 5"/>
          <p:cNvSpPr>
            <a:spLocks noGrp="1"/>
          </p:cNvSpPr>
          <p:nvPr>
            <p:ph type="ftr" sz="quarter" idx="11"/>
          </p:nvPr>
        </p:nvSpPr>
        <p:spPr>
          <a:xfrm>
            <a:off x="2103620" y="6375679"/>
            <a:ext cx="3482179" cy="345796"/>
          </a:xfrm>
        </p:spPr>
        <p:txBody>
          <a:bodyPr/>
          <a:lstStyle/>
          <a:p>
            <a:endParaRPr lang="en-IN"/>
          </a:p>
        </p:txBody>
      </p:sp>
      <p:sp>
        <p:nvSpPr>
          <p:cNvPr id="7" name="Slide Number Placeholder 6"/>
          <p:cNvSpPr>
            <a:spLocks noGrp="1"/>
          </p:cNvSpPr>
          <p:nvPr>
            <p:ph type="sldNum" sz="quarter" idx="12"/>
          </p:nvPr>
        </p:nvSpPr>
        <p:spPr>
          <a:xfrm>
            <a:off x="5691014" y="6375679"/>
            <a:ext cx="1232456" cy="345796"/>
          </a:xfrm>
        </p:spPr>
        <p:txBody>
          <a:bodyPr/>
          <a:lstStyle/>
          <a:p>
            <a:fld id="{69CD9C65-939A-490D-95A1-7397F84F8CBE}" type="slidenum">
              <a:rPr lang="en-IN" smtClean="0"/>
              <a:t>‹#›</a:t>
            </a:fld>
            <a:endParaRPr lang="en-IN"/>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334777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409D13A4-9A6F-46AC-B139-2B1A10D660FD}" type="datetimeFigureOut">
              <a:rPr lang="en-IN" smtClean="0"/>
              <a:t>01-04-2020</a:t>
            </a:fld>
            <a:endParaRPr lang="en-IN"/>
          </a:p>
        </p:txBody>
      </p:sp>
      <p:sp>
        <p:nvSpPr>
          <p:cNvPr id="6" name="Footer Placeholder 5"/>
          <p:cNvSpPr>
            <a:spLocks noGrp="1"/>
          </p:cNvSpPr>
          <p:nvPr>
            <p:ph type="ftr" sz="quarter" idx="11"/>
          </p:nvPr>
        </p:nvSpPr>
        <p:spPr>
          <a:xfrm>
            <a:off x="2103621" y="6375679"/>
            <a:ext cx="3482178" cy="345796"/>
          </a:xfrm>
        </p:spPr>
        <p:txBody>
          <a:bodyPr/>
          <a:lstStyle/>
          <a:p>
            <a:endParaRPr lang="en-IN"/>
          </a:p>
        </p:txBody>
      </p:sp>
      <p:sp>
        <p:nvSpPr>
          <p:cNvPr id="7" name="Slide Number Placeholder 6"/>
          <p:cNvSpPr>
            <a:spLocks noGrp="1"/>
          </p:cNvSpPr>
          <p:nvPr>
            <p:ph type="sldNum" sz="quarter" idx="12"/>
          </p:nvPr>
        </p:nvSpPr>
        <p:spPr>
          <a:xfrm>
            <a:off x="5687568" y="6375679"/>
            <a:ext cx="1234440" cy="345796"/>
          </a:xfrm>
        </p:spPr>
        <p:txBody>
          <a:bodyPr/>
          <a:lstStyle/>
          <a:p>
            <a:fld id="{69CD9C65-939A-490D-95A1-7397F84F8CBE}" type="slidenum">
              <a:rPr lang="en-IN" smtClean="0"/>
              <a:t>‹#›</a:t>
            </a:fld>
            <a:endParaRPr lang="en-IN"/>
          </a:p>
        </p:txBody>
      </p:sp>
    </p:spTree>
    <p:extLst>
      <p:ext uri="{BB962C8B-B14F-4D97-AF65-F5344CB8AC3E}">
        <p14:creationId xmlns:p14="http://schemas.microsoft.com/office/powerpoint/2010/main" val="28964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09D13A4-9A6F-46AC-B139-2B1A10D660FD}" type="datetimeFigureOut">
              <a:rPr lang="en-IN" smtClean="0"/>
              <a:t>01-04-2020</a:t>
            </a:fld>
            <a:endParaRPr lang="en-IN"/>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IN"/>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9CD9C65-939A-490D-95A1-7397F84F8CBE}" type="slidenum">
              <a:rPr lang="en-IN" smtClean="0"/>
              <a:t>‹#›</a:t>
            </a:fld>
            <a:endParaRPr lang="en-IN"/>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89393860"/>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333848-5B81-4AEC-817D-C4502D40EB4D}"/>
              </a:ext>
            </a:extLst>
          </p:cNvPr>
          <p:cNvSpPr>
            <a:spLocks noGrp="1"/>
          </p:cNvSpPr>
          <p:nvPr>
            <p:ph type="ctrTitle"/>
          </p:nvPr>
        </p:nvSpPr>
        <p:spPr>
          <a:xfrm>
            <a:off x="1524000" y="2714919"/>
            <a:ext cx="9144000" cy="795043"/>
          </a:xfrm>
        </p:spPr>
        <p:txBody>
          <a:bodyPr>
            <a:normAutofit fontScale="90000"/>
          </a:bodyPr>
          <a:lstStyle/>
          <a:p>
            <a:r>
              <a:rPr lang="en-IN" sz="3600" b="1" u="sng" dirty="0" smtClean="0">
                <a:latin typeface="Times New Roman" panose="02020603050405020304" pitchFamily="18" charset="0"/>
                <a:cs typeface="Times New Roman" panose="02020603050405020304" pitchFamily="18" charset="0"/>
              </a:rPr>
              <a:t>INSPECTION OF SERVICE PROVIDER</a:t>
            </a:r>
            <a:endParaRPr lang="en-IN" sz="36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314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Inspection Report.</a:t>
            </a:r>
            <a:br>
              <a:rPr lang="en-IN" dirty="0"/>
            </a:br>
            <a:endParaRPr lang="en-IN" dirty="0"/>
          </a:p>
        </p:txBody>
      </p:sp>
      <p:sp>
        <p:nvSpPr>
          <p:cNvPr id="3" name="Content Placeholder 2"/>
          <p:cNvSpPr>
            <a:spLocks noGrp="1"/>
          </p:cNvSpPr>
          <p:nvPr>
            <p:ph idx="1"/>
          </p:nvPr>
        </p:nvSpPr>
        <p:spPr/>
        <p:txBody>
          <a:bodyPr>
            <a:normAutofit lnSpcReduction="10000"/>
          </a:bodyPr>
          <a:lstStyle/>
          <a:p>
            <a:pPr>
              <a:tabLst>
                <a:tab pos="8791575" algn="l"/>
              </a:tabLst>
            </a:pPr>
            <a:r>
              <a:rPr lang="en-IN" dirty="0" smtClean="0"/>
              <a:t>The </a:t>
            </a:r>
            <a:r>
              <a:rPr lang="en-IN" dirty="0"/>
              <a:t>Inspecting Authority shall send a copy of the draft inspection report to </a:t>
            </a:r>
            <a:r>
              <a:rPr lang="en-IN" dirty="0" smtClean="0"/>
              <a:t>the service </a:t>
            </a:r>
            <a:r>
              <a:rPr lang="en-IN" dirty="0"/>
              <a:t>provider requiring comments of the service provider within 15 days from </a:t>
            </a:r>
            <a:r>
              <a:rPr lang="en-IN" dirty="0" smtClean="0"/>
              <a:t>receipt of </a:t>
            </a:r>
            <a:r>
              <a:rPr lang="en-IN" dirty="0"/>
              <a:t>the draft inspection report.</a:t>
            </a:r>
          </a:p>
          <a:p>
            <a:r>
              <a:rPr lang="en-IN" dirty="0" smtClean="0"/>
              <a:t>The </a:t>
            </a:r>
            <a:r>
              <a:rPr lang="en-IN" dirty="0"/>
              <a:t>Inspecting Authority shall submit a copy of the draft inspection report to </a:t>
            </a:r>
            <a:r>
              <a:rPr lang="en-IN" dirty="0" smtClean="0"/>
              <a:t>the Board</a:t>
            </a:r>
            <a:r>
              <a:rPr lang="en-IN" dirty="0"/>
              <a:t>.</a:t>
            </a:r>
          </a:p>
          <a:p>
            <a:r>
              <a:rPr lang="en-IN" dirty="0" smtClean="0"/>
              <a:t>The </a:t>
            </a:r>
            <a:r>
              <a:rPr lang="en-IN" dirty="0"/>
              <a:t>Board shall examine the draft inspection report as to whether inspection </a:t>
            </a:r>
            <a:r>
              <a:rPr lang="en-IN" dirty="0" smtClean="0"/>
              <a:t>is complete </a:t>
            </a:r>
            <a:r>
              <a:rPr lang="en-IN" dirty="0"/>
              <a:t>and satisfactory or requires further inspection and advise the </a:t>
            </a:r>
            <a:r>
              <a:rPr lang="en-IN" dirty="0" smtClean="0"/>
              <a:t>Inspecting Authority </a:t>
            </a:r>
            <a:r>
              <a:rPr lang="en-IN" dirty="0"/>
              <a:t>accordingly within 15 days of receipt of draft inspection report.</a:t>
            </a:r>
          </a:p>
          <a:p>
            <a:r>
              <a:rPr lang="en-IN" dirty="0" smtClean="0"/>
              <a:t>After </a:t>
            </a:r>
            <a:r>
              <a:rPr lang="en-IN" dirty="0"/>
              <a:t>considering the comments of the service provider </a:t>
            </a:r>
            <a:r>
              <a:rPr lang="en-IN" b="1" dirty="0"/>
              <a:t>and taking into </a:t>
            </a:r>
            <a:r>
              <a:rPr lang="en-IN" b="1" dirty="0" smtClean="0"/>
              <a:t>account advice </a:t>
            </a:r>
            <a:r>
              <a:rPr lang="en-IN" b="1" dirty="0"/>
              <a:t>of the Board,</a:t>
            </a:r>
            <a:r>
              <a:rPr lang="en-IN" dirty="0"/>
              <a:t> the Inspecting Authority shall prepare the inspection report </a:t>
            </a:r>
            <a:r>
              <a:rPr lang="en-IN" dirty="0" smtClean="0"/>
              <a:t>and submit </a:t>
            </a:r>
            <a:r>
              <a:rPr lang="en-IN" dirty="0"/>
              <a:t>it to the Board.</a:t>
            </a:r>
          </a:p>
          <a:p>
            <a:pPr marL="0" indent="0">
              <a:buNone/>
            </a:pPr>
            <a:endParaRPr lang="en-IN" dirty="0"/>
          </a:p>
        </p:txBody>
      </p:sp>
    </p:spTree>
    <p:extLst>
      <p:ext uri="{BB962C8B-B14F-4D97-AF65-F5344CB8AC3E}">
        <p14:creationId xmlns:p14="http://schemas.microsoft.com/office/powerpoint/2010/main" val="793297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DOS AND DONTS</a:t>
            </a:r>
            <a:endParaRPr lang="en-IN" dirty="0"/>
          </a:p>
        </p:txBody>
      </p:sp>
      <p:sp>
        <p:nvSpPr>
          <p:cNvPr id="3" name="Content Placeholder 2"/>
          <p:cNvSpPr>
            <a:spLocks noGrp="1"/>
          </p:cNvSpPr>
          <p:nvPr>
            <p:ph idx="1"/>
          </p:nvPr>
        </p:nvSpPr>
        <p:spPr/>
        <p:txBody>
          <a:bodyPr>
            <a:normAutofit lnSpcReduction="10000"/>
          </a:bodyPr>
          <a:lstStyle/>
          <a:p>
            <a:r>
              <a:rPr lang="en-IN" dirty="0" smtClean="0"/>
              <a:t>Delaying tactics</a:t>
            </a:r>
          </a:p>
          <a:p>
            <a:r>
              <a:rPr lang="en-IN" dirty="0" smtClean="0"/>
              <a:t>No reply to Draft Inspection Report or seek extension of time.</a:t>
            </a:r>
          </a:p>
          <a:p>
            <a:r>
              <a:rPr lang="en-IN" dirty="0" smtClean="0"/>
              <a:t>Have signed copy of fee agreements</a:t>
            </a:r>
          </a:p>
          <a:p>
            <a:r>
              <a:rPr lang="en-IN" dirty="0" smtClean="0"/>
              <a:t>Manner of redressal of complaints</a:t>
            </a:r>
          </a:p>
          <a:p>
            <a:r>
              <a:rPr lang="en-IN" dirty="0" smtClean="0"/>
              <a:t>Maintaining records evidencing reasons for decisions made </a:t>
            </a:r>
            <a:r>
              <a:rPr lang="en-IN" dirty="0" err="1" smtClean="0"/>
              <a:t>eg</a:t>
            </a:r>
            <a:r>
              <a:rPr lang="en-IN" dirty="0" smtClean="0"/>
              <a:t> appointment of </a:t>
            </a:r>
            <a:r>
              <a:rPr lang="en-IN" dirty="0" err="1" smtClean="0"/>
              <a:t>valuers</a:t>
            </a:r>
            <a:r>
              <a:rPr lang="en-IN" dirty="0" smtClean="0"/>
              <a:t>/service providers</a:t>
            </a:r>
          </a:p>
          <a:p>
            <a:r>
              <a:rPr lang="en-IN" dirty="0" smtClean="0"/>
              <a:t>Reasons and circumstances for continuing preferential transactions(two examples)</a:t>
            </a:r>
          </a:p>
          <a:p>
            <a:r>
              <a:rPr lang="en-IN" dirty="0" smtClean="0"/>
              <a:t>Not mentioning registration number/not using email registered with Board</a:t>
            </a:r>
          </a:p>
          <a:p>
            <a:r>
              <a:rPr lang="en-IN" dirty="0" smtClean="0"/>
              <a:t>Using letter head of parent profession</a:t>
            </a:r>
          </a:p>
          <a:p>
            <a:endParaRPr lang="en-IN" dirty="0"/>
          </a:p>
        </p:txBody>
      </p:sp>
    </p:spTree>
    <p:extLst>
      <p:ext uri="{BB962C8B-B14F-4D97-AF65-F5344CB8AC3E}">
        <p14:creationId xmlns:p14="http://schemas.microsoft.com/office/powerpoint/2010/main" val="871421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DOS AND </a:t>
            </a:r>
            <a:r>
              <a:rPr lang="en-IN" dirty="0" smtClean="0"/>
              <a:t>DONTS(</a:t>
            </a:r>
            <a:r>
              <a:rPr lang="en-IN" dirty="0" err="1" smtClean="0"/>
              <a:t>contd</a:t>
            </a:r>
            <a:r>
              <a:rPr lang="en-IN" dirty="0" smtClean="0"/>
              <a:t>)</a:t>
            </a:r>
            <a:endParaRPr lang="en-IN" dirty="0"/>
          </a:p>
        </p:txBody>
      </p:sp>
      <p:sp>
        <p:nvSpPr>
          <p:cNvPr id="3" name="Content Placeholder 2"/>
          <p:cNvSpPr>
            <a:spLocks noGrp="1"/>
          </p:cNvSpPr>
          <p:nvPr>
            <p:ph idx="1"/>
          </p:nvPr>
        </p:nvSpPr>
        <p:spPr/>
        <p:txBody>
          <a:bodyPr/>
          <a:lstStyle/>
          <a:p>
            <a:r>
              <a:rPr lang="en-IN" dirty="0" smtClean="0"/>
              <a:t>Disclosures not on website of IPA</a:t>
            </a:r>
            <a:endParaRPr lang="en-IN" dirty="0"/>
          </a:p>
          <a:p>
            <a:r>
              <a:rPr lang="en-IN" dirty="0" smtClean="0"/>
              <a:t>Examination of valuation report(especially disclaimers/large variations)</a:t>
            </a:r>
          </a:p>
          <a:p>
            <a:r>
              <a:rPr lang="en-IN" dirty="0" smtClean="0"/>
              <a:t>Maintaining records of claims.</a:t>
            </a:r>
          </a:p>
          <a:p>
            <a:r>
              <a:rPr lang="en-IN" dirty="0" smtClean="0"/>
              <a:t>Verification of claims(cannot outsource/undue haste)</a:t>
            </a:r>
          </a:p>
          <a:p>
            <a:r>
              <a:rPr lang="en-IN" dirty="0" smtClean="0"/>
              <a:t>Appointment of forensic auditor of FC</a:t>
            </a:r>
          </a:p>
          <a:p>
            <a:r>
              <a:rPr lang="en-IN" dirty="0" smtClean="0"/>
              <a:t>Appointment of erstwhile directors as CEO</a:t>
            </a:r>
          </a:p>
          <a:p>
            <a:r>
              <a:rPr lang="en-IN" dirty="0" smtClean="0"/>
              <a:t>Fee applicant(OC) for entire period of CIRP</a:t>
            </a:r>
          </a:p>
          <a:p>
            <a:endParaRPr lang="en-IN" dirty="0" smtClean="0"/>
          </a:p>
          <a:p>
            <a:endParaRPr lang="en-IN" dirty="0" smtClean="0"/>
          </a:p>
          <a:p>
            <a:pPr marL="0" indent="0">
              <a:buNone/>
            </a:pPr>
            <a:endParaRPr lang="en-IN" dirty="0"/>
          </a:p>
        </p:txBody>
      </p:sp>
    </p:spTree>
    <p:extLst>
      <p:ext uri="{BB962C8B-B14F-4D97-AF65-F5344CB8AC3E}">
        <p14:creationId xmlns:p14="http://schemas.microsoft.com/office/powerpoint/2010/main" val="4081144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DOS AND DONTS(</a:t>
            </a:r>
            <a:r>
              <a:rPr lang="en-IN" dirty="0" err="1"/>
              <a:t>contd</a:t>
            </a:r>
            <a:r>
              <a:rPr lang="en-IN" dirty="0"/>
              <a:t>)</a:t>
            </a:r>
          </a:p>
        </p:txBody>
      </p:sp>
      <p:sp>
        <p:nvSpPr>
          <p:cNvPr id="3" name="Content Placeholder 2"/>
          <p:cNvSpPr>
            <a:spLocks noGrp="1"/>
          </p:cNvSpPr>
          <p:nvPr>
            <p:ph idx="1"/>
          </p:nvPr>
        </p:nvSpPr>
        <p:spPr/>
        <p:txBody>
          <a:bodyPr/>
          <a:lstStyle/>
          <a:p>
            <a:r>
              <a:rPr lang="en-IN" dirty="0" smtClean="0"/>
              <a:t>FC has 70% stake, any action with consultation of FC is not a decision of COC.</a:t>
            </a:r>
          </a:p>
          <a:p>
            <a:r>
              <a:rPr lang="en-IN" dirty="0" smtClean="0"/>
              <a:t>Minutes to be circulated within 48 hours(no concessions for long week end)</a:t>
            </a:r>
          </a:p>
          <a:p>
            <a:r>
              <a:rPr lang="en-IN" dirty="0" smtClean="0"/>
              <a:t>Preferential Transactions(COC directed the RP to file/RP sought COC approval)</a:t>
            </a:r>
          </a:p>
          <a:p>
            <a:r>
              <a:rPr lang="en-IN" dirty="0" smtClean="0"/>
              <a:t>Every claim is as on Insolvency Commencement Date(FC include further costs in claims/FC accepting payment but CIRP continues)</a:t>
            </a:r>
          </a:p>
          <a:p>
            <a:r>
              <a:rPr lang="en-IN" dirty="0" smtClean="0"/>
              <a:t>ICD is date of admission(not date of receipt of order) example delay of one month</a:t>
            </a:r>
          </a:p>
          <a:p>
            <a:r>
              <a:rPr lang="en-IN" dirty="0" smtClean="0"/>
              <a:t>Taking custody and control of assets</a:t>
            </a:r>
          </a:p>
          <a:p>
            <a:r>
              <a:rPr lang="en-IN" dirty="0" smtClean="0"/>
              <a:t>Continuing payments to one secured creditor(moratorium/preferential treatment)</a:t>
            </a:r>
            <a:endParaRPr lang="en-IN" dirty="0"/>
          </a:p>
        </p:txBody>
      </p:sp>
    </p:spTree>
    <p:extLst>
      <p:ext uri="{BB962C8B-B14F-4D97-AF65-F5344CB8AC3E}">
        <p14:creationId xmlns:p14="http://schemas.microsoft.com/office/powerpoint/2010/main" val="232200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CONTENTS</a:t>
            </a:r>
            <a:endParaRPr lang="en-IN" dirty="0"/>
          </a:p>
        </p:txBody>
      </p:sp>
      <p:sp>
        <p:nvSpPr>
          <p:cNvPr id="3" name="Content Placeholder 2"/>
          <p:cNvSpPr>
            <a:spLocks noGrp="1"/>
          </p:cNvSpPr>
          <p:nvPr>
            <p:ph idx="1"/>
          </p:nvPr>
        </p:nvSpPr>
        <p:spPr/>
        <p:txBody>
          <a:bodyPr>
            <a:normAutofit/>
          </a:bodyPr>
          <a:lstStyle/>
          <a:p>
            <a:r>
              <a:rPr lang="en-IN" sz="2800" dirty="0" smtClean="0"/>
              <a:t>Legal Provisions</a:t>
            </a:r>
          </a:p>
          <a:p>
            <a:r>
              <a:rPr lang="en-IN" sz="2800" dirty="0" smtClean="0"/>
              <a:t>Dos and </a:t>
            </a:r>
            <a:r>
              <a:rPr lang="en-IN" sz="2800" dirty="0" err="1" smtClean="0"/>
              <a:t>Donts</a:t>
            </a:r>
            <a:r>
              <a:rPr lang="en-IN" sz="2800" dirty="0" smtClean="0"/>
              <a:t> for IPs</a:t>
            </a:r>
          </a:p>
          <a:p>
            <a:r>
              <a:rPr lang="en-IN" sz="2800" dirty="0" smtClean="0"/>
              <a:t>Case Studies</a:t>
            </a:r>
            <a:endParaRPr lang="en-IN" sz="2800" dirty="0"/>
          </a:p>
        </p:txBody>
      </p:sp>
    </p:spTree>
    <p:extLst>
      <p:ext uri="{BB962C8B-B14F-4D97-AF65-F5344CB8AC3E}">
        <p14:creationId xmlns:p14="http://schemas.microsoft.com/office/powerpoint/2010/main" val="152951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LEGAL PROVISIONS-CODE</a:t>
            </a:r>
            <a:endParaRPr lang="en-IN" dirty="0"/>
          </a:p>
        </p:txBody>
      </p:sp>
      <p:sp>
        <p:nvSpPr>
          <p:cNvPr id="3" name="Content Placeholder 2"/>
          <p:cNvSpPr>
            <a:spLocks noGrp="1"/>
          </p:cNvSpPr>
          <p:nvPr>
            <p:ph idx="1"/>
          </p:nvPr>
        </p:nvSpPr>
        <p:spPr/>
        <p:txBody>
          <a:bodyPr/>
          <a:lstStyle/>
          <a:p>
            <a:pPr marL="0" indent="0">
              <a:buNone/>
            </a:pPr>
            <a:r>
              <a:rPr lang="en-IN" b="1" dirty="0" smtClean="0"/>
              <a:t>Section 218</a:t>
            </a:r>
          </a:p>
          <a:p>
            <a:pPr marL="0" indent="0">
              <a:buNone/>
            </a:pPr>
            <a:r>
              <a:rPr lang="en-IN" dirty="0" smtClean="0"/>
              <a:t>Where </a:t>
            </a:r>
            <a:r>
              <a:rPr lang="en-IN" dirty="0"/>
              <a:t>the Board, on </a:t>
            </a:r>
            <a:r>
              <a:rPr lang="en-IN" b="1" i="1" dirty="0"/>
              <a:t>receipt of a complaint under section 217 or has reasonable grounds to believe that any insolvency professional agency or insolvency professional or an information utility has contravened any of the provisions of the Code or the rules or regulations made or directions issued by the Board thereunder,</a:t>
            </a:r>
            <a:r>
              <a:rPr lang="en-IN" b="1" dirty="0"/>
              <a:t> </a:t>
            </a:r>
            <a:r>
              <a:rPr lang="en-IN" dirty="0"/>
              <a:t>it may, at any time by an order in writing, direct any person or persons to act as an investigating authority to conduct an inspection or investigation of the insolvency professional agency or insolvency professional or an information utility</a:t>
            </a:r>
          </a:p>
        </p:txBody>
      </p:sp>
    </p:spTree>
    <p:extLst>
      <p:ext uri="{BB962C8B-B14F-4D97-AF65-F5344CB8AC3E}">
        <p14:creationId xmlns:p14="http://schemas.microsoft.com/office/powerpoint/2010/main" val="68116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LEGAL </a:t>
            </a:r>
            <a:r>
              <a:rPr lang="en-IN" dirty="0" smtClean="0"/>
              <a:t>PROVISIONS-REGULATIONS</a:t>
            </a:r>
            <a:endParaRPr lang="en-IN" dirty="0"/>
          </a:p>
        </p:txBody>
      </p:sp>
      <p:sp>
        <p:nvSpPr>
          <p:cNvPr id="3" name="Content Placeholder 2"/>
          <p:cNvSpPr>
            <a:spLocks noGrp="1"/>
          </p:cNvSpPr>
          <p:nvPr>
            <p:ph idx="1"/>
          </p:nvPr>
        </p:nvSpPr>
        <p:spPr/>
        <p:txBody>
          <a:bodyPr>
            <a:normAutofit/>
          </a:bodyPr>
          <a:lstStyle/>
          <a:p>
            <a:pPr marL="0" indent="0">
              <a:buNone/>
            </a:pPr>
            <a:r>
              <a:rPr lang="en-IN" b="1" dirty="0" smtClean="0"/>
              <a:t> </a:t>
            </a:r>
            <a:r>
              <a:rPr lang="en-IN" b="1" dirty="0"/>
              <a:t>Inspection by the Board.</a:t>
            </a:r>
          </a:p>
          <a:p>
            <a:r>
              <a:rPr lang="en-IN" dirty="0" smtClean="0"/>
              <a:t>The </a:t>
            </a:r>
            <a:r>
              <a:rPr lang="en-IN" dirty="0"/>
              <a:t>Board shall conduct inspection of such number of service providers every year,</a:t>
            </a:r>
          </a:p>
          <a:p>
            <a:pPr marL="0" indent="0">
              <a:buNone/>
            </a:pPr>
            <a:r>
              <a:rPr lang="en-IN" dirty="0" smtClean="0"/>
              <a:t>   as </a:t>
            </a:r>
            <a:r>
              <a:rPr lang="en-IN" dirty="0"/>
              <a:t>may be decided by the Board from time to time.</a:t>
            </a:r>
          </a:p>
          <a:p>
            <a:r>
              <a:rPr lang="en-IN" b="1" dirty="0" smtClean="0"/>
              <a:t>The Board </a:t>
            </a:r>
            <a:r>
              <a:rPr lang="en-IN" b="1" dirty="0"/>
              <a:t>may </a:t>
            </a:r>
            <a:r>
              <a:rPr lang="en-IN" b="1" dirty="0" smtClean="0"/>
              <a:t>conduct inspection </a:t>
            </a:r>
            <a:r>
              <a:rPr lang="en-IN" b="1" dirty="0"/>
              <a:t>of a service provider under section 218.</a:t>
            </a:r>
          </a:p>
          <a:p>
            <a:r>
              <a:rPr lang="en-IN" dirty="0" smtClean="0"/>
              <a:t>The </a:t>
            </a:r>
            <a:r>
              <a:rPr lang="en-IN" dirty="0"/>
              <a:t>Board may, for the purposes of this regulation, by an order, direct </a:t>
            </a:r>
            <a:r>
              <a:rPr lang="en-IN" b="1" i="1" dirty="0"/>
              <a:t>an Inspecting</a:t>
            </a:r>
          </a:p>
          <a:p>
            <a:pPr marL="266700" indent="0">
              <a:buNone/>
            </a:pPr>
            <a:r>
              <a:rPr lang="en-IN" b="1" i="1" dirty="0"/>
              <a:t>Authority </a:t>
            </a:r>
            <a:r>
              <a:rPr lang="en-IN" dirty="0"/>
              <a:t>to conduct an inspection of records of a service provider for purposes </a:t>
            </a:r>
            <a:r>
              <a:rPr lang="en-IN" dirty="0" smtClean="0"/>
              <a:t>specified.</a:t>
            </a:r>
            <a:endParaRPr lang="en-IN" dirty="0"/>
          </a:p>
          <a:p>
            <a:pPr marL="180975" indent="85725">
              <a:buNone/>
            </a:pPr>
            <a:endParaRPr lang="en-IN" dirty="0"/>
          </a:p>
        </p:txBody>
      </p:sp>
    </p:spTree>
    <p:extLst>
      <p:ext uri="{BB962C8B-B14F-4D97-AF65-F5344CB8AC3E}">
        <p14:creationId xmlns:p14="http://schemas.microsoft.com/office/powerpoint/2010/main" val="1067895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LEGAL </a:t>
            </a:r>
            <a:r>
              <a:rPr lang="en-IN" dirty="0" smtClean="0"/>
              <a:t>PROVISIONS-REGULATIONS(CONTD)</a:t>
            </a:r>
            <a:endParaRPr lang="en-IN" dirty="0"/>
          </a:p>
        </p:txBody>
      </p:sp>
      <p:sp>
        <p:nvSpPr>
          <p:cNvPr id="3" name="Content Placeholder 2"/>
          <p:cNvSpPr>
            <a:spLocks noGrp="1"/>
          </p:cNvSpPr>
          <p:nvPr>
            <p:ph idx="1"/>
          </p:nvPr>
        </p:nvSpPr>
        <p:spPr/>
        <p:txBody>
          <a:bodyPr>
            <a:normAutofit lnSpcReduction="10000"/>
          </a:bodyPr>
          <a:lstStyle/>
          <a:p>
            <a:endParaRPr lang="en-IN" dirty="0"/>
          </a:p>
          <a:p>
            <a:pPr marL="0" indent="180975">
              <a:buNone/>
            </a:pPr>
            <a:r>
              <a:rPr lang="en-IN" sz="2400" b="1" dirty="0" smtClean="0"/>
              <a:t>The </a:t>
            </a:r>
            <a:r>
              <a:rPr lang="en-IN" sz="2400" b="1" dirty="0"/>
              <a:t>purposes </a:t>
            </a:r>
            <a:r>
              <a:rPr lang="en-IN" sz="2400" b="1" dirty="0" smtClean="0"/>
              <a:t>of inspection</a:t>
            </a:r>
            <a:endParaRPr lang="en-IN" sz="2400" dirty="0" smtClean="0"/>
          </a:p>
          <a:p>
            <a:r>
              <a:rPr lang="en-IN" dirty="0" smtClean="0"/>
              <a:t>to </a:t>
            </a:r>
            <a:r>
              <a:rPr lang="en-IN" dirty="0"/>
              <a:t>ensure that the records are being maintained by a service provider in </a:t>
            </a:r>
            <a:r>
              <a:rPr lang="en-IN" dirty="0" smtClean="0"/>
              <a:t>the manner </a:t>
            </a:r>
            <a:r>
              <a:rPr lang="en-IN" dirty="0"/>
              <a:t>required under the relevant regulations;</a:t>
            </a:r>
          </a:p>
          <a:p>
            <a:r>
              <a:rPr lang="en-IN" dirty="0" smtClean="0"/>
              <a:t>to </a:t>
            </a:r>
            <a:r>
              <a:rPr lang="en-IN" dirty="0"/>
              <a:t>ascertain whether adequate internal control systems, procedures </a:t>
            </a:r>
            <a:r>
              <a:rPr lang="en-IN" dirty="0" smtClean="0"/>
              <a:t>and safeguards </a:t>
            </a:r>
            <a:r>
              <a:rPr lang="en-IN" dirty="0"/>
              <a:t>have been established and are being followed by a service provider</a:t>
            </a:r>
          </a:p>
          <a:p>
            <a:r>
              <a:rPr lang="en-IN" dirty="0"/>
              <a:t>to </a:t>
            </a:r>
            <a:r>
              <a:rPr lang="en-IN" dirty="0" err="1"/>
              <a:t>fulfill</a:t>
            </a:r>
            <a:r>
              <a:rPr lang="en-IN" dirty="0"/>
              <a:t> its obligations under the relevant </a:t>
            </a:r>
            <a:r>
              <a:rPr lang="en-IN" dirty="0" smtClean="0"/>
              <a:t>regulations</a:t>
            </a:r>
            <a:endParaRPr lang="en-IN" dirty="0"/>
          </a:p>
          <a:p>
            <a:r>
              <a:rPr lang="en-IN" b="1" dirty="0" smtClean="0"/>
              <a:t>to </a:t>
            </a:r>
            <a:r>
              <a:rPr lang="en-IN" b="1" dirty="0"/>
              <a:t>ascertain whether any circumstance exists which would render a service</a:t>
            </a:r>
          </a:p>
          <a:p>
            <a:pPr marL="0" indent="266700">
              <a:buNone/>
            </a:pPr>
            <a:r>
              <a:rPr lang="en-IN" b="1" dirty="0"/>
              <a:t>provider unfit or </a:t>
            </a:r>
            <a:r>
              <a:rPr lang="en-IN" b="1" dirty="0" smtClean="0"/>
              <a:t>ineligible</a:t>
            </a:r>
          </a:p>
          <a:p>
            <a:endParaRPr lang="en-IN" dirty="0"/>
          </a:p>
          <a:p>
            <a:endParaRPr lang="en-IN" dirty="0"/>
          </a:p>
        </p:txBody>
      </p:sp>
    </p:spTree>
    <p:extLst>
      <p:ext uri="{BB962C8B-B14F-4D97-AF65-F5344CB8AC3E}">
        <p14:creationId xmlns:p14="http://schemas.microsoft.com/office/powerpoint/2010/main" val="4204270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LEGAL PROVISIONS-REGULATIONS(CONTD)</a:t>
            </a:r>
          </a:p>
        </p:txBody>
      </p:sp>
      <p:sp>
        <p:nvSpPr>
          <p:cNvPr id="3" name="Content Placeholder 2"/>
          <p:cNvSpPr>
            <a:spLocks noGrp="1"/>
          </p:cNvSpPr>
          <p:nvPr>
            <p:ph idx="1"/>
          </p:nvPr>
        </p:nvSpPr>
        <p:spPr/>
        <p:txBody>
          <a:bodyPr>
            <a:normAutofit/>
          </a:bodyPr>
          <a:lstStyle/>
          <a:p>
            <a:pPr marL="0" indent="0">
              <a:buNone/>
            </a:pPr>
            <a:r>
              <a:rPr lang="en-IN" b="1" dirty="0"/>
              <a:t>The purposes of </a:t>
            </a:r>
            <a:r>
              <a:rPr lang="en-IN" b="1" dirty="0" smtClean="0"/>
              <a:t>inspection(</a:t>
            </a:r>
            <a:r>
              <a:rPr lang="en-IN" b="1" dirty="0" err="1" smtClean="0"/>
              <a:t>Contd</a:t>
            </a:r>
            <a:r>
              <a:rPr lang="en-IN" b="1" dirty="0" smtClean="0"/>
              <a:t>)</a:t>
            </a:r>
            <a:endParaRPr lang="en-IN" dirty="0" smtClean="0"/>
          </a:p>
          <a:p>
            <a:r>
              <a:rPr lang="en-IN" dirty="0" smtClean="0"/>
              <a:t>to </a:t>
            </a:r>
            <a:r>
              <a:rPr lang="en-IN" dirty="0"/>
              <a:t>ascertain whether the provisions of the Code, or the rules, regulations </a:t>
            </a:r>
            <a:r>
              <a:rPr lang="en-IN" dirty="0" smtClean="0"/>
              <a:t>and guidelines </a:t>
            </a:r>
            <a:r>
              <a:rPr lang="en-IN" dirty="0"/>
              <a:t>made thereunder and the directions issued by the Board, if any, </a:t>
            </a:r>
            <a:r>
              <a:rPr lang="en-IN" dirty="0" smtClean="0"/>
              <a:t>are being </a:t>
            </a:r>
            <a:r>
              <a:rPr lang="en-IN" dirty="0"/>
              <a:t>complied </a:t>
            </a:r>
            <a:r>
              <a:rPr lang="en-IN" dirty="0" smtClean="0"/>
              <a:t>with</a:t>
            </a:r>
            <a:endParaRPr lang="en-IN" dirty="0"/>
          </a:p>
          <a:p>
            <a:r>
              <a:rPr lang="en-IN" b="1" dirty="0" smtClean="0"/>
              <a:t>to </a:t>
            </a:r>
            <a:r>
              <a:rPr lang="en-IN" b="1" dirty="0"/>
              <a:t>inquire into the complaints received from clients or any other person on any</a:t>
            </a:r>
          </a:p>
          <a:p>
            <a:pPr marL="0" indent="266700">
              <a:buNone/>
            </a:pPr>
            <a:r>
              <a:rPr lang="en-IN" b="1" dirty="0"/>
              <a:t>matter having a bearing on the activities of a service </a:t>
            </a:r>
            <a:r>
              <a:rPr lang="en-IN" b="1" dirty="0" smtClean="0"/>
              <a:t>provider </a:t>
            </a:r>
            <a:endParaRPr lang="en-IN" b="1" dirty="0"/>
          </a:p>
          <a:p>
            <a:r>
              <a:rPr lang="en-IN" dirty="0" smtClean="0"/>
              <a:t>such </a:t>
            </a:r>
            <a:r>
              <a:rPr lang="en-IN" dirty="0"/>
              <a:t>other purpose as may be deemed fit by the Board in furtherance of </a:t>
            </a:r>
            <a:r>
              <a:rPr lang="en-IN" dirty="0" smtClean="0"/>
              <a:t>the objectives </a:t>
            </a:r>
            <a:r>
              <a:rPr lang="en-IN" dirty="0"/>
              <a:t>of the Code.</a:t>
            </a:r>
          </a:p>
          <a:p>
            <a:endParaRPr lang="en-IN" dirty="0"/>
          </a:p>
        </p:txBody>
      </p:sp>
    </p:spTree>
    <p:extLst>
      <p:ext uri="{BB962C8B-B14F-4D97-AF65-F5344CB8AC3E}">
        <p14:creationId xmlns:p14="http://schemas.microsoft.com/office/powerpoint/2010/main" val="1005991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CONFIDENTIALITY OF INFORMATION/DISREUPTION OF BUSINESS</a:t>
            </a:r>
            <a:endParaRPr lang="en-IN" dirty="0"/>
          </a:p>
        </p:txBody>
      </p:sp>
      <p:sp>
        <p:nvSpPr>
          <p:cNvPr id="3" name="Content Placeholder 2"/>
          <p:cNvSpPr>
            <a:spLocks noGrp="1"/>
          </p:cNvSpPr>
          <p:nvPr>
            <p:ph idx="1"/>
          </p:nvPr>
        </p:nvSpPr>
        <p:spPr/>
        <p:txBody>
          <a:bodyPr/>
          <a:lstStyle/>
          <a:p>
            <a:pPr marL="0" indent="0" algn="ctr">
              <a:buNone/>
            </a:pPr>
            <a:endParaRPr lang="en-IN" b="1" dirty="0" smtClean="0"/>
          </a:p>
          <a:p>
            <a:pPr marL="0" indent="0">
              <a:buNone/>
            </a:pPr>
            <a:endParaRPr lang="en-IN" b="1" i="1" dirty="0" smtClean="0"/>
          </a:p>
          <a:p>
            <a:pPr marL="0" indent="0">
              <a:buNone/>
            </a:pPr>
            <a:r>
              <a:rPr lang="en-IN" b="1" i="1" dirty="0" smtClean="0"/>
              <a:t>The </a:t>
            </a:r>
            <a:r>
              <a:rPr lang="en-IN" b="1" i="1" dirty="0"/>
              <a:t>Board and the Inspecting Authority shall make every effort to keep </a:t>
            </a:r>
            <a:r>
              <a:rPr lang="en-IN" b="1" i="1" dirty="0" smtClean="0"/>
              <a:t>the inspection </a:t>
            </a:r>
            <a:r>
              <a:rPr lang="en-IN" b="1" i="1" dirty="0"/>
              <a:t>confidential and to cause the least burden on, or disruption to, the business </a:t>
            </a:r>
            <a:r>
              <a:rPr lang="en-IN" b="1" i="1" dirty="0" smtClean="0"/>
              <a:t>of the </a:t>
            </a:r>
            <a:r>
              <a:rPr lang="en-IN" b="1" i="1" dirty="0"/>
              <a:t>service provider under inspection</a:t>
            </a:r>
          </a:p>
        </p:txBody>
      </p:sp>
    </p:spTree>
    <p:extLst>
      <p:ext uri="{BB962C8B-B14F-4D97-AF65-F5344CB8AC3E}">
        <p14:creationId xmlns:p14="http://schemas.microsoft.com/office/powerpoint/2010/main" val="383697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Conduct of Inspection</a:t>
            </a:r>
            <a:br>
              <a:rPr lang="en-IN" dirty="0"/>
            </a:br>
            <a:endParaRPr lang="en-IN" dirty="0"/>
          </a:p>
        </p:txBody>
      </p:sp>
      <p:sp>
        <p:nvSpPr>
          <p:cNvPr id="3" name="Content Placeholder 2"/>
          <p:cNvSpPr>
            <a:spLocks noGrp="1"/>
          </p:cNvSpPr>
          <p:nvPr>
            <p:ph idx="1"/>
          </p:nvPr>
        </p:nvSpPr>
        <p:spPr/>
        <p:txBody>
          <a:bodyPr>
            <a:normAutofit/>
          </a:bodyPr>
          <a:lstStyle/>
          <a:p>
            <a:r>
              <a:rPr lang="en-IN" sz="2400" dirty="0" smtClean="0"/>
              <a:t>The </a:t>
            </a:r>
            <a:r>
              <a:rPr lang="en-IN" sz="2400" dirty="0"/>
              <a:t>Inspecting Authority shall serve a notice of inspection to the service provider </a:t>
            </a:r>
            <a:r>
              <a:rPr lang="en-IN" sz="2400" dirty="0" smtClean="0"/>
              <a:t>at least </a:t>
            </a:r>
            <a:r>
              <a:rPr lang="en-IN" sz="2400" dirty="0"/>
              <a:t>10 days before the commencement of </a:t>
            </a:r>
            <a:r>
              <a:rPr lang="en-IN" sz="2400" dirty="0" smtClean="0"/>
              <a:t>inspection, subject to exceptions.</a:t>
            </a:r>
            <a:endParaRPr lang="en-IN" sz="2400" dirty="0"/>
          </a:p>
          <a:p>
            <a:r>
              <a:rPr lang="en-IN" sz="2400" dirty="0" smtClean="0"/>
              <a:t>The </a:t>
            </a:r>
            <a:r>
              <a:rPr lang="en-IN" sz="2400" dirty="0"/>
              <a:t>Inspecting Authority may require the service provider or an associated </a:t>
            </a:r>
            <a:r>
              <a:rPr lang="en-IN" sz="2400" dirty="0" smtClean="0"/>
              <a:t>person to </a:t>
            </a:r>
            <a:r>
              <a:rPr lang="en-IN" sz="2400" dirty="0"/>
              <a:t>submit records, as may be required, before the commencement of inspection.</a:t>
            </a:r>
          </a:p>
          <a:p>
            <a:r>
              <a:rPr lang="en-IN" sz="2400" b="1" i="1" dirty="0" smtClean="0"/>
              <a:t>The </a:t>
            </a:r>
            <a:r>
              <a:rPr lang="en-IN" sz="2400" b="1" i="1" dirty="0"/>
              <a:t>Inspecting Authority may visit the offices of the service provider </a:t>
            </a:r>
            <a:r>
              <a:rPr lang="en-IN" sz="2400" b="1" i="1" dirty="0" smtClean="0"/>
              <a:t>for conducting </a:t>
            </a:r>
            <a:r>
              <a:rPr lang="en-IN" sz="2400" b="1" i="1" dirty="0"/>
              <a:t>the on-site inspection</a:t>
            </a:r>
            <a:r>
              <a:rPr lang="en-IN" sz="2400" b="1" i="1" dirty="0" smtClean="0"/>
              <a:t>.</a:t>
            </a:r>
            <a:endParaRPr lang="en-IN" sz="2400" b="1" i="1" dirty="0"/>
          </a:p>
        </p:txBody>
      </p:sp>
    </p:spTree>
    <p:extLst>
      <p:ext uri="{BB962C8B-B14F-4D97-AF65-F5344CB8AC3E}">
        <p14:creationId xmlns:p14="http://schemas.microsoft.com/office/powerpoint/2010/main" val="350773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Conduct of </a:t>
            </a:r>
            <a:r>
              <a:rPr lang="en-IN" dirty="0" smtClean="0"/>
              <a:t>Inspection(CONTD)</a:t>
            </a:r>
            <a:r>
              <a:rPr lang="en-IN" dirty="0"/>
              <a:t/>
            </a:r>
            <a:br>
              <a:rPr lang="en-IN" dirty="0"/>
            </a:br>
            <a:endParaRPr lang="en-IN" dirty="0"/>
          </a:p>
        </p:txBody>
      </p:sp>
      <p:sp>
        <p:nvSpPr>
          <p:cNvPr id="3" name="Content Placeholder 2"/>
          <p:cNvSpPr>
            <a:spLocks noGrp="1"/>
          </p:cNvSpPr>
          <p:nvPr>
            <p:ph idx="1"/>
          </p:nvPr>
        </p:nvSpPr>
        <p:spPr>
          <a:xfrm>
            <a:off x="1251678" y="2286001"/>
            <a:ext cx="10178322" cy="3886199"/>
          </a:xfrm>
        </p:spPr>
        <p:txBody>
          <a:bodyPr>
            <a:normAutofit fontScale="92500" lnSpcReduction="10000"/>
          </a:bodyPr>
          <a:lstStyle/>
          <a:p>
            <a:pPr>
              <a:tabLst>
                <a:tab pos="9153525" algn="l"/>
              </a:tabLst>
            </a:pPr>
            <a:r>
              <a:rPr lang="en-IN" dirty="0" smtClean="0"/>
              <a:t>It </a:t>
            </a:r>
            <a:r>
              <a:rPr lang="en-IN" dirty="0"/>
              <a:t>shall be the duty of the service provider and an associated person to </a:t>
            </a:r>
            <a:r>
              <a:rPr lang="en-IN" dirty="0" smtClean="0"/>
              <a:t>produce before </a:t>
            </a:r>
            <a:r>
              <a:rPr lang="en-IN" dirty="0"/>
              <a:t>the Inspecting Authority such records in his custody or control and furnish to </a:t>
            </a:r>
            <a:r>
              <a:rPr lang="en-IN" dirty="0" smtClean="0"/>
              <a:t>the Inspecting </a:t>
            </a:r>
            <a:r>
              <a:rPr lang="en-IN" dirty="0"/>
              <a:t>Authority such statements and information relating to its activities </a:t>
            </a:r>
            <a:r>
              <a:rPr lang="en-IN" b="1" dirty="0"/>
              <a:t>within </a:t>
            </a:r>
            <a:r>
              <a:rPr lang="en-IN" b="1" dirty="0" smtClean="0"/>
              <a:t>such time </a:t>
            </a:r>
            <a:r>
              <a:rPr lang="en-IN" dirty="0"/>
              <a:t>as the Inspecting Authority may require.</a:t>
            </a:r>
          </a:p>
          <a:p>
            <a:r>
              <a:rPr lang="en-IN" dirty="0" smtClean="0"/>
              <a:t>The </a:t>
            </a:r>
            <a:r>
              <a:rPr lang="en-IN" dirty="0"/>
              <a:t>service provider shall allow the Inspecting Authority to have access to </a:t>
            </a:r>
            <a:r>
              <a:rPr lang="en-IN" dirty="0" smtClean="0"/>
              <a:t>the premises </a:t>
            </a:r>
            <a:r>
              <a:rPr lang="en-IN" dirty="0"/>
              <a:t>occupied by such service provider or by any other person on its behalf </a:t>
            </a:r>
            <a:r>
              <a:rPr lang="en-IN" dirty="0" smtClean="0"/>
              <a:t>and extend </a:t>
            </a:r>
            <a:r>
              <a:rPr lang="en-IN" dirty="0"/>
              <a:t>facility for examination of any records in the possession of the service provider </a:t>
            </a:r>
            <a:endParaRPr lang="en-IN" dirty="0" smtClean="0"/>
          </a:p>
          <a:p>
            <a:r>
              <a:rPr lang="en-IN" dirty="0" smtClean="0"/>
              <a:t>The </a:t>
            </a:r>
            <a:r>
              <a:rPr lang="en-IN" dirty="0"/>
              <a:t>Inspecting Authority shall, in the course of inspection, may examine and </a:t>
            </a:r>
            <a:r>
              <a:rPr lang="en-IN" dirty="0" smtClean="0"/>
              <a:t>records statements </a:t>
            </a:r>
            <a:r>
              <a:rPr lang="en-IN" dirty="0"/>
              <a:t>of any associated person of the service provider in relation to the affairs of </a:t>
            </a:r>
            <a:r>
              <a:rPr lang="en-IN" dirty="0" smtClean="0"/>
              <a:t>his business.</a:t>
            </a:r>
          </a:p>
          <a:p>
            <a:r>
              <a:rPr lang="en-IN" dirty="0" smtClean="0"/>
              <a:t>It </a:t>
            </a:r>
            <a:r>
              <a:rPr lang="en-IN" dirty="0"/>
              <a:t>shall be the duty of the service provider and an associated person to give to </a:t>
            </a:r>
            <a:r>
              <a:rPr lang="en-IN" dirty="0" smtClean="0"/>
              <a:t>the Inspecting </a:t>
            </a:r>
            <a:r>
              <a:rPr lang="en-IN" dirty="0"/>
              <a:t>Authority </a:t>
            </a:r>
            <a:r>
              <a:rPr lang="en-IN" b="1" dirty="0"/>
              <a:t>all assistance which the Inspecting Authority may </a:t>
            </a:r>
            <a:r>
              <a:rPr lang="en-IN" b="1" dirty="0" smtClean="0"/>
              <a:t>reasonably require </a:t>
            </a:r>
            <a:r>
              <a:rPr lang="en-IN" b="1" dirty="0"/>
              <a:t>in connection with the inspection.</a:t>
            </a:r>
          </a:p>
          <a:p>
            <a:endParaRPr lang="en-IN" dirty="0"/>
          </a:p>
          <a:p>
            <a:endParaRPr lang="en-IN" dirty="0"/>
          </a:p>
        </p:txBody>
      </p:sp>
      <p:sp>
        <p:nvSpPr>
          <p:cNvPr id="4" name="Rectangle 3"/>
          <p:cNvSpPr/>
          <p:nvPr/>
        </p:nvSpPr>
        <p:spPr>
          <a:xfrm>
            <a:off x="1362075" y="335846"/>
            <a:ext cx="7781925" cy="369332"/>
          </a:xfrm>
          <a:prstGeom prst="rect">
            <a:avLst/>
          </a:prstGeom>
        </p:spPr>
        <p:txBody>
          <a:bodyPr wrap="square">
            <a:spAutoFit/>
          </a:bodyPr>
          <a:lstStyle/>
          <a:p>
            <a:r>
              <a:rPr lang="en-IN" dirty="0" smtClean="0"/>
              <a:t>(</a:t>
            </a:r>
            <a:endParaRPr lang="en-IN" dirty="0"/>
          </a:p>
        </p:txBody>
      </p:sp>
    </p:spTree>
    <p:extLst>
      <p:ext uri="{BB962C8B-B14F-4D97-AF65-F5344CB8AC3E}">
        <p14:creationId xmlns:p14="http://schemas.microsoft.com/office/powerpoint/2010/main" val="175156697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3539</TotalTime>
  <Words>958</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Gill Sans MT</vt:lpstr>
      <vt:lpstr>Impact</vt:lpstr>
      <vt:lpstr>Times New Roman</vt:lpstr>
      <vt:lpstr>Badge</vt:lpstr>
      <vt:lpstr>INSPECTION OF SERVICE PROVIDER</vt:lpstr>
      <vt:lpstr>CONTENTS</vt:lpstr>
      <vt:lpstr>LEGAL PROVISIONS-CODE</vt:lpstr>
      <vt:lpstr>LEGAL PROVISIONS-REGULATIONS</vt:lpstr>
      <vt:lpstr>LEGAL PROVISIONS-REGULATIONS(CONTD)</vt:lpstr>
      <vt:lpstr>LEGAL PROVISIONS-REGULATIONS(CONTD)</vt:lpstr>
      <vt:lpstr>CONFIDENTIALITY OF INFORMATION/DISREUPTION OF BUSINESS</vt:lpstr>
      <vt:lpstr>Conduct of Inspection </vt:lpstr>
      <vt:lpstr>Conduct of Inspection(CONTD) </vt:lpstr>
      <vt:lpstr>Inspection Report. </vt:lpstr>
      <vt:lpstr>DOS AND DONTS</vt:lpstr>
      <vt:lpstr>DOS AND DONTS(contd)</vt:lpstr>
      <vt:lpstr>DOS AND DONTS(contd)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CGM DRC</dc:creator>
  <cp:lastModifiedBy>Debajyoti Ray Choudhury</cp:lastModifiedBy>
  <cp:revision>59</cp:revision>
  <dcterms:created xsi:type="dcterms:W3CDTF">2018-04-24T11:39:25Z</dcterms:created>
  <dcterms:modified xsi:type="dcterms:W3CDTF">2020-04-01T06:43:28Z</dcterms:modified>
</cp:coreProperties>
</file>