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3" r:id="rId1"/>
  </p:sldMasterIdLst>
  <p:notesMasterIdLst>
    <p:notesMasterId r:id="rId23"/>
  </p:notesMasterIdLst>
  <p:handoutMasterIdLst>
    <p:handoutMasterId r:id="rId24"/>
  </p:handoutMasterIdLst>
  <p:sldIdLst>
    <p:sldId id="959" r:id="rId2"/>
    <p:sldId id="913" r:id="rId3"/>
    <p:sldId id="270" r:id="rId4"/>
    <p:sldId id="923" r:id="rId5"/>
    <p:sldId id="1015" r:id="rId6"/>
    <p:sldId id="1016" r:id="rId7"/>
    <p:sldId id="1017" r:id="rId8"/>
    <p:sldId id="1018" r:id="rId9"/>
    <p:sldId id="960" r:id="rId10"/>
    <p:sldId id="924" r:id="rId11"/>
    <p:sldId id="1019" r:id="rId12"/>
    <p:sldId id="1020" r:id="rId13"/>
    <p:sldId id="1021" r:id="rId14"/>
    <p:sldId id="962" r:id="rId15"/>
    <p:sldId id="963" r:id="rId16"/>
    <p:sldId id="1022" r:id="rId17"/>
    <p:sldId id="1023" r:id="rId18"/>
    <p:sldId id="1024" r:id="rId19"/>
    <p:sldId id="1025" r:id="rId20"/>
    <p:sldId id="1026" r:id="rId21"/>
    <p:sldId id="958" r:id="rId22"/>
  </p:sldIdLst>
  <p:sldSz cx="9144000" cy="6858000" type="screen4x3"/>
  <p:notesSz cx="120396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3"/>
    <p:restoredTop sz="95707" autoAdjust="0"/>
  </p:normalViewPr>
  <p:slideViewPr>
    <p:cSldViewPr>
      <p:cViewPr varScale="1">
        <p:scale>
          <a:sx n="95" d="100"/>
          <a:sy n="95" d="100"/>
        </p:scale>
        <p:origin x="190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7160" cy="3505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sz="quarter" idx="1"/>
          </p:nvPr>
        </p:nvSpPr>
        <p:spPr>
          <a:xfrm>
            <a:off x="6820350" y="0"/>
            <a:ext cx="5217160" cy="350520"/>
          </a:xfrm>
          <a:prstGeom prst="rect">
            <a:avLst/>
          </a:prstGeom>
        </p:spPr>
        <p:txBody>
          <a:bodyPr vert="horz" lIns="108850" tIns="54425" rIns="108850" bIns="54425" rtlCol="0"/>
          <a:lstStyle>
            <a:lvl1pPr algn="r">
              <a:defRPr sz="1400"/>
            </a:lvl1pPr>
          </a:lstStyle>
          <a:p>
            <a:fld id="{75CE54BB-A0EF-4D83-9779-8336222CA416}" type="datetimeFigureOut">
              <a:rPr lang="en-US" smtClean="0"/>
              <a:t>4/19/20</a:t>
            </a:fld>
            <a:endParaRPr lang="en-US"/>
          </a:p>
        </p:txBody>
      </p:sp>
      <p:sp>
        <p:nvSpPr>
          <p:cNvPr id="4" name="Footer Placeholder 3"/>
          <p:cNvSpPr>
            <a:spLocks noGrp="1"/>
          </p:cNvSpPr>
          <p:nvPr>
            <p:ph type="ftr" sz="quarter" idx="2"/>
          </p:nvPr>
        </p:nvSpPr>
        <p:spPr>
          <a:xfrm>
            <a:off x="0" y="6658258"/>
            <a:ext cx="5217160" cy="350520"/>
          </a:xfrm>
          <a:prstGeom prst="rect">
            <a:avLst/>
          </a:prstGeom>
        </p:spPr>
        <p:txBody>
          <a:bodyPr vert="horz" lIns="108850" tIns="54425" rIns="108850" bIns="54425" rtlCol="0" anchor="b"/>
          <a:lstStyle>
            <a:lvl1pPr algn="l">
              <a:defRPr sz="1400"/>
            </a:lvl1pPr>
          </a:lstStyle>
          <a:p>
            <a:endParaRPr lang="en-US"/>
          </a:p>
        </p:txBody>
      </p:sp>
      <p:sp>
        <p:nvSpPr>
          <p:cNvPr id="5" name="Slide Number Placeholder 4"/>
          <p:cNvSpPr>
            <a:spLocks noGrp="1"/>
          </p:cNvSpPr>
          <p:nvPr>
            <p:ph type="sldNum" sz="quarter" idx="3"/>
          </p:nvPr>
        </p:nvSpPr>
        <p:spPr>
          <a:xfrm>
            <a:off x="6820350" y="6658258"/>
            <a:ext cx="5217160" cy="350520"/>
          </a:xfrm>
          <a:prstGeom prst="rect">
            <a:avLst/>
          </a:prstGeom>
        </p:spPr>
        <p:txBody>
          <a:bodyPr vert="horz" lIns="108850" tIns="54425" rIns="108850" bIns="54425" rtlCol="0" anchor="b"/>
          <a:lstStyle>
            <a:lvl1pPr algn="r">
              <a:defRPr sz="1400"/>
            </a:lvl1pPr>
          </a:lstStyle>
          <a:p>
            <a:fld id="{7C5E4B98-1BFF-4D0C-8216-6D90CB08507B}" type="slidenum">
              <a:rPr lang="en-US" smtClean="0"/>
              <a:t>‹#›</a:t>
            </a:fld>
            <a:endParaRPr lang="en-US"/>
          </a:p>
        </p:txBody>
      </p:sp>
    </p:spTree>
    <p:extLst>
      <p:ext uri="{BB962C8B-B14F-4D97-AF65-F5344CB8AC3E}">
        <p14:creationId xmlns:p14="http://schemas.microsoft.com/office/powerpoint/2010/main" val="100490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7160" cy="3505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6820350" y="0"/>
            <a:ext cx="5217160" cy="350520"/>
          </a:xfrm>
          <a:prstGeom prst="rect">
            <a:avLst/>
          </a:prstGeom>
        </p:spPr>
        <p:txBody>
          <a:bodyPr vert="horz" lIns="108850" tIns="54425" rIns="108850" bIns="54425" rtlCol="0"/>
          <a:lstStyle>
            <a:lvl1pPr algn="r">
              <a:defRPr sz="1400"/>
            </a:lvl1pPr>
          </a:lstStyle>
          <a:p>
            <a:fld id="{CF79B706-F804-4645-B554-25E55D27A193}" type="datetimeFigureOut">
              <a:rPr lang="en-US" smtClean="0"/>
              <a:t>4/19/20</a:t>
            </a:fld>
            <a:endParaRPr lang="en-US"/>
          </a:p>
        </p:txBody>
      </p:sp>
      <p:sp>
        <p:nvSpPr>
          <p:cNvPr id="4" name="Slide Image Placeholder 3"/>
          <p:cNvSpPr>
            <a:spLocks noGrp="1" noRot="1" noChangeAspect="1"/>
          </p:cNvSpPr>
          <p:nvPr>
            <p:ph type="sldImg" idx="2"/>
          </p:nvPr>
        </p:nvSpPr>
        <p:spPr>
          <a:xfrm>
            <a:off x="4267200" y="525463"/>
            <a:ext cx="3505200" cy="26289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1203960" y="3329940"/>
            <a:ext cx="9631680" cy="3154680"/>
          </a:xfrm>
          <a:prstGeom prst="rect">
            <a:avLst/>
          </a:prstGeom>
        </p:spPr>
        <p:txBody>
          <a:bodyPr vert="horz" lIns="108850" tIns="54425" rIns="108850" bIns="54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5217160" cy="35052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6820350" y="6658258"/>
            <a:ext cx="5217160" cy="350520"/>
          </a:xfrm>
          <a:prstGeom prst="rect">
            <a:avLst/>
          </a:prstGeom>
        </p:spPr>
        <p:txBody>
          <a:bodyPr vert="horz" lIns="108850" tIns="54425" rIns="108850" bIns="54425" rtlCol="0" anchor="b"/>
          <a:lstStyle>
            <a:lvl1pPr algn="r">
              <a:defRPr sz="1400"/>
            </a:lvl1pPr>
          </a:lstStyle>
          <a:p>
            <a:fld id="{05A46BCC-D3CA-46A4-9DFD-8DE95F7D2922}" type="slidenum">
              <a:rPr lang="en-US" smtClean="0"/>
              <a:t>‹#›</a:t>
            </a:fld>
            <a:endParaRPr lang="en-US"/>
          </a:p>
        </p:txBody>
      </p:sp>
    </p:spTree>
    <p:extLst>
      <p:ext uri="{BB962C8B-B14F-4D97-AF65-F5344CB8AC3E}">
        <p14:creationId xmlns:p14="http://schemas.microsoft.com/office/powerpoint/2010/main" val="88531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01024"/>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20594721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407742212"/>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7164422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pPr/>
              <a:t>‹#›</a:t>
            </a:fld>
            <a:endParaRPr lang="uk-U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5266"/>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076181214"/>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270388664"/>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1139857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4/19/20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2028753578"/>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1D8BD707-D9CF-40AE-B4C6-C98DA3205C09}" type="datetimeFigureOut">
              <a:rPr lang="en-US" smtClean="0"/>
              <a:pPr/>
              <a:t>4/19/20</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663522027"/>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a:p>
        </p:txBody>
      </p:sp>
    </p:spTree>
    <p:extLst>
      <p:ext uri="{BB962C8B-B14F-4D97-AF65-F5344CB8AC3E}">
        <p14:creationId xmlns:p14="http://schemas.microsoft.com/office/powerpoint/2010/main" val="725107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4/19/20</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uk-UA" smtClean="0"/>
              <a:pPr/>
              <a:t>‹#›</a:t>
            </a:fld>
            <a:endParaRPr lang="uk-U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34816"/>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F11F17B-A140-3147-B3DE-A9F1732DBB14}"/>
              </a:ext>
            </a:extLst>
          </p:cNvPr>
          <p:cNvSpPr txBox="1">
            <a:spLocks/>
          </p:cNvSpPr>
          <p:nvPr/>
        </p:nvSpPr>
        <p:spPr>
          <a:xfrm>
            <a:off x="845172" y="2133600"/>
            <a:ext cx="7543800" cy="2362200"/>
          </a:xfrm>
          <a:prstGeom prst="rect">
            <a:avLst/>
          </a:prstGeom>
        </p:spPr>
        <p:txBody>
          <a:bodyPr>
            <a:normAutofit fontScale="4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pPr>
            <a:r>
              <a:rPr lang="en-US" sz="14400" b="1" dirty="0">
                <a:solidFill>
                  <a:schemeClr val="accent1">
                    <a:lumMod val="75000"/>
                  </a:schemeClr>
                </a:solidFill>
                <a:latin typeface="+mn-lt"/>
              </a:rPr>
              <a:t>Webinar on</a:t>
            </a:r>
            <a:br>
              <a:rPr lang="en-US" sz="14400" b="1" dirty="0">
                <a:solidFill>
                  <a:schemeClr val="accent1">
                    <a:lumMod val="75000"/>
                  </a:schemeClr>
                </a:solidFill>
                <a:latin typeface="+mn-lt"/>
              </a:rPr>
            </a:br>
            <a:r>
              <a:rPr lang="en-US" sz="14400" b="1" dirty="0">
                <a:solidFill>
                  <a:schemeClr val="accent1">
                    <a:lumMod val="75000"/>
                  </a:schemeClr>
                </a:solidFill>
                <a:latin typeface="+mn-lt"/>
              </a:rPr>
              <a:t>Issues under IBC</a:t>
            </a:r>
          </a:p>
        </p:txBody>
      </p:sp>
      <p:sp>
        <p:nvSpPr>
          <p:cNvPr id="4" name="Title 8">
            <a:extLst>
              <a:ext uri="{FF2B5EF4-FFF2-40B4-BE49-F238E27FC236}">
                <a16:creationId xmlns:a16="http://schemas.microsoft.com/office/drawing/2014/main" id="{E63F4DF5-5DB3-5C44-88A6-944BC9C3709D}"/>
              </a:ext>
            </a:extLst>
          </p:cNvPr>
          <p:cNvSpPr txBox="1">
            <a:spLocks/>
          </p:cNvSpPr>
          <p:nvPr/>
        </p:nvSpPr>
        <p:spPr>
          <a:xfrm>
            <a:off x="800100" y="4673220"/>
            <a:ext cx="7543800" cy="1109729"/>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20000"/>
              </a:lnSpc>
            </a:pPr>
            <a:br>
              <a:rPr lang="en-US" sz="4200" dirty="0"/>
            </a:br>
            <a:br>
              <a:rPr lang="en-US" sz="4200" dirty="0"/>
            </a:br>
            <a:r>
              <a:rPr lang="en-US" sz="9600" b="1" dirty="0">
                <a:solidFill>
                  <a:srgbClr val="335D7E"/>
                </a:solidFill>
              </a:rPr>
              <a:t>Ashish </a:t>
            </a:r>
            <a:r>
              <a:rPr lang="en-US" sz="9600" b="1" dirty="0" err="1">
                <a:solidFill>
                  <a:srgbClr val="335D7E"/>
                </a:solidFill>
              </a:rPr>
              <a:t>Makhija</a:t>
            </a:r>
            <a:r>
              <a:rPr lang="en-US" sz="9600" b="1" dirty="0">
                <a:solidFill>
                  <a:srgbClr val="335D7E"/>
                </a:solidFill>
              </a:rPr>
              <a:t>, Advocate</a:t>
            </a:r>
          </a:p>
          <a:p>
            <a:pPr algn="ctr">
              <a:lnSpc>
                <a:spcPct val="120000"/>
              </a:lnSpc>
            </a:pPr>
            <a:r>
              <a:rPr lang="en-US" sz="9600" b="1" dirty="0">
                <a:solidFill>
                  <a:srgbClr val="335D7E"/>
                </a:solidFill>
              </a:rPr>
              <a:t>Insolvency Professional</a:t>
            </a:r>
          </a:p>
          <a:p>
            <a:pPr algn="ctr">
              <a:lnSpc>
                <a:spcPct val="120000"/>
              </a:lnSpc>
            </a:pPr>
            <a:r>
              <a:rPr lang="en-US" sz="9600" b="1" dirty="0">
                <a:solidFill>
                  <a:srgbClr val="335D7E"/>
                </a:solidFill>
              </a:rPr>
              <a:t>LLM (India), LLM (USA), FCA, FCMA</a:t>
            </a:r>
            <a:endParaRPr lang="en-US" sz="7200" b="1" dirty="0">
              <a:solidFill>
                <a:srgbClr val="335D7E"/>
              </a:solidFill>
            </a:endParaRPr>
          </a:p>
        </p:txBody>
      </p:sp>
      <p:pic>
        <p:nvPicPr>
          <p:cNvPr id="6" name="Picture 5" descr="A picture containing knot&#10;&#10;Description automatically generated">
            <a:extLst>
              <a:ext uri="{FF2B5EF4-FFF2-40B4-BE49-F238E27FC236}">
                <a16:creationId xmlns:a16="http://schemas.microsoft.com/office/drawing/2014/main" id="{3D47E90D-E16F-F141-88D0-DCB684F66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72" y="562992"/>
            <a:ext cx="711200" cy="1143000"/>
          </a:xfrm>
          <a:prstGeom prst="rect">
            <a:avLst/>
          </a:prstGeom>
        </p:spPr>
      </p:pic>
      <p:sp>
        <p:nvSpPr>
          <p:cNvPr id="7" name="Rectangle 6">
            <a:extLst>
              <a:ext uri="{FF2B5EF4-FFF2-40B4-BE49-F238E27FC236}">
                <a16:creationId xmlns:a16="http://schemas.microsoft.com/office/drawing/2014/main" id="{C80D4245-5434-7A4D-8B13-7B43B7FCD62F}"/>
              </a:ext>
            </a:extLst>
          </p:cNvPr>
          <p:cNvSpPr/>
          <p:nvPr/>
        </p:nvSpPr>
        <p:spPr>
          <a:xfrm>
            <a:off x="1905000" y="751885"/>
            <a:ext cx="6202082" cy="954107"/>
          </a:xfrm>
          <a:prstGeom prst="rect">
            <a:avLst/>
          </a:prstGeom>
        </p:spPr>
        <p:txBody>
          <a:bodyPr wrap="none">
            <a:spAutoFit/>
          </a:bodyPr>
          <a:lstStyle/>
          <a:p>
            <a:r>
              <a:rPr lang="en-US" sz="2800" dirty="0"/>
              <a:t>Insolvency Professional Agency of </a:t>
            </a:r>
            <a:br>
              <a:rPr lang="en-US" sz="2800" dirty="0"/>
            </a:br>
            <a:r>
              <a:rPr lang="en-US" sz="2800" dirty="0"/>
              <a:t>The Institute of Cost Accountants of India</a:t>
            </a:r>
          </a:p>
        </p:txBody>
      </p:sp>
    </p:spTree>
    <p:extLst>
      <p:ext uri="{BB962C8B-B14F-4D97-AF65-F5344CB8AC3E}">
        <p14:creationId xmlns:p14="http://schemas.microsoft.com/office/powerpoint/2010/main" val="27535166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#1</a:t>
            </a:r>
            <a:endParaRPr sz="4000" b="1" dirty="0"/>
          </a:p>
        </p:txBody>
      </p:sp>
      <p:sp>
        <p:nvSpPr>
          <p:cNvPr id="3" name="object 3"/>
          <p:cNvSpPr txBox="1"/>
          <p:nvPr/>
        </p:nvSpPr>
        <p:spPr>
          <a:xfrm>
            <a:off x="868476" y="1800606"/>
            <a:ext cx="7517130" cy="514051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GB" sz="3200" dirty="0"/>
              <a:t>What about the threshold limit for those who have issued demand notices?</a:t>
            </a:r>
            <a:r>
              <a:rPr lang="en-US" sz="4800" dirty="0"/>
              <a:t> </a:t>
            </a:r>
          </a:p>
          <a:p>
            <a:pPr marL="421005" marR="5080" indent="-408940">
              <a:buClr>
                <a:srgbClr val="E38312"/>
              </a:buClr>
              <a:buFont typeface="Wingdings"/>
              <a:buChar char=""/>
              <a:tabLst>
                <a:tab pos="421005" algn="l"/>
                <a:tab pos="421640" algn="l"/>
              </a:tabLst>
            </a:pPr>
            <a:r>
              <a:rPr lang="en-US" sz="2400" dirty="0">
                <a:latin typeface="Calibri"/>
                <a:cs typeface="Calibri"/>
              </a:rPr>
              <a:t>Ans: Let’s us consider 4 situations</a:t>
            </a:r>
          </a:p>
          <a:p>
            <a:pPr marL="878205" marR="5080" lvl="1" indent="-408940">
              <a:buClr>
                <a:srgbClr val="E38312"/>
              </a:buClr>
              <a:buFont typeface="Wingdings"/>
              <a:buChar char=""/>
              <a:tabLst>
                <a:tab pos="421005" algn="l"/>
                <a:tab pos="421640" algn="l"/>
              </a:tabLst>
            </a:pPr>
            <a:r>
              <a:rPr lang="en-US" sz="2400" dirty="0">
                <a:cs typeface="Calibri"/>
              </a:rPr>
              <a:t>Case within limitation but no demand notice sent u/s8</a:t>
            </a:r>
          </a:p>
          <a:p>
            <a:pPr marL="878205" marR="5080" lvl="1" indent="-408940">
              <a:buClr>
                <a:srgbClr val="E38312"/>
              </a:buClr>
              <a:buFont typeface="Wingdings"/>
              <a:buChar char=""/>
              <a:tabLst>
                <a:tab pos="421005" algn="l"/>
                <a:tab pos="421640" algn="l"/>
              </a:tabLst>
            </a:pPr>
            <a:r>
              <a:rPr lang="en-US" sz="2400" dirty="0">
                <a:cs typeface="Calibri"/>
              </a:rPr>
              <a:t>Case within Limitation and demand notice sent but period of 10 days was over before 25.3.2020</a:t>
            </a:r>
          </a:p>
          <a:p>
            <a:pPr marL="878205" marR="5080" lvl="1" indent="-408940">
              <a:buClr>
                <a:srgbClr val="E38312"/>
              </a:buClr>
              <a:buFont typeface="Wingdings"/>
              <a:buChar char=""/>
              <a:tabLst>
                <a:tab pos="421005" algn="l"/>
                <a:tab pos="421640" algn="l"/>
              </a:tabLst>
            </a:pPr>
            <a:r>
              <a:rPr lang="en-US" sz="2400" dirty="0">
                <a:cs typeface="Calibri"/>
              </a:rPr>
              <a:t> Case within Limitation and demand notice sent but period of 10 days was not over before 25.3.2020</a:t>
            </a:r>
          </a:p>
          <a:p>
            <a:pPr marL="878205" marR="5080" lvl="1" indent="-408940">
              <a:buClr>
                <a:srgbClr val="E38312"/>
              </a:buClr>
              <a:buFont typeface="Wingdings"/>
              <a:buChar char=""/>
              <a:tabLst>
                <a:tab pos="421005" algn="l"/>
                <a:tab pos="421640" algn="l"/>
              </a:tabLst>
            </a:pPr>
            <a:r>
              <a:rPr lang="en-US" sz="2400" dirty="0">
                <a:cs typeface="Calibri"/>
              </a:rPr>
              <a:t>Case filed before 25.3.2020 and pending with AA for adjudication</a:t>
            </a:r>
          </a:p>
          <a:p>
            <a:pPr marL="421005" marR="5080" indent="-408940">
              <a:buClr>
                <a:srgbClr val="E38312"/>
              </a:buClr>
              <a:buFont typeface="Wingdings"/>
              <a:buChar char=""/>
              <a:tabLst>
                <a:tab pos="421005" algn="l"/>
                <a:tab pos="421640" algn="l"/>
              </a:tabLst>
            </a:pPr>
            <a:endParaRPr lang="en-US" sz="3200" dirty="0">
              <a:latin typeface="Calibri"/>
              <a:cs typeface="Calibri"/>
            </a:endParaRPr>
          </a:p>
        </p:txBody>
      </p:sp>
    </p:spTree>
    <p:extLst>
      <p:ext uri="{BB962C8B-B14F-4D97-AF65-F5344CB8AC3E}">
        <p14:creationId xmlns:p14="http://schemas.microsoft.com/office/powerpoint/2010/main" val="4203689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#1</a:t>
            </a:r>
            <a:endParaRPr sz="4000" b="1" dirty="0"/>
          </a:p>
        </p:txBody>
      </p:sp>
      <p:sp>
        <p:nvSpPr>
          <p:cNvPr id="3" name="object 3"/>
          <p:cNvSpPr txBox="1"/>
          <p:nvPr/>
        </p:nvSpPr>
        <p:spPr>
          <a:xfrm>
            <a:off x="868476" y="1800606"/>
            <a:ext cx="7517130" cy="538673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t>NCLT Notice dt 15.3.2020 – All NCLT Benches to take up matters which require urgent hearings (Filing counters were open)</a:t>
            </a:r>
          </a:p>
          <a:p>
            <a:pPr marL="421005" marR="5080" indent="-408940">
              <a:buClr>
                <a:srgbClr val="E38312"/>
              </a:buClr>
              <a:buFont typeface="Wingdings"/>
              <a:buChar char=""/>
              <a:tabLst>
                <a:tab pos="421005" algn="l"/>
                <a:tab pos="421640" algn="l"/>
              </a:tabLst>
            </a:pPr>
            <a:r>
              <a:rPr lang="en-US" sz="3200" dirty="0">
                <a:cs typeface="Calibri"/>
              </a:rPr>
              <a:t>NCLT notice 19.3.2020 – Decided to close filing counters till 27.3.2020 – Parties directed not to file cases unless hit by limitation – Those hit by limitation can file online</a:t>
            </a:r>
          </a:p>
          <a:p>
            <a:pPr marL="421005" marR="5080" indent="-408940">
              <a:buClr>
                <a:srgbClr val="E38312"/>
              </a:buClr>
              <a:buFont typeface="Wingdings"/>
              <a:buChar char=""/>
              <a:tabLst>
                <a:tab pos="421005" algn="l"/>
                <a:tab pos="421640" algn="l"/>
              </a:tabLst>
            </a:pPr>
            <a:endParaRPr lang="en-US" sz="2400" dirty="0">
              <a:cs typeface="Calibri"/>
            </a:endParaRPr>
          </a:p>
          <a:p>
            <a:pPr marL="421005" marR="5080" indent="-408940">
              <a:buClr>
                <a:srgbClr val="E38312"/>
              </a:buClr>
              <a:buFont typeface="Wingdings"/>
              <a:buChar char=""/>
              <a:tabLst>
                <a:tab pos="421005" algn="l"/>
                <a:tab pos="421640" algn="l"/>
              </a:tabLst>
            </a:pPr>
            <a:endParaRPr lang="en-US" sz="3200" dirty="0">
              <a:latin typeface="Calibri"/>
              <a:cs typeface="Calibri"/>
            </a:endParaRPr>
          </a:p>
        </p:txBody>
      </p:sp>
    </p:spTree>
    <p:extLst>
      <p:ext uri="{BB962C8B-B14F-4D97-AF65-F5344CB8AC3E}">
        <p14:creationId xmlns:p14="http://schemas.microsoft.com/office/powerpoint/2010/main" val="407648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#1</a:t>
            </a:r>
            <a:endParaRPr sz="4000" b="1" dirty="0"/>
          </a:p>
        </p:txBody>
      </p:sp>
      <p:sp>
        <p:nvSpPr>
          <p:cNvPr id="3" name="object 3"/>
          <p:cNvSpPr txBox="1"/>
          <p:nvPr/>
        </p:nvSpPr>
        <p:spPr>
          <a:xfrm>
            <a:off x="868476" y="1800606"/>
            <a:ext cx="7517130" cy="390940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t>India lock down announced on 25.3.2020 and on same day threshold limit increased</a:t>
            </a:r>
          </a:p>
          <a:p>
            <a:pPr marL="421005" marR="5080" indent="-408940">
              <a:buClr>
                <a:srgbClr val="E38312"/>
              </a:buClr>
              <a:buFont typeface="Wingdings"/>
              <a:buChar char=""/>
              <a:tabLst>
                <a:tab pos="421005" algn="l"/>
                <a:tab pos="421640" algn="l"/>
              </a:tabLst>
            </a:pPr>
            <a:r>
              <a:rPr lang="en-US" sz="3200" b="1" dirty="0">
                <a:cs typeface="Calibri"/>
              </a:rPr>
              <a:t>Two Situations</a:t>
            </a:r>
          </a:p>
          <a:p>
            <a:pPr marL="878205" marR="5080" lvl="1" indent="-408940">
              <a:buClr>
                <a:srgbClr val="E38312"/>
              </a:buClr>
              <a:buFont typeface="Wingdings"/>
              <a:buChar char=""/>
              <a:tabLst>
                <a:tab pos="421005" algn="l"/>
                <a:tab pos="421640" algn="l"/>
              </a:tabLst>
            </a:pPr>
            <a:r>
              <a:rPr lang="en-US" sz="3200" dirty="0">
                <a:cs typeface="Calibri"/>
              </a:rPr>
              <a:t>Case is within limitation even now</a:t>
            </a:r>
          </a:p>
          <a:p>
            <a:pPr marL="878205" marR="5080" lvl="1" indent="-408940">
              <a:buClr>
                <a:srgbClr val="E38312"/>
              </a:buClr>
              <a:buFont typeface="Wingdings"/>
              <a:buChar char=""/>
              <a:tabLst>
                <a:tab pos="421005" algn="l"/>
                <a:tab pos="421640" algn="l"/>
              </a:tabLst>
            </a:pPr>
            <a:r>
              <a:rPr lang="en-US" sz="3200" dirty="0">
                <a:cs typeface="Calibri"/>
              </a:rPr>
              <a:t>Case was within limitation until 25.3.2020 </a:t>
            </a:r>
          </a:p>
          <a:p>
            <a:pPr marL="421005" marR="5080" indent="-408940">
              <a:buClr>
                <a:srgbClr val="E38312"/>
              </a:buClr>
              <a:buFont typeface="Wingdings"/>
              <a:buChar char=""/>
              <a:tabLst>
                <a:tab pos="421005" algn="l"/>
                <a:tab pos="421640" algn="l"/>
              </a:tabLst>
            </a:pPr>
            <a:endParaRPr lang="en-US" sz="2400" dirty="0">
              <a:cs typeface="Calibri"/>
            </a:endParaRPr>
          </a:p>
          <a:p>
            <a:pPr marL="421005" marR="5080" indent="-408940">
              <a:buClr>
                <a:srgbClr val="E38312"/>
              </a:buClr>
              <a:buFont typeface="Wingdings"/>
              <a:buChar char=""/>
              <a:tabLst>
                <a:tab pos="421005" algn="l"/>
                <a:tab pos="421640" algn="l"/>
              </a:tabLst>
            </a:pPr>
            <a:endParaRPr lang="en-US" sz="3200" dirty="0">
              <a:latin typeface="Calibri"/>
              <a:cs typeface="Calibri"/>
            </a:endParaRPr>
          </a:p>
        </p:txBody>
      </p:sp>
    </p:spTree>
    <p:extLst>
      <p:ext uri="{BB962C8B-B14F-4D97-AF65-F5344CB8AC3E}">
        <p14:creationId xmlns:p14="http://schemas.microsoft.com/office/powerpoint/2010/main" val="3225542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#1</a:t>
            </a:r>
            <a:endParaRPr sz="4000" b="1" dirty="0"/>
          </a:p>
        </p:txBody>
      </p:sp>
      <p:sp>
        <p:nvSpPr>
          <p:cNvPr id="3" name="object 3"/>
          <p:cNvSpPr txBox="1"/>
          <p:nvPr/>
        </p:nvSpPr>
        <p:spPr>
          <a:xfrm>
            <a:off x="868476" y="1800606"/>
            <a:ext cx="7517130" cy="514051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t>Options Available</a:t>
            </a:r>
          </a:p>
          <a:p>
            <a:pPr marL="878205" marR="5080" lvl="1" indent="-408940">
              <a:buClr>
                <a:srgbClr val="E38312"/>
              </a:buClr>
              <a:buFont typeface="Wingdings"/>
              <a:buChar char=""/>
              <a:tabLst>
                <a:tab pos="421005" algn="l"/>
                <a:tab pos="421640" algn="l"/>
              </a:tabLst>
            </a:pPr>
            <a:r>
              <a:rPr lang="en-US" sz="2400" dirty="0">
                <a:cs typeface="Calibri"/>
              </a:rPr>
              <a:t>File Application u/s 7 or 9 </a:t>
            </a:r>
            <a:r>
              <a:rPr lang="en-US" sz="2400" dirty="0" err="1">
                <a:cs typeface="Calibri"/>
              </a:rPr>
              <a:t>alongwith</a:t>
            </a:r>
            <a:r>
              <a:rPr lang="en-US" sz="2400" dirty="0">
                <a:cs typeface="Calibri"/>
              </a:rPr>
              <a:t> application under Rule 11 of NCLT Rules (Inherent Power) to accept application – Most likely to be rejected</a:t>
            </a:r>
          </a:p>
          <a:p>
            <a:pPr marL="878205" marR="5080" lvl="1" indent="-408940">
              <a:buClr>
                <a:srgbClr val="E38312"/>
              </a:buClr>
              <a:buFont typeface="Wingdings"/>
              <a:buChar char=""/>
              <a:tabLst>
                <a:tab pos="421005" algn="l"/>
                <a:tab pos="421640" algn="l"/>
              </a:tabLst>
            </a:pPr>
            <a:r>
              <a:rPr lang="en-US" sz="2400" dirty="0">
                <a:cs typeface="Calibri"/>
              </a:rPr>
              <a:t>File Appeal with NCLAT calling upon them to invoke Rule 11 – May be accepted </a:t>
            </a:r>
          </a:p>
          <a:p>
            <a:pPr marL="878205" marR="5080" lvl="1" indent="-408940">
              <a:buClr>
                <a:srgbClr val="E38312"/>
              </a:buClr>
              <a:buFont typeface="Wingdings"/>
              <a:buChar char=""/>
              <a:tabLst>
                <a:tab pos="421005" algn="l"/>
                <a:tab pos="421640" algn="l"/>
              </a:tabLst>
            </a:pPr>
            <a:r>
              <a:rPr lang="en-US" sz="2400" dirty="0">
                <a:cs typeface="Calibri"/>
              </a:rPr>
              <a:t>File Appeal or Writ under Art 32 to SC urging it to invoke Art 142 of the Constitution</a:t>
            </a:r>
          </a:p>
          <a:p>
            <a:pPr marL="878205" marR="5080" lvl="1" indent="-408940">
              <a:buClr>
                <a:srgbClr val="E38312"/>
              </a:buClr>
              <a:buFont typeface="Wingdings"/>
              <a:buChar char=""/>
              <a:tabLst>
                <a:tab pos="421005" algn="l"/>
                <a:tab pos="421640" algn="l"/>
              </a:tabLst>
            </a:pPr>
            <a:r>
              <a:rPr lang="en-US" sz="2400" dirty="0">
                <a:cs typeface="Calibri"/>
              </a:rPr>
              <a:t>MCA can issue Removal of Difficulty Order under section 242</a:t>
            </a:r>
          </a:p>
          <a:p>
            <a:pPr marL="878205" marR="5080" lvl="1" indent="-408940">
              <a:buClr>
                <a:srgbClr val="E38312"/>
              </a:buClr>
              <a:buFont typeface="Wingdings"/>
              <a:buChar char=""/>
              <a:tabLst>
                <a:tab pos="421005" algn="l"/>
                <a:tab pos="421640" algn="l"/>
              </a:tabLst>
            </a:pPr>
            <a:endParaRPr lang="en-US" sz="2400" dirty="0">
              <a:cs typeface="Calibri"/>
            </a:endParaRPr>
          </a:p>
          <a:p>
            <a:pPr marL="421005" marR="5080" indent="-408940">
              <a:buClr>
                <a:srgbClr val="E38312"/>
              </a:buClr>
              <a:buFont typeface="Wingdings"/>
              <a:buChar char=""/>
              <a:tabLst>
                <a:tab pos="421005" algn="l"/>
                <a:tab pos="421640" algn="l"/>
              </a:tabLst>
            </a:pPr>
            <a:endParaRPr lang="en-US" sz="2400" dirty="0">
              <a:cs typeface="Calibri"/>
            </a:endParaRPr>
          </a:p>
          <a:p>
            <a:pPr marL="421005" marR="5080" indent="-408940">
              <a:buClr>
                <a:srgbClr val="E38312"/>
              </a:buClr>
              <a:buFont typeface="Wingdings"/>
              <a:buChar char=""/>
              <a:tabLst>
                <a:tab pos="421005" algn="l"/>
                <a:tab pos="421640" algn="l"/>
              </a:tabLst>
            </a:pPr>
            <a:endParaRPr lang="en-US" sz="3200" dirty="0">
              <a:latin typeface="Calibri"/>
              <a:cs typeface="Calibri"/>
            </a:endParaRPr>
          </a:p>
        </p:txBody>
      </p:sp>
    </p:spTree>
    <p:extLst>
      <p:ext uri="{BB962C8B-B14F-4D97-AF65-F5344CB8AC3E}">
        <p14:creationId xmlns:p14="http://schemas.microsoft.com/office/powerpoint/2010/main" val="2869125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#2</a:t>
            </a:r>
            <a:endParaRPr sz="4000" b="1" dirty="0"/>
          </a:p>
        </p:txBody>
      </p:sp>
      <p:sp>
        <p:nvSpPr>
          <p:cNvPr id="3" name="object 3"/>
          <p:cNvSpPr txBox="1"/>
          <p:nvPr/>
        </p:nvSpPr>
        <p:spPr>
          <a:xfrm>
            <a:off x="868476" y="1800606"/>
            <a:ext cx="7517130" cy="501739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3200" dirty="0">
                <a:cs typeface="Calibri"/>
              </a:rPr>
              <a:t>What is the remedy if </a:t>
            </a:r>
            <a:r>
              <a:rPr lang="en-US" sz="3200" dirty="0" err="1">
                <a:cs typeface="Calibri"/>
              </a:rPr>
              <a:t>CoC</a:t>
            </a:r>
            <a:r>
              <a:rPr lang="en-US" sz="3200" dirty="0">
                <a:cs typeface="Calibri"/>
              </a:rPr>
              <a:t> members do not make contribution even though CIRP cost is approved by them and there are no funds with CD?</a:t>
            </a:r>
          </a:p>
          <a:p>
            <a:pPr marL="421005" marR="5080" indent="-408940">
              <a:buClr>
                <a:srgbClr val="E38312"/>
              </a:buClr>
              <a:buFont typeface="Wingdings"/>
              <a:buChar char=""/>
              <a:tabLst>
                <a:tab pos="421005" algn="l"/>
                <a:tab pos="421640" algn="l"/>
              </a:tabLst>
            </a:pPr>
            <a:r>
              <a:rPr lang="en-US" sz="3200" dirty="0">
                <a:cs typeface="Calibri"/>
              </a:rPr>
              <a:t>Answer : No provision in IBC to force CD’s to pay CIRP cost</a:t>
            </a:r>
          </a:p>
          <a:p>
            <a:pPr marL="421005" marR="5080" indent="-408940">
              <a:buClr>
                <a:srgbClr val="E38312"/>
              </a:buClr>
              <a:buFont typeface="Wingdings"/>
              <a:buChar char=""/>
              <a:tabLst>
                <a:tab pos="421005" algn="l"/>
                <a:tab pos="421640" algn="l"/>
              </a:tabLst>
            </a:pPr>
            <a:r>
              <a:rPr lang="en-US" sz="3200" dirty="0">
                <a:cs typeface="Calibri"/>
              </a:rPr>
              <a:t>NCLT Kolkata Bench 8.1.2019 – </a:t>
            </a:r>
            <a:r>
              <a:rPr lang="en-US" sz="3200" dirty="0" err="1">
                <a:cs typeface="Calibri"/>
              </a:rPr>
              <a:t>CoC</a:t>
            </a:r>
            <a:r>
              <a:rPr lang="en-US" sz="3200" dirty="0">
                <a:cs typeface="Calibri"/>
              </a:rPr>
              <a:t> is bound to reimburse expenses </a:t>
            </a:r>
          </a:p>
          <a:p>
            <a:pPr marL="421005" marR="5080" indent="-408940">
              <a:buClr>
                <a:srgbClr val="E38312"/>
              </a:buClr>
              <a:buFont typeface="Wingdings"/>
              <a:buChar char=""/>
              <a:tabLst>
                <a:tab pos="421005" algn="l"/>
                <a:tab pos="421640" algn="l"/>
              </a:tabLst>
            </a:pPr>
            <a:r>
              <a:rPr lang="en-US" sz="3200" dirty="0">
                <a:cs typeface="Calibri"/>
              </a:rPr>
              <a:t>Seek indulgence of NCLT</a:t>
            </a:r>
          </a:p>
          <a:p>
            <a:pPr marL="421005" marR="5080" indent="-408940">
              <a:buClr>
                <a:srgbClr val="E38312"/>
              </a:buClr>
              <a:buFont typeface="Wingdings"/>
              <a:buChar char=""/>
              <a:tabLst>
                <a:tab pos="421005" algn="l"/>
                <a:tab pos="421640" algn="l"/>
              </a:tabLst>
            </a:pPr>
            <a:endParaRPr lang="en-US" sz="3200" dirty="0">
              <a:cs typeface="Calibri"/>
            </a:endParaRPr>
          </a:p>
        </p:txBody>
      </p:sp>
    </p:spTree>
    <p:extLst>
      <p:ext uri="{BB962C8B-B14F-4D97-AF65-F5344CB8AC3E}">
        <p14:creationId xmlns:p14="http://schemas.microsoft.com/office/powerpoint/2010/main" val="918668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3</a:t>
            </a:r>
            <a:endParaRPr sz="4000" b="1" dirty="0"/>
          </a:p>
        </p:txBody>
      </p:sp>
      <p:sp>
        <p:nvSpPr>
          <p:cNvPr id="3" name="object 3"/>
          <p:cNvSpPr txBox="1"/>
          <p:nvPr/>
        </p:nvSpPr>
        <p:spPr>
          <a:xfrm>
            <a:off x="868476" y="1800606"/>
            <a:ext cx="7517130" cy="4586512"/>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Claim received from foreign supplier. What is the max interest (%) that can be paid based on RBI guidelines? Claimant asking 18 % p a.</a:t>
            </a:r>
          </a:p>
          <a:p>
            <a:pPr marL="421005" marR="5080" indent="-408940">
              <a:buClr>
                <a:srgbClr val="E38312"/>
              </a:buClr>
              <a:buFont typeface="Wingdings"/>
              <a:buChar char=""/>
              <a:tabLst>
                <a:tab pos="421005" algn="l"/>
                <a:tab pos="421640" algn="l"/>
              </a:tabLst>
            </a:pPr>
            <a:r>
              <a:rPr lang="en-US" sz="2800" dirty="0">
                <a:cs typeface="Calibri"/>
              </a:rPr>
              <a:t>Answer: See underlying contract for rate of Interest. Only that much to be allowed. </a:t>
            </a:r>
          </a:p>
          <a:p>
            <a:pPr marL="421005" marR="5080" indent="-408940">
              <a:buClr>
                <a:srgbClr val="E38312"/>
              </a:buClr>
              <a:buFont typeface="Wingdings"/>
              <a:buChar char=""/>
              <a:tabLst>
                <a:tab pos="421005" algn="l"/>
                <a:tab pos="421640" algn="l"/>
              </a:tabLst>
            </a:pPr>
            <a:r>
              <a:rPr lang="en-US" sz="2800" dirty="0">
                <a:cs typeface="Calibri"/>
              </a:rPr>
              <a:t>It may be noted that you are not adjudicating the claim.</a:t>
            </a:r>
          </a:p>
          <a:p>
            <a:pPr marL="421005" marR="5080" indent="-408940">
              <a:buClr>
                <a:srgbClr val="E38312"/>
              </a:buClr>
              <a:buFont typeface="Wingdings"/>
              <a:buChar char=""/>
              <a:tabLst>
                <a:tab pos="421005" algn="l"/>
                <a:tab pos="421640" algn="l"/>
              </a:tabLst>
            </a:pPr>
            <a:r>
              <a:rPr lang="en-US" sz="2800" dirty="0">
                <a:cs typeface="Calibri"/>
              </a:rPr>
              <a:t>RBI Circular </a:t>
            </a:r>
            <a:r>
              <a:rPr lang="en-US" sz="4000" b="1" dirty="0">
                <a:cs typeface="Calibri"/>
              </a:rPr>
              <a:t>- </a:t>
            </a:r>
            <a:r>
              <a:rPr lang="en-US" sz="2400" b="1" dirty="0"/>
              <a:t>FED Master Direction No. 17/2016-17 January 1, 2016 (Updated as on January 27, 2020) </a:t>
            </a:r>
            <a:endParaRPr lang="en-US" sz="4000" b="1" dirty="0"/>
          </a:p>
          <a:p>
            <a:pPr marL="421005" marR="5080" indent="-408940">
              <a:buClr>
                <a:srgbClr val="E38312"/>
              </a:buClr>
              <a:buFont typeface="Wingdings"/>
              <a:buChar char=""/>
              <a:tabLst>
                <a:tab pos="421005" algn="l"/>
                <a:tab pos="421640" algn="l"/>
              </a:tabLst>
            </a:pPr>
            <a:r>
              <a:rPr lang="en-US" sz="2800" dirty="0">
                <a:cs typeface="Calibri"/>
              </a:rPr>
              <a:t>Section III C.2</a:t>
            </a:r>
          </a:p>
        </p:txBody>
      </p:sp>
    </p:spTree>
    <p:extLst>
      <p:ext uri="{BB962C8B-B14F-4D97-AF65-F5344CB8AC3E}">
        <p14:creationId xmlns:p14="http://schemas.microsoft.com/office/powerpoint/2010/main" val="922277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4</a:t>
            </a:r>
            <a:endParaRPr sz="4000" b="1" dirty="0"/>
          </a:p>
        </p:txBody>
      </p:sp>
      <p:sp>
        <p:nvSpPr>
          <p:cNvPr id="3" name="object 3"/>
          <p:cNvSpPr txBox="1"/>
          <p:nvPr/>
        </p:nvSpPr>
        <p:spPr>
          <a:xfrm>
            <a:off x="868476" y="1800606"/>
            <a:ext cx="7517130"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What to do with records of CD after liquidation?</a:t>
            </a:r>
          </a:p>
          <a:p>
            <a:pPr marL="421005" marR="5080" indent="-408940">
              <a:buClr>
                <a:srgbClr val="E38312"/>
              </a:buClr>
              <a:buFont typeface="Wingdings"/>
              <a:buChar char=""/>
              <a:tabLst>
                <a:tab pos="421005" algn="l"/>
                <a:tab pos="421640" algn="l"/>
              </a:tabLst>
            </a:pPr>
            <a:r>
              <a:rPr lang="en-US" sz="2800" dirty="0">
                <a:cs typeface="Calibri"/>
              </a:rPr>
              <a:t>Answer: Reg 5 and Reg 5 of Liquidation Regulations provide about maintenance of Reports and books maintained during Liquidation Process to be preserved for 8 years from dissolution date</a:t>
            </a:r>
          </a:p>
          <a:p>
            <a:pPr marL="421005" marR="5080" indent="-408940">
              <a:buClr>
                <a:srgbClr val="E38312"/>
              </a:buClr>
              <a:buFont typeface="Wingdings"/>
              <a:buChar char=""/>
              <a:tabLst>
                <a:tab pos="421005" algn="l"/>
                <a:tab pos="421640" algn="l"/>
              </a:tabLst>
            </a:pPr>
            <a:r>
              <a:rPr lang="en-US" sz="2800" dirty="0">
                <a:cs typeface="Calibri"/>
              </a:rPr>
              <a:t>S. 347 of CA 2013 – Liquidator to apply to Tribunal for disposing off the books of account upon dissolution</a:t>
            </a:r>
          </a:p>
        </p:txBody>
      </p:sp>
    </p:spTree>
    <p:extLst>
      <p:ext uri="{BB962C8B-B14F-4D97-AF65-F5344CB8AC3E}">
        <p14:creationId xmlns:p14="http://schemas.microsoft.com/office/powerpoint/2010/main" val="2865527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4</a:t>
            </a:r>
            <a:endParaRPr sz="4000" b="1" dirty="0"/>
          </a:p>
        </p:txBody>
      </p:sp>
      <p:sp>
        <p:nvSpPr>
          <p:cNvPr id="3" name="object 3"/>
          <p:cNvSpPr txBox="1"/>
          <p:nvPr/>
        </p:nvSpPr>
        <p:spPr>
          <a:xfrm>
            <a:off x="868476" y="1800606"/>
            <a:ext cx="7517130" cy="267829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Similar provision is missing in IBC</a:t>
            </a:r>
          </a:p>
          <a:p>
            <a:pPr marL="421005" marR="5080" indent="-408940">
              <a:buClr>
                <a:srgbClr val="E38312"/>
              </a:buClr>
              <a:buFont typeface="Wingdings"/>
              <a:buChar char=""/>
              <a:tabLst>
                <a:tab pos="421005" algn="l"/>
                <a:tab pos="421640" algn="l"/>
              </a:tabLst>
            </a:pPr>
            <a:r>
              <a:rPr lang="en-US" sz="2800" dirty="0">
                <a:cs typeface="Calibri"/>
              </a:rPr>
              <a:t>Till such time, such a provision is added in IBC or Regulations, application can be made by the Liquidator under S. 60(5) seeking directions of AA</a:t>
            </a:r>
          </a:p>
          <a:p>
            <a:pPr marL="421005" marR="5080" indent="-408940">
              <a:buClr>
                <a:srgbClr val="E38312"/>
              </a:buClr>
              <a:buFont typeface="Wingdings"/>
              <a:buChar char=""/>
              <a:tabLst>
                <a:tab pos="421005" algn="l"/>
                <a:tab pos="421640" algn="l"/>
              </a:tabLst>
            </a:pPr>
            <a:endParaRPr lang="en-US" sz="2800" dirty="0">
              <a:cs typeface="Calibri"/>
            </a:endParaRPr>
          </a:p>
        </p:txBody>
      </p:sp>
    </p:spTree>
    <p:extLst>
      <p:ext uri="{BB962C8B-B14F-4D97-AF65-F5344CB8AC3E}">
        <p14:creationId xmlns:p14="http://schemas.microsoft.com/office/powerpoint/2010/main" val="1083818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5</a:t>
            </a:r>
            <a:endParaRPr sz="4000" b="1" dirty="0"/>
          </a:p>
        </p:txBody>
      </p:sp>
      <p:sp>
        <p:nvSpPr>
          <p:cNvPr id="3" name="object 3"/>
          <p:cNvSpPr txBox="1"/>
          <p:nvPr/>
        </p:nvSpPr>
        <p:spPr>
          <a:xfrm>
            <a:off x="868476" y="1800606"/>
            <a:ext cx="7517130" cy="4401846"/>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Employee contribution (PF) deducted but not deposited – Will they be considered as superior debt than resolution cost?</a:t>
            </a:r>
          </a:p>
          <a:p>
            <a:pPr marL="421005" marR="5080" indent="-408940">
              <a:buClr>
                <a:srgbClr val="E38312"/>
              </a:buClr>
              <a:buFont typeface="Wingdings"/>
              <a:buChar char=""/>
              <a:tabLst>
                <a:tab pos="421005" algn="l"/>
                <a:tab pos="421640" algn="l"/>
              </a:tabLst>
            </a:pPr>
            <a:r>
              <a:rPr lang="en-US" sz="2800" dirty="0">
                <a:cs typeface="Calibri"/>
              </a:rPr>
              <a:t>Answer : Mumbai NCLT judgment – Yes, they get priority (Precision Fasteners)</a:t>
            </a:r>
          </a:p>
          <a:p>
            <a:pPr marL="421005" marR="5080" indent="-408940">
              <a:buClr>
                <a:srgbClr val="E38312"/>
              </a:buClr>
              <a:buFont typeface="Wingdings"/>
              <a:buChar char=""/>
              <a:tabLst>
                <a:tab pos="421005" algn="l"/>
                <a:tab pos="421640" algn="l"/>
              </a:tabLst>
            </a:pPr>
            <a:r>
              <a:rPr lang="en-US" sz="2800" dirty="0">
                <a:cs typeface="Calibri"/>
              </a:rPr>
              <a:t>Chennai Bench – No, they are not priority</a:t>
            </a:r>
          </a:p>
          <a:p>
            <a:pPr marL="421005" marR="5080" indent="-408940">
              <a:buClr>
                <a:srgbClr val="E38312"/>
              </a:buClr>
              <a:buFont typeface="Wingdings"/>
              <a:buChar char=""/>
              <a:tabLst>
                <a:tab pos="421005" algn="l"/>
                <a:tab pos="421640" algn="l"/>
              </a:tabLst>
            </a:pPr>
            <a:r>
              <a:rPr lang="en-US" sz="2800" dirty="0">
                <a:cs typeface="Calibri"/>
              </a:rPr>
              <a:t>NCLAT – PF, Pension and Gratuity Fund are not covered under Section 53 [Moser Baer)</a:t>
            </a:r>
          </a:p>
          <a:p>
            <a:pPr marL="421005" marR="5080" indent="-408940">
              <a:buClr>
                <a:srgbClr val="E38312"/>
              </a:buClr>
              <a:buFont typeface="Wingdings"/>
              <a:buChar char=""/>
              <a:tabLst>
                <a:tab pos="421005" algn="l"/>
                <a:tab pos="421640" algn="l"/>
              </a:tabLst>
            </a:pPr>
            <a:r>
              <a:rPr lang="en-US" sz="2800" dirty="0">
                <a:cs typeface="Calibri"/>
              </a:rPr>
              <a:t>SC – </a:t>
            </a:r>
            <a:r>
              <a:rPr lang="en-US" sz="2800" dirty="0" err="1">
                <a:cs typeface="Calibri"/>
              </a:rPr>
              <a:t>Esskay</a:t>
            </a:r>
            <a:r>
              <a:rPr lang="en-US" sz="2800" dirty="0">
                <a:cs typeface="Calibri"/>
              </a:rPr>
              <a:t> Pharmaceuticals – PF provisions override Companies Act, 1956</a:t>
            </a:r>
          </a:p>
        </p:txBody>
      </p:sp>
    </p:spTree>
    <p:extLst>
      <p:ext uri="{BB962C8B-B14F-4D97-AF65-F5344CB8AC3E}">
        <p14:creationId xmlns:p14="http://schemas.microsoft.com/office/powerpoint/2010/main" val="695763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6</a:t>
            </a:r>
            <a:endParaRPr sz="4000" b="1" dirty="0"/>
          </a:p>
        </p:txBody>
      </p:sp>
      <p:sp>
        <p:nvSpPr>
          <p:cNvPr id="3" name="object 3"/>
          <p:cNvSpPr txBox="1"/>
          <p:nvPr/>
        </p:nvSpPr>
        <p:spPr>
          <a:xfrm>
            <a:off x="868476" y="1800606"/>
            <a:ext cx="7517130" cy="3109184"/>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Can Bank Guarantee be </a:t>
            </a:r>
            <a:r>
              <a:rPr lang="en-US" sz="2800" dirty="0" err="1">
                <a:cs typeface="Calibri"/>
              </a:rPr>
              <a:t>encashed</a:t>
            </a:r>
            <a:r>
              <a:rPr lang="en-US" sz="2800" dirty="0">
                <a:cs typeface="Calibri"/>
              </a:rPr>
              <a:t> during Moratorium?</a:t>
            </a:r>
          </a:p>
          <a:p>
            <a:pPr marL="421005" marR="5080" indent="-408940">
              <a:buClr>
                <a:srgbClr val="E38312"/>
              </a:buClr>
              <a:buFont typeface="Wingdings"/>
              <a:buChar char=""/>
              <a:tabLst>
                <a:tab pos="421005" algn="l"/>
                <a:tab pos="421640" algn="l"/>
              </a:tabLst>
            </a:pPr>
            <a:r>
              <a:rPr lang="en-US" sz="2800" dirty="0">
                <a:cs typeface="Calibri"/>
              </a:rPr>
              <a:t>Answer : Yes, it can be </a:t>
            </a:r>
            <a:r>
              <a:rPr lang="en-US" sz="2800" dirty="0" err="1">
                <a:cs typeface="Calibri"/>
              </a:rPr>
              <a:t>encashed</a:t>
            </a:r>
            <a:r>
              <a:rPr lang="en-US" sz="2800" dirty="0">
                <a:cs typeface="Calibri"/>
              </a:rPr>
              <a:t>. It is the liability of the Bank to do so – It is contract between two banks – It cannot be refused</a:t>
            </a:r>
          </a:p>
          <a:p>
            <a:pPr marL="421005" marR="5080" indent="-408940">
              <a:buClr>
                <a:srgbClr val="E38312"/>
              </a:buClr>
              <a:buFont typeface="Wingdings"/>
              <a:buChar char=""/>
              <a:tabLst>
                <a:tab pos="421005" algn="l"/>
                <a:tab pos="421640" algn="l"/>
              </a:tabLst>
            </a:pPr>
            <a:r>
              <a:rPr lang="en-US" sz="2800" dirty="0">
                <a:cs typeface="Calibri"/>
              </a:rPr>
              <a:t>RBI has issued Master Circular on Guarantees and Co-acceptances dated 23.7.2004</a:t>
            </a:r>
          </a:p>
        </p:txBody>
      </p:sp>
    </p:spTree>
    <p:extLst>
      <p:ext uri="{BB962C8B-B14F-4D97-AF65-F5344CB8AC3E}">
        <p14:creationId xmlns:p14="http://schemas.microsoft.com/office/powerpoint/2010/main" val="3455540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 y="4518241"/>
            <a:ext cx="8181805" cy="1057655"/>
          </a:xfrm>
        </p:spPr>
        <p:txBody>
          <a:bodyPr vert="horz" lIns="91440" tIns="45720" rIns="91440" bIns="45720" rtlCol="0" anchor="b">
            <a:normAutofit fontScale="90000"/>
          </a:bodyPr>
          <a:lstStyle/>
          <a:p>
            <a:pPr algn="ctr"/>
            <a:r>
              <a:rPr lang="en-US" sz="6000" b="1" dirty="0">
                <a:solidFill>
                  <a:schemeClr val="tx1">
                    <a:lumMod val="85000"/>
                    <a:lumOff val="15000"/>
                  </a:schemeClr>
                </a:solidFill>
              </a:rPr>
              <a:t>Latest Developments in IBC</a:t>
            </a:r>
            <a:br>
              <a:rPr lang="en-US" dirty="0">
                <a:solidFill>
                  <a:schemeClr val="tx1">
                    <a:lumMod val="85000"/>
                    <a:lumOff val="15000"/>
                  </a:schemeClr>
                </a:solidFill>
              </a:rPr>
            </a:br>
            <a:endParaRPr lang="en-US" dirty="0">
              <a:solidFill>
                <a:schemeClr val="tx1">
                  <a:lumMod val="85000"/>
                  <a:lumOff val="15000"/>
                </a:schemeClr>
              </a:solidFill>
            </a:endParaRPr>
          </a:p>
        </p:txBody>
      </p:sp>
      <p:pic>
        <p:nvPicPr>
          <p:cNvPr id="3" name="Picture 2">
            <a:extLst>
              <a:ext uri="{FF2B5EF4-FFF2-40B4-BE49-F238E27FC236}">
                <a16:creationId xmlns:a16="http://schemas.microsoft.com/office/drawing/2014/main" id="{07B4BFB2-5359-5741-83A5-C5C7153A453C}"/>
              </a:ext>
            </a:extLst>
          </p:cNvPr>
          <p:cNvPicPr>
            <a:picLocks noChangeAspect="1"/>
          </p:cNvPicPr>
          <p:nvPr/>
        </p:nvPicPr>
        <p:blipFill>
          <a:blip r:embed="rId2"/>
          <a:stretch>
            <a:fillRect/>
          </a:stretch>
        </p:blipFill>
        <p:spPr>
          <a:xfrm>
            <a:off x="476592" y="1801595"/>
            <a:ext cx="3848740" cy="1279706"/>
          </a:xfrm>
          <a:prstGeom prst="rect">
            <a:avLst/>
          </a:prstGeom>
        </p:spPr>
      </p:pic>
      <p:sp>
        <p:nvSpPr>
          <p:cNvPr id="41" name="Rectangle 40">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wooden table&#10;&#10;Description automatically generated"/>
          <p:cNvPicPr>
            <a:picLocks noChangeAspect="1"/>
          </p:cNvPicPr>
          <p:nvPr/>
        </p:nvPicPr>
        <p:blipFill>
          <a:blip r:embed="rId3"/>
          <a:stretch>
            <a:fillRect/>
          </a:stretch>
        </p:blipFill>
        <p:spPr>
          <a:xfrm>
            <a:off x="4818668" y="1097925"/>
            <a:ext cx="3838636" cy="2687045"/>
          </a:xfrm>
          <a:prstGeom prst="rect">
            <a:avLst/>
          </a:prstGeom>
        </p:spPr>
      </p:pic>
      <p:cxnSp>
        <p:nvCxnSpPr>
          <p:cNvPr id="43" name="Straight Connector 42">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3526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37939"/>
            <a:ext cx="7937196" cy="628377"/>
          </a:xfrm>
          <a:prstGeom prst="rect">
            <a:avLst/>
          </a:prstGeom>
        </p:spPr>
        <p:txBody>
          <a:bodyPr vert="horz" wrap="square" lIns="0" tIns="12700" rIns="0" bIns="0" rtlCol="0">
            <a:spAutoFit/>
          </a:bodyPr>
          <a:lstStyle/>
          <a:p>
            <a:pPr marL="12700">
              <a:lnSpc>
                <a:spcPct val="100000"/>
              </a:lnSpc>
              <a:spcBef>
                <a:spcPts val="100"/>
              </a:spcBef>
            </a:pPr>
            <a:r>
              <a:rPr lang="en-US" sz="4000" b="1" spc="-60" dirty="0"/>
              <a:t>Issue # 6</a:t>
            </a:r>
            <a:endParaRPr sz="4000" b="1" dirty="0"/>
          </a:p>
        </p:txBody>
      </p:sp>
      <p:sp>
        <p:nvSpPr>
          <p:cNvPr id="3" name="object 3"/>
          <p:cNvSpPr txBox="1"/>
          <p:nvPr/>
        </p:nvSpPr>
        <p:spPr>
          <a:xfrm>
            <a:off x="868476" y="1800606"/>
            <a:ext cx="7517130" cy="449417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600" dirty="0">
                <a:cs typeface="Calibri"/>
              </a:rPr>
              <a:t>SC judgment - We are, therefore, of the opinion that the correct position of law is that commitment of banks must be </a:t>
            </a:r>
            <a:r>
              <a:rPr lang="en-US" sz="2600" dirty="0" err="1">
                <a:cs typeface="Calibri"/>
              </a:rPr>
              <a:t>honoured</a:t>
            </a:r>
            <a:r>
              <a:rPr lang="en-US" sz="2600" dirty="0">
                <a:cs typeface="Calibri"/>
              </a:rPr>
              <a:t> free from interference by the courts and it is only in exceptional cases, that is, to say, in case of fraud or any case where irretrievable injustice would be done if bank guarantee is allowed to be </a:t>
            </a:r>
            <a:r>
              <a:rPr lang="en-US" sz="2600" dirty="0" err="1">
                <a:cs typeface="Calibri"/>
              </a:rPr>
              <a:t>encashed</a:t>
            </a:r>
            <a:r>
              <a:rPr lang="en-US" sz="2600" dirty="0">
                <a:cs typeface="Calibri"/>
              </a:rPr>
              <a:t> the court should interfere’.</a:t>
            </a:r>
          </a:p>
          <a:p>
            <a:pPr marL="12065" marR="5080">
              <a:buClr>
                <a:srgbClr val="E38312"/>
              </a:buClr>
              <a:tabLst>
                <a:tab pos="421005" algn="l"/>
                <a:tab pos="421640" algn="l"/>
              </a:tabLst>
            </a:pPr>
            <a:r>
              <a:rPr lang="en-US" sz="2600" i="1" dirty="0">
                <a:cs typeface="Calibri"/>
              </a:rPr>
              <a:t>U.P. Co-operative Federation Private Ltd. versus Singh Consultants and Engineers Private Ltd. (1988 IC SSC 174)</a:t>
            </a:r>
          </a:p>
        </p:txBody>
      </p:sp>
    </p:spTree>
    <p:extLst>
      <p:ext uri="{BB962C8B-B14F-4D97-AF65-F5344CB8AC3E}">
        <p14:creationId xmlns:p14="http://schemas.microsoft.com/office/powerpoint/2010/main" val="258102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C8B7E-F3F7-3744-9BA2-B559B7E47692}"/>
              </a:ext>
            </a:extLst>
          </p:cNvPr>
          <p:cNvSpPr/>
          <p:nvPr/>
        </p:nvSpPr>
        <p:spPr>
          <a:xfrm>
            <a:off x="1488944" y="1371600"/>
            <a:ext cx="6311215" cy="707886"/>
          </a:xfrm>
          <a:prstGeom prst="rect">
            <a:avLst/>
          </a:prstGeom>
        </p:spPr>
        <p:txBody>
          <a:bodyPr wrap="none">
            <a:spAutoFit/>
          </a:bodyPr>
          <a:lstStyle/>
          <a:p>
            <a:r>
              <a:rPr lang="en-US" sz="4000" b="1" dirty="0"/>
              <a:t>Thank </a:t>
            </a:r>
            <a:r>
              <a:rPr lang="en-US" sz="4000" b="1" spc="-5" dirty="0"/>
              <a:t>you for your</a:t>
            </a:r>
            <a:r>
              <a:rPr lang="en-US" sz="4000" b="1" spc="-25" dirty="0"/>
              <a:t> </a:t>
            </a:r>
            <a:r>
              <a:rPr lang="en-US" sz="4000" b="1" spc="-5" dirty="0"/>
              <a:t>patience!</a:t>
            </a:r>
            <a:endParaRPr lang="en-US" sz="4000" b="1" dirty="0"/>
          </a:p>
        </p:txBody>
      </p:sp>
      <p:sp>
        <p:nvSpPr>
          <p:cNvPr id="3" name="Rectangle 2">
            <a:extLst>
              <a:ext uri="{FF2B5EF4-FFF2-40B4-BE49-F238E27FC236}">
                <a16:creationId xmlns:a16="http://schemas.microsoft.com/office/drawing/2014/main" id="{B7BA6829-D921-E649-81F9-8FACC20BEFCA}"/>
              </a:ext>
            </a:extLst>
          </p:cNvPr>
          <p:cNvSpPr/>
          <p:nvPr/>
        </p:nvSpPr>
        <p:spPr>
          <a:xfrm>
            <a:off x="1863982" y="3276600"/>
            <a:ext cx="5561138" cy="1938992"/>
          </a:xfrm>
          <a:prstGeom prst="rect">
            <a:avLst/>
          </a:prstGeom>
        </p:spPr>
        <p:txBody>
          <a:bodyPr wrap="none">
            <a:spAutoFit/>
          </a:bodyPr>
          <a:lstStyle/>
          <a:p>
            <a:pPr algn="r"/>
            <a:r>
              <a:rPr lang="en-US" sz="4000" dirty="0"/>
              <a:t>Ashish </a:t>
            </a:r>
            <a:r>
              <a:rPr lang="en-US" sz="4000" dirty="0" err="1"/>
              <a:t>Makhija</a:t>
            </a:r>
            <a:endParaRPr lang="en-US" sz="4000" dirty="0"/>
          </a:p>
          <a:p>
            <a:pPr algn="r"/>
            <a:r>
              <a:rPr lang="en-US" sz="4000" dirty="0"/>
              <a:t>#9810128356</a:t>
            </a:r>
          </a:p>
          <a:p>
            <a:pPr algn="r"/>
            <a:r>
              <a:rPr lang="en-US" sz="4000" dirty="0" err="1"/>
              <a:t>ashish@amclawfirm.com</a:t>
            </a:r>
            <a:endParaRPr lang="en-US" sz="4000" dirty="0"/>
          </a:p>
        </p:txBody>
      </p:sp>
    </p:spTree>
    <p:extLst>
      <p:ext uri="{BB962C8B-B14F-4D97-AF65-F5344CB8AC3E}">
        <p14:creationId xmlns:p14="http://schemas.microsoft.com/office/powerpoint/2010/main" val="15700404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161049"/>
            <a:ext cx="7327596" cy="505267"/>
          </a:xfrm>
          <a:prstGeom prst="rect">
            <a:avLst/>
          </a:prstGeom>
        </p:spPr>
        <p:txBody>
          <a:bodyPr vert="horz" wrap="square" lIns="0" tIns="12700" rIns="0" bIns="0" rtlCol="0">
            <a:spAutoFit/>
          </a:bodyPr>
          <a:lstStyle/>
          <a:p>
            <a:pPr marL="12700">
              <a:lnSpc>
                <a:spcPct val="100000"/>
              </a:lnSpc>
              <a:spcBef>
                <a:spcPts val="100"/>
              </a:spcBef>
            </a:pPr>
            <a:r>
              <a:rPr lang="en-US" sz="3200" b="1" spc="-60" dirty="0"/>
              <a:t>Exclusion of Time from Liquidation Process</a:t>
            </a:r>
            <a:endParaRPr sz="3200" b="1" dirty="0"/>
          </a:p>
        </p:txBody>
      </p:sp>
      <p:sp>
        <p:nvSpPr>
          <p:cNvPr id="3" name="object 3"/>
          <p:cNvSpPr txBox="1"/>
          <p:nvPr/>
        </p:nvSpPr>
        <p:spPr>
          <a:xfrm>
            <a:off x="868476" y="1800606"/>
            <a:ext cx="7517130" cy="3738203"/>
          </a:xfrm>
          <a:prstGeom prst="rect">
            <a:avLst/>
          </a:prstGeom>
        </p:spPr>
        <p:txBody>
          <a:bodyPr vert="horz" wrap="square" lIns="0" tIns="92075" rIns="0" bIns="0" rtlCol="0">
            <a:spAutoFit/>
          </a:bodyPr>
          <a:lstStyle/>
          <a:p>
            <a:pPr marL="421005" marR="5080" indent="-408940">
              <a:lnSpc>
                <a:spcPct val="69400"/>
              </a:lnSpc>
              <a:spcBef>
                <a:spcPts val="725"/>
              </a:spcBef>
              <a:buClr>
                <a:srgbClr val="E38312"/>
              </a:buClr>
              <a:buFont typeface="Wingdings"/>
              <a:buChar char=""/>
              <a:tabLst>
                <a:tab pos="421005" algn="l"/>
                <a:tab pos="421640" algn="l"/>
              </a:tabLst>
            </a:pPr>
            <a:r>
              <a:rPr lang="en-US" sz="3200" spc="-5" dirty="0">
                <a:solidFill>
                  <a:srgbClr val="404040"/>
                </a:solidFill>
                <a:latin typeface="Calibri"/>
                <a:cs typeface="Calibri"/>
              </a:rPr>
              <a:t>Regulation 47A added in Liquidation Regulations w.e.f. 17.4.2020 </a:t>
            </a:r>
          </a:p>
          <a:p>
            <a:pPr marL="878205" marR="5080" lvl="1" indent="-408940">
              <a:lnSpc>
                <a:spcPct val="69400"/>
              </a:lnSpc>
              <a:spcBef>
                <a:spcPts val="725"/>
              </a:spcBef>
              <a:buClr>
                <a:srgbClr val="E38312"/>
              </a:buClr>
              <a:buFont typeface="Wingdings"/>
              <a:buChar char=""/>
              <a:tabLst>
                <a:tab pos="421005" algn="l"/>
                <a:tab pos="421640" algn="l"/>
              </a:tabLst>
            </a:pPr>
            <a:r>
              <a:rPr lang="en-US" sz="2800" b="1" spc="-5" dirty="0">
                <a:solidFill>
                  <a:srgbClr val="404040"/>
                </a:solidFill>
                <a:cs typeface="Calibri"/>
              </a:rPr>
              <a:t>Exclusion of period of lockdown</a:t>
            </a:r>
            <a:endParaRPr lang="en-US" sz="2800" spc="-5" dirty="0">
              <a:solidFill>
                <a:srgbClr val="404040"/>
              </a:solidFill>
              <a:cs typeface="Calibri"/>
            </a:endParaRPr>
          </a:p>
          <a:p>
            <a:pPr marL="469265" marR="5080" lvl="1">
              <a:lnSpc>
                <a:spcPct val="69400"/>
              </a:lnSpc>
              <a:spcBef>
                <a:spcPts val="725"/>
              </a:spcBef>
              <a:buClr>
                <a:srgbClr val="E38312"/>
              </a:buClr>
              <a:tabLst>
                <a:tab pos="421005" algn="l"/>
                <a:tab pos="421640" algn="l"/>
              </a:tabLst>
            </a:pPr>
            <a:endParaRPr lang="en-US" sz="2800" spc="-5" dirty="0">
              <a:solidFill>
                <a:srgbClr val="404040"/>
              </a:solidFill>
              <a:cs typeface="Calibri"/>
            </a:endParaRPr>
          </a:p>
          <a:p>
            <a:pPr marL="469265" marR="5080" lvl="1">
              <a:lnSpc>
                <a:spcPct val="69400"/>
              </a:lnSpc>
              <a:spcBef>
                <a:spcPts val="725"/>
              </a:spcBef>
              <a:buClr>
                <a:srgbClr val="E38312"/>
              </a:buClr>
              <a:tabLst>
                <a:tab pos="421005" algn="l"/>
                <a:tab pos="421640" algn="l"/>
              </a:tabLst>
            </a:pPr>
            <a:r>
              <a:rPr lang="en-US" sz="2800" spc="-5" dirty="0">
                <a:solidFill>
                  <a:srgbClr val="404040"/>
                </a:solidFill>
                <a:cs typeface="Calibri"/>
              </a:rPr>
              <a:t>“47A. Subject to the provisions of the Code, the period of lockdown imposed by the </a:t>
            </a:r>
            <a:r>
              <a:rPr lang="en-US" sz="2800" b="1" i="1" spc="-5" dirty="0">
                <a:solidFill>
                  <a:srgbClr val="404040"/>
                </a:solidFill>
                <a:cs typeface="Calibri"/>
              </a:rPr>
              <a:t>Central Government </a:t>
            </a:r>
            <a:r>
              <a:rPr lang="en-US" sz="2800" spc="-5" dirty="0">
                <a:solidFill>
                  <a:srgbClr val="404040"/>
                </a:solidFill>
                <a:cs typeface="Calibri"/>
              </a:rPr>
              <a:t>in the wake of COVID-19 outbreak shall not be counted for the purposes of computation of the time-line for any task that could not be completed due to such lockdown, in relation to any liquidation process”</a:t>
            </a:r>
            <a:endParaRPr lang="en-US" sz="2800" spc="-5" dirty="0">
              <a:solidFill>
                <a:srgbClr val="404040"/>
              </a:solidFill>
              <a:latin typeface="Calibri"/>
              <a:cs typeface="Calibri"/>
            </a:endParaRPr>
          </a:p>
        </p:txBody>
      </p:sp>
    </p:spTree>
    <p:extLst>
      <p:ext uri="{BB962C8B-B14F-4D97-AF65-F5344CB8AC3E}">
        <p14:creationId xmlns:p14="http://schemas.microsoft.com/office/powerpoint/2010/main" val="650559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Exclusion of Time from CIRP Process</a:t>
            </a:r>
            <a:endParaRPr sz="3600" b="1" dirty="0"/>
          </a:p>
        </p:txBody>
      </p:sp>
      <p:sp>
        <p:nvSpPr>
          <p:cNvPr id="3" name="object 3"/>
          <p:cNvSpPr txBox="1"/>
          <p:nvPr/>
        </p:nvSpPr>
        <p:spPr>
          <a:xfrm>
            <a:off x="868476" y="1800606"/>
            <a:ext cx="7517130" cy="4340291"/>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cs typeface="Calibri"/>
              </a:rPr>
              <a:t>Regulation 40C added w.e.f. 29.03.2020 in CIRP Regulations</a:t>
            </a:r>
          </a:p>
          <a:p>
            <a:pPr marL="421005" marR="5080" indent="-408940">
              <a:buClr>
                <a:srgbClr val="E38312"/>
              </a:buClr>
              <a:buFont typeface="Wingdings"/>
              <a:buChar char=""/>
              <a:tabLst>
                <a:tab pos="421005" algn="l"/>
                <a:tab pos="421640" algn="l"/>
              </a:tabLst>
            </a:pPr>
            <a:r>
              <a:rPr lang="en-US" sz="2800" dirty="0">
                <a:cs typeface="Calibri"/>
              </a:rPr>
              <a:t>40C. Special provision relating to time-line.</a:t>
            </a:r>
          </a:p>
          <a:p>
            <a:pPr marL="469265" marR="5080" lvl="1">
              <a:buClr>
                <a:srgbClr val="E38312"/>
              </a:buClr>
              <a:tabLst>
                <a:tab pos="421005" algn="l"/>
                <a:tab pos="421640" algn="l"/>
              </a:tabLst>
            </a:pPr>
            <a:r>
              <a:rPr lang="en-US" sz="2400" dirty="0">
                <a:cs typeface="Calibri"/>
              </a:rPr>
              <a:t>“Notwithstanding the time-lines contained in these regulations, but subject to the provisions in the Code, the period of lockdown imposed by the </a:t>
            </a:r>
            <a:r>
              <a:rPr lang="en-US" sz="2400" b="1" dirty="0">
                <a:cs typeface="Calibri"/>
              </a:rPr>
              <a:t>Central Government </a:t>
            </a:r>
            <a:r>
              <a:rPr lang="en-US" sz="2400" dirty="0">
                <a:cs typeface="Calibri"/>
              </a:rPr>
              <a:t>in the wake of COVID- 19 outbreak shall not be counted for the purposes of the time-line for any activity that could not be completed due to such lockdown, in relation to a corporate insolvency resolution process.”</a:t>
            </a:r>
            <a:endParaRPr sz="2400" i="1" dirty="0">
              <a:latin typeface="Calibri"/>
              <a:cs typeface="Calibri"/>
            </a:endParaRPr>
          </a:p>
        </p:txBody>
      </p:sp>
    </p:spTree>
    <p:extLst>
      <p:ext uri="{BB962C8B-B14F-4D97-AF65-F5344CB8AC3E}">
        <p14:creationId xmlns:p14="http://schemas.microsoft.com/office/powerpoint/2010/main" val="17477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Suo Moto Order by NCLAT</a:t>
            </a:r>
            <a:endParaRPr sz="3600" b="1" dirty="0"/>
          </a:p>
        </p:txBody>
      </p:sp>
      <p:sp>
        <p:nvSpPr>
          <p:cNvPr id="3" name="object 3"/>
          <p:cNvSpPr txBox="1"/>
          <p:nvPr/>
        </p:nvSpPr>
        <p:spPr>
          <a:xfrm>
            <a:off x="868476" y="1800606"/>
            <a:ext cx="7517130" cy="360162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t>Suo Moto - Company Appeal (AT) (Insolvency) No. 01 of 2020 </a:t>
            </a:r>
          </a:p>
          <a:p>
            <a:pPr marL="421005" marR="5080" indent="-408940">
              <a:buClr>
                <a:srgbClr val="E38312"/>
              </a:buClr>
              <a:buFont typeface="Wingdings"/>
              <a:buChar char=""/>
              <a:tabLst>
                <a:tab pos="421005" algn="l"/>
                <a:tab pos="421640" algn="l"/>
              </a:tabLst>
            </a:pPr>
            <a:r>
              <a:rPr lang="en-US" sz="2800" dirty="0"/>
              <a:t>Order dated 30</a:t>
            </a:r>
            <a:r>
              <a:rPr lang="en-US" sz="2800" baseline="30000" dirty="0"/>
              <a:t>th</a:t>
            </a:r>
            <a:r>
              <a:rPr lang="en-US" sz="2800" dirty="0"/>
              <a:t> March 2020</a:t>
            </a:r>
          </a:p>
          <a:p>
            <a:pPr marL="12065" marR="5080">
              <a:buClr>
                <a:srgbClr val="E38312"/>
              </a:buClr>
              <a:tabLst>
                <a:tab pos="421005" algn="l"/>
                <a:tab pos="421640" algn="l"/>
              </a:tabLst>
            </a:pPr>
            <a:r>
              <a:rPr lang="en-US" sz="2400" dirty="0"/>
              <a:t>“Period of lockdown ordered by the Central Government and the State Governments including the period as may be extended either in whole or part of the country, where the registered office of the Corporate Debtor may be located, shall be excluded for the purpose of counting of the period for ‘Resolution Process…” </a:t>
            </a:r>
          </a:p>
        </p:txBody>
      </p:sp>
    </p:spTree>
    <p:extLst>
      <p:ext uri="{BB962C8B-B14F-4D97-AF65-F5344CB8AC3E}">
        <p14:creationId xmlns:p14="http://schemas.microsoft.com/office/powerpoint/2010/main" val="1335054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Suo Moto Order by NCLAT</a:t>
            </a:r>
            <a:endParaRPr sz="3600" b="1" dirty="0"/>
          </a:p>
        </p:txBody>
      </p:sp>
      <p:sp>
        <p:nvSpPr>
          <p:cNvPr id="3" name="object 3"/>
          <p:cNvSpPr txBox="1"/>
          <p:nvPr/>
        </p:nvSpPr>
        <p:spPr>
          <a:xfrm>
            <a:off x="902004" y="1800606"/>
            <a:ext cx="7483602" cy="3601627"/>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t>Suo Moto - Company Appeal (AT) (Insolvency) No. 01 of 2020 </a:t>
            </a:r>
          </a:p>
          <a:p>
            <a:pPr marL="421005" marR="5080" indent="-408940">
              <a:buClr>
                <a:srgbClr val="E38312"/>
              </a:buClr>
              <a:buFont typeface="Wingdings"/>
              <a:buChar char=""/>
              <a:tabLst>
                <a:tab pos="421005" algn="l"/>
                <a:tab pos="421640" algn="l"/>
              </a:tabLst>
            </a:pPr>
            <a:r>
              <a:rPr lang="en-US" sz="2800" dirty="0"/>
              <a:t>Order dated 30</a:t>
            </a:r>
            <a:r>
              <a:rPr lang="en-US" sz="2800" baseline="30000" dirty="0"/>
              <a:t>th</a:t>
            </a:r>
            <a:r>
              <a:rPr lang="en-US" sz="2800" dirty="0"/>
              <a:t> March 2020</a:t>
            </a:r>
          </a:p>
          <a:p>
            <a:pPr marL="12065" marR="5080">
              <a:buClr>
                <a:srgbClr val="E38312"/>
              </a:buClr>
              <a:tabLst>
                <a:tab pos="421005" algn="l"/>
                <a:tab pos="421640" algn="l"/>
              </a:tabLst>
            </a:pPr>
            <a:endParaRPr lang="en-US" sz="2400" dirty="0"/>
          </a:p>
          <a:p>
            <a:pPr marL="12065" marR="5080">
              <a:buClr>
                <a:srgbClr val="E38312"/>
              </a:buClr>
              <a:tabLst>
                <a:tab pos="421005" algn="l"/>
                <a:tab pos="421640" algn="l"/>
              </a:tabLst>
            </a:pPr>
            <a:r>
              <a:rPr lang="en-US" sz="2400" dirty="0"/>
              <a:t>“It is further ordered that any interim order/ stay order passed by this Appellate Tribunal in anyone or the other Appeal under Insolvency and Bankruptcy Code, 2016 shall continue till next date of hearing, which may be notified later”</a:t>
            </a:r>
          </a:p>
        </p:txBody>
      </p:sp>
    </p:spTree>
    <p:extLst>
      <p:ext uri="{BB962C8B-B14F-4D97-AF65-F5344CB8AC3E}">
        <p14:creationId xmlns:p14="http://schemas.microsoft.com/office/powerpoint/2010/main" val="2755111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Suo Moto Order by Supreme Court</a:t>
            </a:r>
            <a:endParaRPr sz="3600" b="1" dirty="0"/>
          </a:p>
        </p:txBody>
      </p:sp>
      <p:sp>
        <p:nvSpPr>
          <p:cNvPr id="3" name="object 3"/>
          <p:cNvSpPr txBox="1"/>
          <p:nvPr/>
        </p:nvSpPr>
        <p:spPr>
          <a:xfrm>
            <a:off x="902004" y="1800606"/>
            <a:ext cx="7483602" cy="3970959"/>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t>SUO MOTU WRIT PETITION (CIVIL) No(s).3/2020 IN RE : COGNIZANCE FOR EXTENSION OF LIMITATION </a:t>
            </a:r>
          </a:p>
          <a:p>
            <a:pPr marL="421005" marR="5080" indent="-408940">
              <a:buClr>
                <a:srgbClr val="E38312"/>
              </a:buClr>
              <a:buFont typeface="Wingdings"/>
              <a:buChar char=""/>
              <a:tabLst>
                <a:tab pos="421005" algn="l"/>
                <a:tab pos="421640" algn="l"/>
              </a:tabLst>
            </a:pPr>
            <a:r>
              <a:rPr lang="en-US" sz="2800" dirty="0"/>
              <a:t>Date : 23-03-2020</a:t>
            </a:r>
            <a:endParaRPr lang="en-US" sz="2400" dirty="0"/>
          </a:p>
          <a:p>
            <a:pPr marL="12065" marR="5080">
              <a:buClr>
                <a:srgbClr val="E38312"/>
              </a:buClr>
              <a:tabLst>
                <a:tab pos="421005" algn="l"/>
                <a:tab pos="421640" algn="l"/>
              </a:tabLst>
            </a:pPr>
            <a:r>
              <a:rPr lang="en-US" sz="2000" dirty="0"/>
              <a:t> “To obviate such difficulties and to ensure that lawyers/litigants do not have to come physically to file such  proceedings in respective Courts/Tribunals across the country including this Court, it is hereby ordered that a period of limitation in all such proceedings, irrespective of the limitation prescribed under the general law or Special Laws whether condonable or not shall stand extended w.e.f. 15th March 2020 till further order/s to be passed by this Court in present proceedings.”</a:t>
            </a:r>
          </a:p>
        </p:txBody>
      </p:sp>
    </p:spTree>
    <p:extLst>
      <p:ext uri="{BB962C8B-B14F-4D97-AF65-F5344CB8AC3E}">
        <p14:creationId xmlns:p14="http://schemas.microsoft.com/office/powerpoint/2010/main" val="36120870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099494"/>
            <a:ext cx="7937196" cy="566822"/>
          </a:xfrm>
          <a:prstGeom prst="rect">
            <a:avLst/>
          </a:prstGeom>
        </p:spPr>
        <p:txBody>
          <a:bodyPr vert="horz" wrap="square" lIns="0" tIns="12700" rIns="0" bIns="0" rtlCol="0">
            <a:spAutoFit/>
          </a:bodyPr>
          <a:lstStyle/>
          <a:p>
            <a:pPr marL="12700">
              <a:lnSpc>
                <a:spcPct val="100000"/>
              </a:lnSpc>
              <a:spcBef>
                <a:spcPts val="100"/>
              </a:spcBef>
            </a:pPr>
            <a:r>
              <a:rPr lang="en-US" sz="3600" b="1" spc="-60" dirty="0"/>
              <a:t>Suo Moto Order by Supreme Court</a:t>
            </a:r>
            <a:endParaRPr sz="3600" b="1" dirty="0"/>
          </a:p>
        </p:txBody>
      </p:sp>
      <p:sp>
        <p:nvSpPr>
          <p:cNvPr id="3" name="object 3"/>
          <p:cNvSpPr txBox="1"/>
          <p:nvPr/>
        </p:nvSpPr>
        <p:spPr>
          <a:xfrm>
            <a:off x="902004" y="1800606"/>
            <a:ext cx="7483602" cy="3293850"/>
          </a:xfrm>
          <a:prstGeom prst="rect">
            <a:avLst/>
          </a:prstGeom>
        </p:spPr>
        <p:txBody>
          <a:bodyPr vert="horz" wrap="square" lIns="0" tIns="92075" rIns="0" bIns="0" rtlCol="0">
            <a:spAutoFit/>
          </a:bodyPr>
          <a:lstStyle/>
          <a:p>
            <a:pPr marL="421005" marR="5080" indent="-408940">
              <a:buClr>
                <a:srgbClr val="E38312"/>
              </a:buClr>
              <a:buFont typeface="Wingdings"/>
              <a:buChar char=""/>
              <a:tabLst>
                <a:tab pos="421005" algn="l"/>
                <a:tab pos="421640" algn="l"/>
              </a:tabLst>
            </a:pPr>
            <a:r>
              <a:rPr lang="en-US" sz="2800" dirty="0"/>
              <a:t>SUO MOTU WRIT PETITION (CIVIL) No(s).3/2020 IN RE : COGNIZANCE FOR EXTENSION OF LIMITATION </a:t>
            </a:r>
          </a:p>
          <a:p>
            <a:pPr marL="421005" marR="5080" indent="-408940">
              <a:buClr>
                <a:srgbClr val="E38312"/>
              </a:buClr>
              <a:buFont typeface="Wingdings"/>
              <a:buChar char=""/>
              <a:tabLst>
                <a:tab pos="421005" algn="l"/>
                <a:tab pos="421640" algn="l"/>
              </a:tabLst>
            </a:pPr>
            <a:r>
              <a:rPr lang="en-US" sz="2800" dirty="0"/>
              <a:t>Date : 23-03-2020</a:t>
            </a:r>
            <a:endParaRPr lang="en-US" sz="2400" dirty="0"/>
          </a:p>
          <a:p>
            <a:pPr marL="12065" marR="5080">
              <a:buClr>
                <a:srgbClr val="E38312"/>
              </a:buClr>
              <a:tabLst>
                <a:tab pos="421005" algn="l"/>
                <a:tab pos="421640" algn="l"/>
              </a:tabLst>
            </a:pPr>
            <a:r>
              <a:rPr lang="en-US" sz="2400" dirty="0"/>
              <a:t>We are exercising this power under Article 142 read with Article 141 of the Constitution of India and declare that this order is a binding order within the meaning of Article 141 on all Courts/Tribunals and authorities. </a:t>
            </a:r>
          </a:p>
        </p:txBody>
      </p:sp>
    </p:spTree>
    <p:extLst>
      <p:ext uri="{BB962C8B-B14F-4D97-AF65-F5344CB8AC3E}">
        <p14:creationId xmlns:p14="http://schemas.microsoft.com/office/powerpoint/2010/main" val="18968119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BBDE1-8980-1849-AFF4-4362BC3E4D14}"/>
              </a:ext>
            </a:extLst>
          </p:cNvPr>
          <p:cNvSpPr>
            <a:spLocks noGrp="1"/>
          </p:cNvSpPr>
          <p:nvPr>
            <p:ph type="title"/>
          </p:nvPr>
        </p:nvSpPr>
        <p:spPr>
          <a:xfrm>
            <a:off x="475499" y="4550229"/>
            <a:ext cx="8181805" cy="1057655"/>
          </a:xfrm>
        </p:spPr>
        <p:txBody>
          <a:bodyPr vert="horz" lIns="91440" tIns="45720" rIns="91440" bIns="45720" rtlCol="0" anchor="b">
            <a:normAutofit/>
          </a:bodyPr>
          <a:lstStyle/>
          <a:p>
            <a:pPr algn="ctr"/>
            <a:r>
              <a:rPr lang="en-US" sz="5200" dirty="0">
                <a:solidFill>
                  <a:schemeClr val="tx1">
                    <a:lumMod val="85000"/>
                    <a:lumOff val="15000"/>
                  </a:schemeClr>
                </a:solidFill>
              </a:rPr>
              <a:t>Issues</a:t>
            </a:r>
          </a:p>
        </p:txBody>
      </p:sp>
      <p:pic>
        <p:nvPicPr>
          <p:cNvPr id="7" name="Picture 6" descr="A close up of a logo&#10;&#10;Description automatically generated">
            <a:extLst>
              <a:ext uri="{FF2B5EF4-FFF2-40B4-BE49-F238E27FC236}">
                <a16:creationId xmlns:a16="http://schemas.microsoft.com/office/drawing/2014/main" id="{1B03CFF5-2FCC-6746-B646-A2D24A9818A8}"/>
              </a:ext>
            </a:extLst>
          </p:cNvPr>
          <p:cNvPicPr>
            <a:picLocks noChangeAspect="1"/>
          </p:cNvPicPr>
          <p:nvPr/>
        </p:nvPicPr>
        <p:blipFill rotWithShape="1">
          <a:blip r:embed="rId2"/>
          <a:srcRect t="3139" r="-2" b="676"/>
          <a:stretch/>
        </p:blipFill>
        <p:spPr>
          <a:xfrm>
            <a:off x="476592" y="640080"/>
            <a:ext cx="8187348" cy="3602736"/>
          </a:xfrm>
          <a:prstGeom prst="rect">
            <a:avLst/>
          </a:prstGeom>
        </p:spPr>
      </p:pic>
      <p:cxnSp>
        <p:nvCxnSpPr>
          <p:cNvPr id="20" name="Straight Connector 1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3092324"/>
      </p:ext>
    </p:extLst>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1292</Words>
  <Application>Microsoft Macintosh PowerPoint</Application>
  <PresentationFormat>On-screen Show (4:3)</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Wingdings</vt:lpstr>
      <vt:lpstr>Retrospect</vt:lpstr>
      <vt:lpstr>PowerPoint Presentation</vt:lpstr>
      <vt:lpstr>Latest Developments in IBC </vt:lpstr>
      <vt:lpstr>Exclusion of Time from Liquidation Process</vt:lpstr>
      <vt:lpstr>Exclusion of Time from CIRP Process</vt:lpstr>
      <vt:lpstr>Suo Moto Order by NCLAT</vt:lpstr>
      <vt:lpstr>Suo Moto Order by NCLAT</vt:lpstr>
      <vt:lpstr>Suo Moto Order by Supreme Court</vt:lpstr>
      <vt:lpstr>Suo Moto Order by Supreme Court</vt:lpstr>
      <vt:lpstr>Issues</vt:lpstr>
      <vt:lpstr>Issue #1</vt:lpstr>
      <vt:lpstr>Issue #1</vt:lpstr>
      <vt:lpstr>Issue #1</vt:lpstr>
      <vt:lpstr>Issue #1</vt:lpstr>
      <vt:lpstr>Issue #2</vt:lpstr>
      <vt:lpstr>Issue # 3</vt:lpstr>
      <vt:lpstr>Issue # 4</vt:lpstr>
      <vt:lpstr>Issue # 4</vt:lpstr>
      <vt:lpstr>Issue # 5</vt:lpstr>
      <vt:lpstr>Issue # 6</vt:lpstr>
      <vt:lpstr>Issue #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Makhija, Ashish</dc:creator>
  <cp:lastModifiedBy>Makhija, Ashish</cp:lastModifiedBy>
  <cp:revision>15</cp:revision>
  <dcterms:created xsi:type="dcterms:W3CDTF">2020-04-19T22:56:45Z</dcterms:created>
  <dcterms:modified xsi:type="dcterms:W3CDTF">2020-04-20T04:33:41Z</dcterms:modified>
</cp:coreProperties>
</file>