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11"/>
  </p:notesMasterIdLst>
  <p:sldIdLst>
    <p:sldId id="256" r:id="rId2"/>
    <p:sldId id="450" r:id="rId3"/>
    <p:sldId id="451" r:id="rId4"/>
    <p:sldId id="453" r:id="rId5"/>
    <p:sldId id="447" r:id="rId6"/>
    <p:sldId id="448" r:id="rId7"/>
    <p:sldId id="449" r:id="rId8"/>
    <p:sldId id="452" r:id="rId9"/>
    <p:sldId id="321" r:id="rId10"/>
  </p:sldIdLst>
  <p:sldSz cx="9144000" cy="6858000" type="screen4x3"/>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63" d="100"/>
          <a:sy n="63" d="100"/>
        </p:scale>
        <p:origin x="137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fld id="{E929C847-4E04-42CE-8719-D176A3D6021D}" type="datetimeFigureOut">
              <a:rPr lang="en-US" smtClean="0"/>
              <a:pPr/>
              <a:t>7/28/2019</a:t>
            </a:fld>
            <a:endParaRPr lang="en-IN"/>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1440" tIns="45720" rIns="91440" bIns="45720" rtlCol="0" anchor="b"/>
          <a:lstStyle>
            <a:lvl1pPr algn="r">
              <a:defRPr sz="1200"/>
            </a:lvl1pPr>
          </a:lstStyle>
          <a:p>
            <a:fld id="{5F6385CE-02B0-486C-B1F7-A8A130B7CC0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6385CE-02B0-486C-B1F7-A8A130B7CC08}" type="slidenum">
              <a:rPr lang="en-IN" smtClean="0"/>
              <a:pPr/>
              <a:t>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E28E5B08-848C-40D6-923F-BC99872563EE}" type="datetime1">
              <a:rPr lang="en-US" smtClean="0"/>
              <a:pPr/>
              <a:t>7/28/2019</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1A93894-0F63-4B8D-996F-A4C817699552}"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1B3B719-4135-4A77-B12A-3497AB9EEFA3}" type="datetime1">
              <a:rPr lang="en-US" smtClean="0"/>
              <a:pPr/>
              <a:t>7/28/2019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A93894-0F63-4B8D-996F-A4C81769955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4D21F8-2B15-4805-9376-1308CF99247E}" type="datetime1">
              <a:rPr lang="en-US" smtClean="0"/>
              <a:pPr/>
              <a:t>7/28/2019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A93894-0F63-4B8D-996F-A4C81769955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1937DF72-D09B-40E3-A1F6-1B1995288EDB}" type="datetime1">
              <a:rPr lang="en-US" smtClean="0"/>
              <a:pPr/>
              <a:t>7/28/2019</a:t>
            </a:fld>
            <a:endParaRPr lang="en-IN"/>
          </a:p>
        </p:txBody>
      </p:sp>
      <p:sp>
        <p:nvSpPr>
          <p:cNvPr id="9" name="Slide Number Placeholder 8"/>
          <p:cNvSpPr>
            <a:spLocks noGrp="1"/>
          </p:cNvSpPr>
          <p:nvPr>
            <p:ph type="sldNum" sz="quarter" idx="15"/>
          </p:nvPr>
        </p:nvSpPr>
        <p:spPr/>
        <p:txBody>
          <a:bodyPr rtlCol="0"/>
          <a:lstStyle/>
          <a:p>
            <a:fld id="{31A93894-0F63-4B8D-996F-A4C817699552}"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B402A08-B7A7-4101-8814-C82B476EAC86}" type="datetime1">
              <a:rPr lang="en-US" smtClean="0"/>
              <a:pPr/>
              <a:t>7/28/2019</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1A93894-0F63-4B8D-996F-A4C81769955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2C00D12-9DC0-4452-8F22-D50D76E45B72}" type="datetime1">
              <a:rPr lang="en-US" smtClean="0"/>
              <a:pPr/>
              <a:t>7/28/2019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A93894-0F63-4B8D-996F-A4C817699552}"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287947BB-9148-4FD2-9D0C-2C2C79CB44D8}" type="datetime1">
              <a:rPr lang="en-US" smtClean="0"/>
              <a:pPr/>
              <a:t>7/28/2019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A93894-0F63-4B8D-996F-A4C817699552}"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1483787D-AF27-4637-BEB9-E2D261764D06}" type="datetime1">
              <a:rPr lang="en-US" smtClean="0"/>
              <a:pPr/>
              <a:t>7/28/2019</a:t>
            </a:fld>
            <a:endParaRPr lang="en-IN"/>
          </a:p>
        </p:txBody>
      </p:sp>
      <p:sp>
        <p:nvSpPr>
          <p:cNvPr id="7" name="Slide Number Placeholder 6"/>
          <p:cNvSpPr>
            <a:spLocks noGrp="1"/>
          </p:cNvSpPr>
          <p:nvPr>
            <p:ph type="sldNum" sz="quarter" idx="11"/>
          </p:nvPr>
        </p:nvSpPr>
        <p:spPr/>
        <p:txBody>
          <a:bodyPr rtlCol="0"/>
          <a:lstStyle/>
          <a:p>
            <a:fld id="{31A93894-0F63-4B8D-996F-A4C817699552}"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82115-3561-450C-A04B-64EE1CCD7873}" type="datetime1">
              <a:rPr lang="en-US" smtClean="0"/>
              <a:pPr/>
              <a:t>7/28/2019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1A93894-0F63-4B8D-996F-A4C81769955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6F80A0BF-CE66-4208-AD12-876D1D0B7884}" type="datetime1">
              <a:rPr lang="en-US" smtClean="0"/>
              <a:pPr/>
              <a:t>7/28/2019</a:t>
            </a:fld>
            <a:endParaRPr lang="en-IN"/>
          </a:p>
        </p:txBody>
      </p:sp>
      <p:sp>
        <p:nvSpPr>
          <p:cNvPr id="22" name="Slide Number Placeholder 21"/>
          <p:cNvSpPr>
            <a:spLocks noGrp="1"/>
          </p:cNvSpPr>
          <p:nvPr>
            <p:ph type="sldNum" sz="quarter" idx="15"/>
          </p:nvPr>
        </p:nvSpPr>
        <p:spPr/>
        <p:txBody>
          <a:bodyPr rtlCol="0"/>
          <a:lstStyle/>
          <a:p>
            <a:fld id="{31A93894-0F63-4B8D-996F-A4C817699552}"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017EEC4-B797-48D2-888D-A1AC511B75E2}" type="datetime1">
              <a:rPr lang="en-US" smtClean="0"/>
              <a:pPr/>
              <a:t>7/28/2019</a:t>
            </a:fld>
            <a:endParaRPr lang="en-IN"/>
          </a:p>
        </p:txBody>
      </p:sp>
      <p:sp>
        <p:nvSpPr>
          <p:cNvPr id="18" name="Slide Number Placeholder 17"/>
          <p:cNvSpPr>
            <a:spLocks noGrp="1"/>
          </p:cNvSpPr>
          <p:nvPr>
            <p:ph type="sldNum" sz="quarter" idx="11"/>
          </p:nvPr>
        </p:nvSpPr>
        <p:spPr/>
        <p:txBody>
          <a:bodyPr rtlCol="0"/>
          <a:lstStyle/>
          <a:p>
            <a:fld id="{31A93894-0F63-4B8D-996F-A4C817699552}"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F7A956C-37FB-49CD-83CC-4269614E0E4D}" type="datetime1">
              <a:rPr lang="en-US" smtClean="0"/>
              <a:pPr/>
              <a:t>7/28/2019</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1A93894-0F63-4B8D-996F-A4C81769955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madhusudan.ip@outlook.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428760"/>
          </a:xfrm>
        </p:spPr>
        <p:txBody>
          <a:bodyPr>
            <a:normAutofit/>
          </a:bodyPr>
          <a:lstStyle/>
          <a:p>
            <a:pPr algn="ctr"/>
            <a:endParaRPr lang="en-IN" sz="4000" b="1" dirty="0">
              <a:solidFill>
                <a:srgbClr val="00B050"/>
              </a:solidFill>
            </a:endParaRPr>
          </a:p>
        </p:txBody>
      </p:sp>
      <p:sp>
        <p:nvSpPr>
          <p:cNvPr id="3" name="Subtitle 2"/>
          <p:cNvSpPr>
            <a:spLocks noGrp="1"/>
          </p:cNvSpPr>
          <p:nvPr>
            <p:ph type="subTitle" idx="1"/>
          </p:nvPr>
        </p:nvSpPr>
        <p:spPr>
          <a:xfrm>
            <a:off x="285720" y="2214554"/>
            <a:ext cx="8501122" cy="4000528"/>
          </a:xfrm>
        </p:spPr>
        <p:txBody>
          <a:bodyPr>
            <a:normAutofit/>
          </a:bodyPr>
          <a:lstStyle/>
          <a:p>
            <a:pPr algn="ctr"/>
            <a:r>
              <a:rPr lang="en-IN" sz="5400" dirty="0">
                <a:solidFill>
                  <a:srgbClr val="0070C0"/>
                </a:solidFill>
              </a:rPr>
              <a:t>Legal Interpretation</a:t>
            </a:r>
          </a:p>
          <a:p>
            <a:pPr algn="ctr"/>
            <a:endParaRPr lang="en-IN" sz="3600" dirty="0">
              <a:solidFill>
                <a:srgbClr val="0070C0"/>
              </a:solidFill>
            </a:endParaRPr>
          </a:p>
          <a:p>
            <a:pPr algn="ctr"/>
            <a:endParaRPr lang="en-IN" sz="3600" b="1" dirty="0">
              <a:solidFill>
                <a:srgbClr val="0070C0"/>
              </a:solidFill>
            </a:endParaRPr>
          </a:p>
          <a:p>
            <a:pPr algn="ctr"/>
            <a:r>
              <a:rPr lang="en-IN" sz="3600" b="1" dirty="0">
                <a:solidFill>
                  <a:srgbClr val="00B050"/>
                </a:solidFill>
              </a:rPr>
              <a:t>Madhusudan Sharma</a:t>
            </a:r>
          </a:p>
          <a:p>
            <a:pPr algn="ctr"/>
            <a:endParaRPr lang="en-IN" sz="3600"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IN" b="1" dirty="0"/>
              <a:t>Interpretation?</a:t>
            </a:r>
          </a:p>
        </p:txBody>
      </p:sp>
      <p:pic>
        <p:nvPicPr>
          <p:cNvPr id="5" name="Picture 2"/>
          <p:cNvPicPr>
            <a:picLocks noChangeAspect="1" noChangeArrowheads="1"/>
          </p:cNvPicPr>
          <p:nvPr/>
        </p:nvPicPr>
        <p:blipFill>
          <a:blip r:embed="rId3"/>
          <a:srcRect/>
          <a:stretch>
            <a:fillRect/>
          </a:stretch>
        </p:blipFill>
        <p:spPr>
          <a:xfrm>
            <a:off x="357159" y="1071546"/>
            <a:ext cx="7858181" cy="4714908"/>
          </a:xfrm>
          <a:prstGeom prst="rect">
            <a:avLst/>
          </a:prstGeom>
          <a:noFill/>
        </p:spPr>
      </p:pic>
      <p:sp>
        <p:nvSpPr>
          <p:cNvPr id="6" name="Content Placeholder 5"/>
          <p:cNvSpPr>
            <a:spLocks noGrp="1"/>
          </p:cNvSpPr>
          <p:nvPr>
            <p:ph sz="quarter" idx="1"/>
          </p:nvPr>
        </p:nvSpPr>
        <p:spPr>
          <a:xfrm>
            <a:off x="428596" y="928670"/>
            <a:ext cx="8143932" cy="5357850"/>
          </a:xfrm>
        </p:spPr>
        <p:txBody>
          <a:bodyPr/>
          <a:lstStyle/>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IN" b="1" dirty="0"/>
              <a:t>Interpretation?</a:t>
            </a:r>
          </a:p>
        </p:txBody>
      </p:sp>
      <p:pic>
        <p:nvPicPr>
          <p:cNvPr id="4" name="Picture 4"/>
          <p:cNvPicPr>
            <a:picLocks noGrp="1" noChangeAspect="1" noChangeArrowheads="1"/>
          </p:cNvPicPr>
          <p:nvPr>
            <p:ph sz="quarter" idx="1"/>
          </p:nvPr>
        </p:nvPicPr>
        <p:blipFill>
          <a:blip r:embed="rId2"/>
          <a:srcRect/>
          <a:stretch>
            <a:fillRect/>
          </a:stretch>
        </p:blipFill>
        <p:spPr>
          <a:xfrm>
            <a:off x="714349" y="928670"/>
            <a:ext cx="7500990" cy="4865507"/>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lstStyle/>
          <a:p>
            <a:endParaRPr lang="en-IN" dirty="0"/>
          </a:p>
        </p:txBody>
      </p:sp>
      <p:sp>
        <p:nvSpPr>
          <p:cNvPr id="3" name="Content Placeholder 2"/>
          <p:cNvSpPr>
            <a:spLocks noGrp="1"/>
          </p:cNvSpPr>
          <p:nvPr>
            <p:ph sz="quarter" idx="1"/>
          </p:nvPr>
        </p:nvSpPr>
        <p:spPr>
          <a:xfrm>
            <a:off x="457200" y="1142984"/>
            <a:ext cx="7467600" cy="5330968"/>
          </a:xfrm>
        </p:spPr>
        <p:txBody>
          <a:bodyPr/>
          <a:lstStyle/>
          <a:p>
            <a:pPr>
              <a:buNone/>
            </a:pPr>
            <a:r>
              <a:rPr lang="en-US" sz="2800" dirty="0"/>
              <a:t>	Whenever any new </a:t>
            </a:r>
            <a:r>
              <a:rPr lang="en-US" sz="2800" dirty="0" err="1"/>
              <a:t>dispension</a:t>
            </a:r>
            <a:r>
              <a:rPr lang="en-US" sz="2800" dirty="0"/>
              <a:t> comes into force it brings along a large number of challenges. The </a:t>
            </a:r>
            <a:r>
              <a:rPr lang="en-US" sz="2800" dirty="0">
                <a:solidFill>
                  <a:srgbClr val="FF0000"/>
                </a:solidFill>
              </a:rPr>
              <a:t>parties to litigation make effort to project a view point suitable to each one of them</a:t>
            </a:r>
            <a:r>
              <a:rPr lang="en-US" sz="2800" dirty="0"/>
              <a:t> confronting the courts with the gigantic task of implementing the provision of a new statute rolling out of the new regime in a manner as to achieve its primary object.</a:t>
            </a:r>
            <a:endParaRPr lang="en-IN" sz="2800" dirty="0"/>
          </a:p>
          <a:p>
            <a:pPr>
              <a:buNone/>
            </a:pPr>
            <a:r>
              <a:rPr lang="en-US" sz="2000" dirty="0"/>
              <a:t>	Justice  MM Kumar, J  R </a:t>
            </a:r>
            <a:r>
              <a:rPr lang="en-US" sz="2000" dirty="0" err="1"/>
              <a:t>Varadharajan</a:t>
            </a:r>
            <a:r>
              <a:rPr lang="en-US" sz="2000" dirty="0"/>
              <a:t>, and Ms Deepa Krishan, NCLT (IBC) – 190 (PB) / 2017 16.02.2018 </a:t>
            </a:r>
            <a:endParaRPr lang="en-IN" sz="2000" dirty="0"/>
          </a:p>
          <a:p>
            <a:endParaRPr lang="en-IN" dirty="0"/>
          </a:p>
        </p:txBody>
      </p:sp>
      <p:sp>
        <p:nvSpPr>
          <p:cNvPr id="4" name="Slide Number Placeholder 3"/>
          <p:cNvSpPr>
            <a:spLocks noGrp="1"/>
          </p:cNvSpPr>
          <p:nvPr>
            <p:ph type="sldNum" sz="quarter" idx="15"/>
          </p:nvPr>
        </p:nvSpPr>
        <p:spPr/>
        <p:txBody>
          <a:bodyPr/>
          <a:lstStyle/>
          <a:p>
            <a:fld id="{31A93894-0F63-4B8D-996F-A4C817699552}" type="slidenum">
              <a:rPr lang="en-IN" smtClean="0"/>
              <a:pPr/>
              <a:t>4</a:t>
            </a:fld>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pPr algn="ctr"/>
            <a:r>
              <a:rPr lang="en-IN" b="1" dirty="0"/>
              <a:t>Interpretation of Statutes</a:t>
            </a:r>
            <a:endParaRPr lang="en-IN" dirty="0"/>
          </a:p>
        </p:txBody>
      </p:sp>
      <p:sp>
        <p:nvSpPr>
          <p:cNvPr id="3" name="Content Placeholder 2"/>
          <p:cNvSpPr>
            <a:spLocks noGrp="1"/>
          </p:cNvSpPr>
          <p:nvPr>
            <p:ph sz="quarter" idx="1"/>
          </p:nvPr>
        </p:nvSpPr>
        <p:spPr>
          <a:xfrm>
            <a:off x="457200" y="1142984"/>
            <a:ext cx="8229600" cy="5072098"/>
          </a:xfrm>
        </p:spPr>
        <p:txBody>
          <a:bodyPr>
            <a:normAutofit fontScale="92500"/>
          </a:bodyPr>
          <a:lstStyle/>
          <a:p>
            <a:r>
              <a:rPr lang="en-IN" sz="2800" dirty="0"/>
              <a:t>Word of everyday use must be constructed in its popular sense</a:t>
            </a:r>
          </a:p>
          <a:p>
            <a:r>
              <a:rPr lang="en-IN" sz="2800" dirty="0"/>
              <a:t>When material words are capable of two meanings, one of which is likely to defeat or impair the purpose and policy of the Act and another likely to assist achievement then courts would prefer the later.</a:t>
            </a:r>
          </a:p>
          <a:p>
            <a:r>
              <a:rPr lang="en-IN" sz="2800" b="1" dirty="0"/>
              <a:t>Principle of Literal construction</a:t>
            </a:r>
            <a:r>
              <a:rPr lang="en-IN" sz="2800" dirty="0"/>
              <a:t>. Where the words of a statute are plain, precise and unambiguous, the intention of the Legislature is to be gathered from the language of the statute itself and no external aid is admissible to construe those words. </a:t>
            </a:r>
          </a:p>
          <a:p>
            <a:pPr>
              <a:buNone/>
            </a:pPr>
            <a:endParaRPr lang="en-IN" dirty="0"/>
          </a:p>
          <a:p>
            <a:endParaRPr lang="en-IN" dirty="0"/>
          </a:p>
        </p:txBody>
      </p:sp>
      <p:sp>
        <p:nvSpPr>
          <p:cNvPr id="4" name="Slide Number Placeholder 3"/>
          <p:cNvSpPr>
            <a:spLocks noGrp="1"/>
          </p:cNvSpPr>
          <p:nvPr>
            <p:ph type="sldNum" sz="quarter" idx="15"/>
          </p:nvPr>
        </p:nvSpPr>
        <p:spPr/>
        <p:txBody>
          <a:bodyPr/>
          <a:lstStyle/>
          <a:p>
            <a:fld id="{31A93894-0F63-4B8D-996F-A4C817699552}" type="slidenum">
              <a:rPr lang="en-IN" smtClean="0"/>
              <a:pPr/>
              <a:t>5</a:t>
            </a:fld>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467600" cy="714380"/>
          </a:xfrm>
        </p:spPr>
        <p:txBody>
          <a:bodyPr>
            <a:normAutofit/>
          </a:bodyPr>
          <a:lstStyle/>
          <a:p>
            <a:pPr algn="ctr"/>
            <a:r>
              <a:rPr lang="en-IN" b="1" dirty="0"/>
              <a:t>Mischief rule</a:t>
            </a:r>
            <a:endParaRPr lang="en-IN" dirty="0"/>
          </a:p>
        </p:txBody>
      </p:sp>
      <p:sp>
        <p:nvSpPr>
          <p:cNvPr id="3" name="Content Placeholder 2"/>
          <p:cNvSpPr>
            <a:spLocks noGrp="1"/>
          </p:cNvSpPr>
          <p:nvPr>
            <p:ph sz="quarter" idx="1"/>
          </p:nvPr>
        </p:nvSpPr>
        <p:spPr>
          <a:xfrm>
            <a:off x="457200" y="1000108"/>
            <a:ext cx="7467600" cy="5473844"/>
          </a:xfrm>
        </p:spPr>
        <p:txBody>
          <a:bodyPr>
            <a:normAutofit/>
          </a:bodyPr>
          <a:lstStyle/>
          <a:p>
            <a:r>
              <a:rPr lang="en-IN" dirty="0"/>
              <a:t>Get an exact conception of the aim, scope and object of the whole Act to consider:</a:t>
            </a:r>
          </a:p>
          <a:p>
            <a:pPr lvl="1"/>
            <a:r>
              <a:rPr lang="en-IN" sz="2400" dirty="0"/>
              <a:t>What was law before the Act was passed?</a:t>
            </a:r>
          </a:p>
          <a:p>
            <a:pPr lvl="1"/>
            <a:r>
              <a:rPr lang="en-IN" sz="2400" dirty="0"/>
              <a:t>What was the mischief and defect for which the law had not provided?</a:t>
            </a:r>
          </a:p>
          <a:p>
            <a:pPr lvl="1"/>
            <a:r>
              <a:rPr lang="en-IN" sz="2400" dirty="0"/>
              <a:t>What remedy Parliament has resolved and appointed to cure the disease? and</a:t>
            </a:r>
          </a:p>
          <a:p>
            <a:pPr lvl="1"/>
            <a:r>
              <a:rPr lang="en-IN" sz="2400" dirty="0"/>
              <a:t>The true reason of the remedy</a:t>
            </a:r>
          </a:p>
          <a:p>
            <a:r>
              <a:rPr lang="en-IN" dirty="0"/>
              <a:t>And then the judges have to make such construction as shall suppress the mischief, and advance the remedy, and to suppress such inventions and evasions for continuance of the mischief.</a:t>
            </a:r>
          </a:p>
        </p:txBody>
      </p:sp>
      <p:sp>
        <p:nvSpPr>
          <p:cNvPr id="4" name="Slide Number Placeholder 3"/>
          <p:cNvSpPr>
            <a:spLocks noGrp="1"/>
          </p:cNvSpPr>
          <p:nvPr>
            <p:ph type="sldNum" sz="quarter" idx="15"/>
          </p:nvPr>
        </p:nvSpPr>
        <p:spPr/>
        <p:txBody>
          <a:bodyPr/>
          <a:lstStyle/>
          <a:p>
            <a:fld id="{31A93894-0F63-4B8D-996F-A4C817699552}" type="slidenum">
              <a:rPr lang="en-IN" smtClean="0"/>
              <a:pPr/>
              <a:t>6</a:t>
            </a:fld>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endParaRPr lang="en-IN" dirty="0"/>
          </a:p>
        </p:txBody>
      </p:sp>
      <p:sp>
        <p:nvSpPr>
          <p:cNvPr id="3" name="Content Placeholder 2"/>
          <p:cNvSpPr>
            <a:spLocks noGrp="1"/>
          </p:cNvSpPr>
          <p:nvPr>
            <p:ph sz="quarter" idx="1"/>
          </p:nvPr>
        </p:nvSpPr>
        <p:spPr>
          <a:xfrm>
            <a:off x="457200" y="928670"/>
            <a:ext cx="7467600" cy="5545282"/>
          </a:xfrm>
        </p:spPr>
        <p:txBody>
          <a:bodyPr>
            <a:normAutofit fontScale="92500" lnSpcReduction="10000"/>
          </a:bodyPr>
          <a:lstStyle/>
          <a:p>
            <a:r>
              <a:rPr lang="en-IN" sz="2700" dirty="0"/>
              <a:t>Sometimes clear and simple language may also pose great difficulty </a:t>
            </a:r>
          </a:p>
          <a:p>
            <a:r>
              <a:rPr lang="en-IN" sz="2700" dirty="0"/>
              <a:t>In PV </a:t>
            </a:r>
            <a:r>
              <a:rPr lang="en-IN" sz="2700" dirty="0" err="1"/>
              <a:t>Narashimha</a:t>
            </a:r>
            <a:r>
              <a:rPr lang="en-IN" sz="2700" dirty="0"/>
              <a:t> </a:t>
            </a:r>
            <a:r>
              <a:rPr lang="en-IN" sz="2700" dirty="0" err="1"/>
              <a:t>Rao</a:t>
            </a:r>
            <a:r>
              <a:rPr lang="en-IN" sz="2700" dirty="0"/>
              <a:t> v. State (CBI), regarding bribes paid  for defeating no confidence motion. </a:t>
            </a:r>
          </a:p>
          <a:p>
            <a:r>
              <a:rPr lang="en-IN" sz="2700" dirty="0"/>
              <a:t>Held by majority, a member who voted in parliament after receipt of bribe cannot be prosecuted  due to immunity under  Article 105(2). However illegal gratification for abstaining from voting was not entitled to immunity.</a:t>
            </a:r>
          </a:p>
          <a:p>
            <a:r>
              <a:rPr lang="en-IN" sz="2700" dirty="0"/>
              <a:t> Article 105 (2) of the Constitution “No member of Parliament shall be liable to any proceedings in any court </a:t>
            </a:r>
            <a:r>
              <a:rPr lang="en-IN" sz="2700" dirty="0">
                <a:solidFill>
                  <a:srgbClr val="FF0000"/>
                </a:solidFill>
              </a:rPr>
              <a:t>in respect of anything said or any vote given by him </a:t>
            </a:r>
            <a:r>
              <a:rPr lang="en-IN" sz="2700" dirty="0"/>
              <a:t>in Parliament or any committee thereof,.....”</a:t>
            </a:r>
          </a:p>
          <a:p>
            <a:endParaRPr lang="en-IN" dirty="0"/>
          </a:p>
          <a:p>
            <a:endParaRPr lang="en-IN" dirty="0"/>
          </a:p>
        </p:txBody>
      </p:sp>
      <p:sp>
        <p:nvSpPr>
          <p:cNvPr id="4" name="Slide Number Placeholder 3"/>
          <p:cNvSpPr>
            <a:spLocks noGrp="1"/>
          </p:cNvSpPr>
          <p:nvPr>
            <p:ph type="sldNum" sz="quarter" idx="15"/>
          </p:nvPr>
        </p:nvSpPr>
        <p:spPr/>
        <p:txBody>
          <a:bodyPr/>
          <a:lstStyle/>
          <a:p>
            <a:fld id="{31A93894-0F63-4B8D-996F-A4C817699552}" type="slidenum">
              <a:rPr lang="en-IN" smtClean="0"/>
              <a:pPr/>
              <a:t>7</a:t>
            </a:fld>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lstStyle/>
          <a:p>
            <a:pPr algn="ctr"/>
            <a:r>
              <a:rPr lang="en-IN" b="1" dirty="0"/>
              <a:t>Aids to Interpretation</a:t>
            </a:r>
          </a:p>
        </p:txBody>
      </p:sp>
      <p:sp>
        <p:nvSpPr>
          <p:cNvPr id="3" name="Content Placeholder 2"/>
          <p:cNvSpPr>
            <a:spLocks noGrp="1"/>
          </p:cNvSpPr>
          <p:nvPr>
            <p:ph sz="quarter" idx="1"/>
          </p:nvPr>
        </p:nvSpPr>
        <p:spPr>
          <a:xfrm>
            <a:off x="457200" y="1214422"/>
            <a:ext cx="7467600" cy="5259530"/>
          </a:xfrm>
        </p:spPr>
        <p:txBody>
          <a:bodyPr>
            <a:normAutofit/>
          </a:bodyPr>
          <a:lstStyle/>
          <a:p>
            <a:r>
              <a:rPr lang="en-IN" dirty="0"/>
              <a:t>Internal and External aids: </a:t>
            </a:r>
          </a:p>
          <a:p>
            <a:r>
              <a:rPr lang="en-IN" b="1" dirty="0"/>
              <a:t>Internal Aids </a:t>
            </a:r>
            <a:r>
              <a:rPr lang="en-IN" dirty="0"/>
              <a:t>those found within the statute: Title or Preamble of the statute, Definitions, Chapter Headings, Marginal Notes, Punctuations, Provisos, Explanation, Saving Clauses and non-obstante Clauses.</a:t>
            </a:r>
          </a:p>
          <a:p>
            <a:r>
              <a:rPr lang="en-IN" b="1" dirty="0"/>
              <a:t>External Aids </a:t>
            </a:r>
            <a:r>
              <a:rPr lang="en-IN" dirty="0"/>
              <a:t> not contained in the statute: Historical background, Statement of objects and reasons, original Bill as drafted and introduced,  Debates in the Legislature, State of things at the time a particular legislation was enacted, Judicial construction, Legal dictionaries and Commonsense.</a:t>
            </a:r>
          </a:p>
          <a:p>
            <a:endParaRPr lang="en-IN" dirty="0"/>
          </a:p>
        </p:txBody>
      </p:sp>
      <p:sp>
        <p:nvSpPr>
          <p:cNvPr id="4" name="Slide Number Placeholder 3"/>
          <p:cNvSpPr>
            <a:spLocks noGrp="1"/>
          </p:cNvSpPr>
          <p:nvPr>
            <p:ph type="sldNum" sz="quarter" idx="15"/>
          </p:nvPr>
        </p:nvSpPr>
        <p:spPr/>
        <p:txBody>
          <a:bodyPr/>
          <a:lstStyle/>
          <a:p>
            <a:fld id="{31A93894-0F63-4B8D-996F-A4C817699552}" type="slidenum">
              <a:rPr lang="en-IN" smtClean="0"/>
              <a:pPr/>
              <a:t>8</a:t>
            </a:fld>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endParaRPr lang="en-IN" dirty="0"/>
          </a:p>
        </p:txBody>
      </p:sp>
      <p:sp>
        <p:nvSpPr>
          <p:cNvPr id="3" name="Content Placeholder 2"/>
          <p:cNvSpPr>
            <a:spLocks noGrp="1"/>
          </p:cNvSpPr>
          <p:nvPr>
            <p:ph sz="quarter" idx="1"/>
          </p:nvPr>
        </p:nvSpPr>
        <p:spPr>
          <a:xfrm>
            <a:off x="457200" y="1143000"/>
            <a:ext cx="8229600" cy="5286396"/>
          </a:xfrm>
        </p:spPr>
        <p:txBody>
          <a:bodyPr>
            <a:normAutofit/>
          </a:bodyPr>
          <a:lstStyle/>
          <a:p>
            <a:pPr>
              <a:buNone/>
            </a:pPr>
            <a:r>
              <a:rPr lang="hi-IN" sz="4800" b="1" dirty="0"/>
              <a:t>	</a:t>
            </a:r>
            <a:r>
              <a:rPr lang="en-IN" sz="4800" b="1" dirty="0"/>
              <a:t>	</a:t>
            </a:r>
            <a:r>
              <a:rPr lang="hi-IN" sz="4800" b="1" dirty="0">
                <a:solidFill>
                  <a:srgbClr val="002060"/>
                </a:solidFill>
              </a:rPr>
              <a:t>जय हिन्द</a:t>
            </a:r>
            <a:r>
              <a:rPr lang="en-IN" sz="4800" b="1" dirty="0">
                <a:solidFill>
                  <a:srgbClr val="002060"/>
                </a:solidFill>
              </a:rPr>
              <a:t>		Jai Hind </a:t>
            </a:r>
          </a:p>
          <a:p>
            <a:pPr>
              <a:spcBef>
                <a:spcPts val="0"/>
              </a:spcBef>
              <a:buNone/>
            </a:pPr>
            <a:r>
              <a:rPr lang="hi-IN" sz="4800" b="1" dirty="0"/>
              <a:t>	</a:t>
            </a:r>
            <a:r>
              <a:rPr lang="en-IN" sz="4800" b="1" dirty="0"/>
              <a:t>	</a:t>
            </a:r>
            <a:endParaRPr lang="en-IN" sz="2800" b="1" dirty="0"/>
          </a:p>
          <a:p>
            <a:pPr>
              <a:buNone/>
            </a:pPr>
            <a:r>
              <a:rPr lang="en-IN" sz="4800" b="1" dirty="0">
                <a:solidFill>
                  <a:srgbClr val="00B050"/>
                </a:solidFill>
              </a:rPr>
              <a:t>		</a:t>
            </a:r>
            <a:r>
              <a:rPr lang="hi-IN" sz="4800" b="1" dirty="0">
                <a:solidFill>
                  <a:srgbClr val="00B050"/>
                </a:solidFill>
              </a:rPr>
              <a:t>धन्यवाद	</a:t>
            </a:r>
            <a:r>
              <a:rPr lang="en-IN" sz="4800" b="1" dirty="0">
                <a:solidFill>
                  <a:srgbClr val="00B050"/>
                </a:solidFill>
              </a:rPr>
              <a:t>	Thanks</a:t>
            </a:r>
            <a:endParaRPr lang="en-IN" sz="4800" b="1" dirty="0"/>
          </a:p>
          <a:p>
            <a:endParaRPr lang="en-IN" dirty="0"/>
          </a:p>
          <a:p>
            <a:endParaRPr lang="en-IN" dirty="0"/>
          </a:p>
          <a:p>
            <a:pPr algn="ctr">
              <a:buNone/>
            </a:pPr>
            <a:r>
              <a:rPr lang="en-IN" sz="3600" b="1" dirty="0">
                <a:solidFill>
                  <a:srgbClr val="002060"/>
                </a:solidFill>
              </a:rPr>
              <a:t>Madhusudan Sharma</a:t>
            </a:r>
            <a:endParaRPr lang="en-IN" sz="2800" b="1" dirty="0">
              <a:solidFill>
                <a:srgbClr val="002060"/>
              </a:solidFill>
            </a:endParaRPr>
          </a:p>
          <a:p>
            <a:pPr algn="ctr">
              <a:buNone/>
            </a:pPr>
            <a:r>
              <a:rPr lang="en-IN" b="1" dirty="0">
                <a:solidFill>
                  <a:srgbClr val="002060"/>
                </a:solidFill>
              </a:rPr>
              <a:t>Advocate, Insolvency Professional, </a:t>
            </a:r>
            <a:r>
              <a:rPr lang="en-IN" sz="2400" b="1" dirty="0">
                <a:solidFill>
                  <a:srgbClr val="002060"/>
                </a:solidFill>
              </a:rPr>
              <a:t>FCS, FCMA </a:t>
            </a:r>
          </a:p>
          <a:p>
            <a:pPr algn="ctr">
              <a:buNone/>
            </a:pPr>
            <a:r>
              <a:rPr lang="en-IN" sz="2400" b="1" dirty="0">
                <a:solidFill>
                  <a:srgbClr val="002060"/>
                </a:solidFill>
                <a:hlinkClick r:id="rId2"/>
              </a:rPr>
              <a:t>madhusudan.ip@outlook.com</a:t>
            </a:r>
            <a:r>
              <a:rPr lang="en-IN" sz="2400" b="1" dirty="0">
                <a:solidFill>
                  <a:srgbClr val="002060"/>
                </a:solidFill>
              </a:rPr>
              <a:t>  </a:t>
            </a:r>
            <a:r>
              <a:rPr lang="hi-IN" sz="2400" b="1" dirty="0">
                <a:solidFill>
                  <a:srgbClr val="002060"/>
                </a:solidFill>
              </a:rPr>
              <a:t>9868872918</a:t>
            </a:r>
            <a:endParaRPr lang="en-IN" sz="2400" b="1" dirty="0">
              <a:solidFill>
                <a:srgbClr val="002060"/>
              </a:solidFill>
            </a:endParaRPr>
          </a:p>
          <a:p>
            <a:pPr algn="ctr">
              <a:buNone/>
            </a:pPr>
            <a:r>
              <a:rPr lang="en-IN"/>
              <a:t>Website: www.madhusudansharma.in</a:t>
            </a:r>
            <a:endParaRPr lang="en-IN" b="1">
              <a:solidFill>
                <a:srgbClr val="002060"/>
              </a:solidFill>
            </a:endParaRPr>
          </a:p>
          <a:p>
            <a:pPr algn="ctr">
              <a:buNone/>
            </a:pPr>
            <a:endParaRPr lang="en-IN" sz="2400" b="1" dirty="0">
              <a:solidFill>
                <a:srgbClr val="002060"/>
              </a:solidFill>
            </a:endParaRPr>
          </a:p>
          <a:p>
            <a:pPr algn="r">
              <a:buNone/>
            </a:pPr>
            <a:endParaRPr lang="en-IN" sz="2800" b="1" dirty="0"/>
          </a:p>
        </p:txBody>
      </p:sp>
      <p:sp>
        <p:nvSpPr>
          <p:cNvPr id="4" name="Slide Number Placeholder 3"/>
          <p:cNvSpPr>
            <a:spLocks noGrp="1"/>
          </p:cNvSpPr>
          <p:nvPr>
            <p:ph type="sldNum" sz="quarter" idx="15"/>
          </p:nvPr>
        </p:nvSpPr>
        <p:spPr/>
        <p:txBody>
          <a:bodyPr/>
          <a:lstStyle/>
          <a:p>
            <a:fld id="{31A93894-0F63-4B8D-996F-A4C817699552}" type="slidenum">
              <a:rPr lang="en-IN" smtClean="0"/>
              <a:pPr/>
              <a:t>9</a:t>
            </a:fld>
            <a:endParaRPr lang="en-IN"/>
          </a:p>
        </p:txBody>
      </p:sp>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1567</TotalTime>
  <Words>281</Words>
  <Application>Microsoft Office PowerPoint</Application>
  <PresentationFormat>On-screen Show (4:3)</PresentationFormat>
  <Paragraphs>43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Wingdings</vt:lpstr>
      <vt:lpstr>Wingdings 2</vt:lpstr>
      <vt:lpstr>Oriel</vt:lpstr>
      <vt:lpstr>PowerPoint Presentation</vt:lpstr>
      <vt:lpstr>Interpretation?</vt:lpstr>
      <vt:lpstr>Interpretation?</vt:lpstr>
      <vt:lpstr>PowerPoint Presentation</vt:lpstr>
      <vt:lpstr>Interpretation of Statutes</vt:lpstr>
      <vt:lpstr>Mischief rule</vt:lpstr>
      <vt:lpstr>PowerPoint Presentation</vt:lpstr>
      <vt:lpstr>Aids to Interpretation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Madhusudan</dc:creator>
  <cp:lastModifiedBy>Madhusudan Sharma</cp:lastModifiedBy>
  <cp:revision>204</cp:revision>
  <dcterms:created xsi:type="dcterms:W3CDTF">2017-09-10T04:35:09Z</dcterms:created>
  <dcterms:modified xsi:type="dcterms:W3CDTF">2019-07-28T05:52:02Z</dcterms:modified>
</cp:coreProperties>
</file>