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5" r:id="rId1"/>
  </p:sldMasterIdLst>
  <p:sldIdLst>
    <p:sldId id="256" r:id="rId2"/>
    <p:sldId id="288" r:id="rId3"/>
    <p:sldId id="290" r:id="rId4"/>
    <p:sldId id="388" r:id="rId5"/>
    <p:sldId id="403" r:id="rId6"/>
    <p:sldId id="404" r:id="rId7"/>
    <p:sldId id="395" r:id="rId8"/>
    <p:sldId id="392" r:id="rId9"/>
    <p:sldId id="391" r:id="rId10"/>
    <p:sldId id="393" r:id="rId11"/>
    <p:sldId id="394" r:id="rId12"/>
    <p:sldId id="338" r:id="rId13"/>
    <p:sldId id="398" r:id="rId14"/>
    <p:sldId id="399" r:id="rId15"/>
    <p:sldId id="374" r:id="rId16"/>
    <p:sldId id="405" r:id="rId17"/>
    <p:sldId id="354" r:id="rId18"/>
    <p:sldId id="350" r:id="rId19"/>
    <p:sldId id="397" r:id="rId20"/>
    <p:sldId id="400" r:id="rId21"/>
    <p:sldId id="351" r:id="rId22"/>
    <p:sldId id="362" r:id="rId23"/>
    <p:sldId id="341" r:id="rId24"/>
    <p:sldId id="342" r:id="rId25"/>
    <p:sldId id="406" r:id="rId26"/>
    <p:sldId id="401" r:id="rId27"/>
    <p:sldId id="402" r:id="rId28"/>
    <p:sldId id="33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66FF"/>
    <a:srgbClr val="66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867" autoAdjust="0"/>
  </p:normalViewPr>
  <p:slideViewPr>
    <p:cSldViewPr snapToGrid="0">
      <p:cViewPr varScale="1">
        <p:scale>
          <a:sx n="64" d="100"/>
          <a:sy n="64" d="100"/>
        </p:scale>
        <p:origin x="-724" y="-7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a:lstStyle/>
          <a:p>
            <a:fld id="{EF9BAC5D-26EC-4AEF-B9F3-E393500DD265}" type="slidenum">
              <a:rPr lang="en-IN" smtClean="0"/>
              <a:pPr/>
              <a:t>‹#›</a:t>
            </a:fld>
            <a:endParaRPr lang="en-IN"/>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566400" y="6416676"/>
            <a:ext cx="1016000" cy="365125"/>
          </a:xfrm>
        </p:spPr>
        <p:txBody>
          <a:bodyPr/>
          <a:lstStyle/>
          <a:p>
            <a:fld id="{EF9BAC5D-26EC-4AEF-B9F3-E393500DD26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909D2B-B50F-43AD-8760-9B02CF1E49D3}" type="datetimeFigureOut">
              <a:rPr lang="en-IN" smtClean="0"/>
              <a:pPr/>
              <a:t>04-09-2019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9BAC5D-26EC-4AEF-B9F3-E393500DD26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7909D2B-B50F-43AD-8760-9B02CF1E49D3}" type="datetimeFigureOut">
              <a:rPr lang="en-IN" smtClean="0"/>
              <a:pPr/>
              <a:t>04-09-2019</a:t>
            </a:fld>
            <a:endParaRPr lang="en-IN"/>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IN"/>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F9BAC5D-26EC-4AEF-B9F3-E393500DD265}"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4146" r:id="rId1"/>
    <p:sldLayoutId id="2147484147" r:id="rId2"/>
    <p:sldLayoutId id="2147484148" r:id="rId3"/>
    <p:sldLayoutId id="2147484149" r:id="rId4"/>
    <p:sldLayoutId id="2147484150" r:id="rId5"/>
    <p:sldLayoutId id="2147484151" r:id="rId6"/>
    <p:sldLayoutId id="2147484152" r:id="rId7"/>
    <p:sldLayoutId id="2147484153" r:id="rId8"/>
    <p:sldLayoutId id="2147484154" r:id="rId9"/>
    <p:sldLayoutId id="2147484155" r:id="rId10"/>
    <p:sldLayoutId id="2147484156"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8931AF-1E38-41B5-980C-7473E8C0CDEC}"/>
              </a:ext>
            </a:extLst>
          </p:cNvPr>
          <p:cNvSpPr>
            <a:spLocks noGrp="1"/>
          </p:cNvSpPr>
          <p:nvPr>
            <p:ph type="ctrTitle"/>
          </p:nvPr>
        </p:nvSpPr>
        <p:spPr>
          <a:xfrm>
            <a:off x="238540" y="4293698"/>
            <a:ext cx="2579088" cy="2484779"/>
          </a:xfrm>
        </p:spPr>
        <p:txBody>
          <a:bodyPr>
            <a:noAutofit/>
          </a:bodyPr>
          <a:lstStyle/>
          <a:p>
            <a:pPr algn="just"/>
            <a:r>
              <a:rPr lang="en-IN" sz="1800" i="1" dirty="0">
                <a:latin typeface="Times New Roman" panose="02020603050405020304" pitchFamily="18" charset="0"/>
                <a:cs typeface="Times New Roman" panose="02020603050405020304" pitchFamily="18" charset="0"/>
              </a:rPr>
              <a:t/>
            </a:r>
            <a:br>
              <a:rPr lang="en-IN" sz="1800" i="1" dirty="0">
                <a:latin typeface="Times New Roman" panose="02020603050405020304" pitchFamily="18" charset="0"/>
                <a:cs typeface="Times New Roman" panose="02020603050405020304" pitchFamily="18" charset="0"/>
              </a:rPr>
            </a:br>
            <a:r>
              <a:rPr lang="en-IN" sz="1800" i="1" dirty="0">
                <a:latin typeface="Times New Roman" panose="02020603050405020304" pitchFamily="18" charset="0"/>
                <a:cs typeface="Times New Roman" panose="02020603050405020304" pitchFamily="18" charset="0"/>
              </a:rPr>
              <a:t/>
            </a:r>
            <a:br>
              <a:rPr lang="en-IN" sz="1800" i="1" dirty="0">
                <a:latin typeface="Times New Roman" panose="02020603050405020304" pitchFamily="18" charset="0"/>
                <a:cs typeface="Times New Roman" panose="02020603050405020304" pitchFamily="18" charset="0"/>
              </a:rPr>
            </a:br>
            <a:r>
              <a:rPr lang="en-IN" sz="1800" i="1" dirty="0">
                <a:latin typeface="Times New Roman" panose="02020603050405020304" pitchFamily="18" charset="0"/>
                <a:cs typeface="Times New Roman" panose="02020603050405020304" pitchFamily="18" charset="0"/>
              </a:rPr>
              <a:t>A</a:t>
            </a:r>
            <a:r>
              <a:rPr lang="en-IN" sz="1800" dirty="0">
                <a:latin typeface="Times New Roman" panose="02020603050405020304" pitchFamily="18" charset="0"/>
                <a:cs typeface="Times New Roman" panose="02020603050405020304" pitchFamily="18" charset="0"/>
              </a:rPr>
              <a:t>s per Insolvency and Bankruptcy Code </a:t>
            </a:r>
            <a:r>
              <a:rPr lang="en-IN" sz="1800" i="1" dirty="0">
                <a:latin typeface="Times New Roman" panose="02020603050405020304" pitchFamily="18" charset="0"/>
                <a:cs typeface="Times New Roman" panose="02020603050405020304" pitchFamily="18" charset="0"/>
              </a:rPr>
              <a:t>read with</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Insolvency and Bankruptcy Board of India (Liquidation Process) Regulations, </a:t>
            </a:r>
            <a:r>
              <a:rPr lang="en-US" sz="1800" dirty="0" smtClean="0">
                <a:latin typeface="Times New Roman" panose="02020603050405020304" pitchFamily="18" charset="0"/>
                <a:cs typeface="Times New Roman" panose="02020603050405020304" pitchFamily="18" charset="0"/>
              </a:rPr>
              <a:t>2016 (WITH AMENDMENTS)</a:t>
            </a:r>
            <a:endParaRPr lang="en-IN" sz="1800" dirty="0">
              <a:latin typeface="Times New Roman" panose="02020603050405020304" pitchFamily="18" charset="0"/>
              <a:cs typeface="Times New Roman" panose="02020603050405020304" pitchFamily="18" charset="0"/>
            </a:endParaRPr>
          </a:p>
        </p:txBody>
      </p:sp>
      <p:sp>
        <p:nvSpPr>
          <p:cNvPr id="3" name="AutoShape 2" descr="Image result for LIQUIDATE COMPANY">
            <a:extLst>
              <a:ext uri="{FF2B5EF4-FFF2-40B4-BE49-F238E27FC236}">
                <a16:creationId xmlns:a16="http://schemas.microsoft.com/office/drawing/2014/main" xmlns="" id="{8B5CAFBE-796F-45B5-9B5D-8E619623255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1030" name="Picture 6" descr="Debt Solvers - Cost to Liquidate a Company">
            <a:extLst>
              <a:ext uri="{FF2B5EF4-FFF2-40B4-BE49-F238E27FC236}">
                <a16:creationId xmlns:a16="http://schemas.microsoft.com/office/drawing/2014/main" xmlns="" id="{54B128D4-B8CD-44C0-B543-4D5840A2BD38}"/>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902688" y="-1"/>
            <a:ext cx="9289312"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p:nvPr/>
        </p:nvSpPr>
        <p:spPr>
          <a:xfrm>
            <a:off x="40496" y="288235"/>
            <a:ext cx="12111008" cy="3416320"/>
          </a:xfrm>
          <a:prstGeom prst="rect">
            <a:avLst/>
          </a:prstGeom>
          <a:solidFill>
            <a:srgbClr val="FFC000"/>
          </a:solid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IN" sz="5400" b="1" i="1" u="sng"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Liquidation Process for Corporate </a:t>
            </a:r>
            <a:r>
              <a:rPr lang="en-IN" sz="5400" b="1" i="1" u="sng"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Debtor under </a:t>
            </a:r>
            <a:r>
              <a:rPr lang="en-IN" sz="5400" b="1" i="1" u="sng"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IBC- AMENDMENTS IN THE REGULATIONS AND RELEVANT AMENDMENTS IN THE CODE</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3020306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86BAA-17E6-4A00-AEDC-7827AF2C77F5}"/>
              </a:ext>
            </a:extLst>
          </p:cNvPr>
          <p:cNvSpPr>
            <a:spLocks noGrp="1"/>
          </p:cNvSpPr>
          <p:nvPr>
            <p:ph type="ctrTitle"/>
          </p:nvPr>
        </p:nvSpPr>
        <p:spPr>
          <a:xfrm>
            <a:off x="77262" y="-541892"/>
            <a:ext cx="11959839" cy="1441302"/>
          </a:xfrm>
        </p:spPr>
        <p:txBody>
          <a:bodyPr/>
          <a:lstStyle/>
          <a:p>
            <a:r>
              <a:rPr lang="en-IN" sz="2800" b="1" i="1" u="sng" dirty="0" smtClean="0">
                <a:latin typeface="Times New Roman" panose="02020603050405020304" pitchFamily="18" charset="0"/>
                <a:cs typeface="Times New Roman" panose="02020603050405020304" pitchFamily="18" charset="0"/>
              </a:rPr>
              <a:t>ASSESSMENT OF SALE AS GOING CONCERN – </a:t>
            </a:r>
            <a:br>
              <a:rPr lang="en-IN" sz="2800" b="1" i="1" u="sng" dirty="0" smtClean="0">
                <a:latin typeface="Times New Roman" panose="02020603050405020304" pitchFamily="18" charset="0"/>
                <a:cs typeface="Times New Roman" panose="02020603050405020304" pitchFamily="18" charset="0"/>
              </a:rPr>
            </a:br>
            <a:r>
              <a:rPr lang="en-IN" sz="2800" b="1" i="1" u="sng" dirty="0" smtClean="0">
                <a:latin typeface="Times New Roman" panose="02020603050405020304" pitchFamily="18" charset="0"/>
                <a:cs typeface="Times New Roman" panose="02020603050405020304" pitchFamily="18" charset="0"/>
              </a:rPr>
              <a:t>REGULATION 39(C) OF CIRP REGULATIONS</a:t>
            </a:r>
            <a:endParaRPr lang="en-IN" sz="2800" b="1" i="1" u="sng" dirty="0">
              <a:latin typeface="Times New Roman" panose="02020603050405020304" pitchFamily="18" charset="0"/>
              <a:cs typeface="Times New Roman" panose="02020603050405020304" pitchFamily="18" charset="0"/>
            </a:endParaRPr>
          </a:p>
        </p:txBody>
      </p:sp>
      <p:sp>
        <p:nvSpPr>
          <p:cNvPr id="7" name="Subtitle 6">
            <a:extLst>
              <a:ext uri="{FF2B5EF4-FFF2-40B4-BE49-F238E27FC236}">
                <a16:creationId xmlns:a16="http://schemas.microsoft.com/office/drawing/2014/main" xmlns="" id="{5CF1791B-47B4-4B0B-8C19-8189CDBBFC18}"/>
              </a:ext>
            </a:extLst>
          </p:cNvPr>
          <p:cNvSpPr>
            <a:spLocks noGrp="1"/>
          </p:cNvSpPr>
          <p:nvPr>
            <p:ph type="subTitle" idx="1"/>
          </p:nvPr>
        </p:nvSpPr>
        <p:spPr>
          <a:xfrm>
            <a:off x="1132764" y="1010094"/>
            <a:ext cx="9853684" cy="4421716"/>
          </a:xfrm>
        </p:spPr>
        <p:txBody>
          <a:bodyPr>
            <a:noAutofit/>
          </a:bodyPr>
          <a:lstStyle/>
          <a:p>
            <a:pPr lvl="0"/>
            <a:r>
              <a:rPr lang="en-US" sz="2000" dirty="0"/>
              <a:t>While approving a resolution plan under section 30 or deciding to liquidate the corporate debtor under section 33</a:t>
            </a:r>
            <a:r>
              <a:rPr lang="en-US" sz="2000" dirty="0">
                <a:solidFill>
                  <a:srgbClr val="FFFF00"/>
                </a:solidFill>
              </a:rPr>
              <a:t>, the committee may recommend that the liquidator may first explore sale of the corporate debtor as a going concern </a:t>
            </a:r>
            <a:r>
              <a:rPr lang="en-US" sz="2000" dirty="0"/>
              <a:t>under </a:t>
            </a:r>
            <a:r>
              <a:rPr lang="en-US" sz="2000" dirty="0" smtClean="0"/>
              <a:t>Regulation 32(E) </a:t>
            </a:r>
            <a:r>
              <a:rPr lang="en-US" sz="2000" dirty="0"/>
              <a:t>of the Insolvency and Bankruptcy Board of India (Liquidation Process) Regulations, 2016 </a:t>
            </a:r>
            <a:r>
              <a:rPr lang="en-US" sz="2000" dirty="0">
                <a:solidFill>
                  <a:srgbClr val="FFFF00"/>
                </a:solidFill>
              </a:rPr>
              <a:t>or sale of the business of the corporate debtor as a going concern under </a:t>
            </a:r>
            <a:r>
              <a:rPr lang="en-US" sz="2000" dirty="0" smtClean="0">
                <a:solidFill>
                  <a:srgbClr val="FFFF00"/>
                </a:solidFill>
              </a:rPr>
              <a:t>Regulation 32 (f)</a:t>
            </a:r>
            <a:r>
              <a:rPr lang="en-US" sz="2000" dirty="0" smtClean="0"/>
              <a:t>, </a:t>
            </a:r>
            <a:r>
              <a:rPr lang="en-US" sz="2000" dirty="0"/>
              <a:t>if an order for liquidation is passed under section 33.</a:t>
            </a:r>
          </a:p>
          <a:p>
            <a:r>
              <a:rPr lang="en-US" sz="2000" dirty="0"/>
              <a:t> </a:t>
            </a:r>
          </a:p>
          <a:p>
            <a:pPr lvl="0"/>
            <a:r>
              <a:rPr lang="en-US" sz="2000" dirty="0">
                <a:solidFill>
                  <a:srgbClr val="FFFF00"/>
                </a:solidFill>
              </a:rPr>
              <a:t>Where the committee recommends sale as a going conce</a:t>
            </a:r>
            <a:r>
              <a:rPr lang="en-US" sz="2000" dirty="0"/>
              <a:t>rn, it </a:t>
            </a:r>
            <a:r>
              <a:rPr lang="en-US" sz="2000" dirty="0">
                <a:solidFill>
                  <a:srgbClr val="92D050"/>
                </a:solidFill>
              </a:rPr>
              <a:t>shall identify and group the assets and liabilities, which according to its commercial considerations</a:t>
            </a:r>
            <a:r>
              <a:rPr lang="en-US" sz="2000" dirty="0"/>
              <a:t>, ought to be sold as a going concern under clause (e) or clause (f) of regulation 32 of the Insolvency and Bankruptcy Board of India (Liquidation Process) Regulations, 2016.</a:t>
            </a:r>
          </a:p>
          <a:p>
            <a:r>
              <a:rPr lang="en-US" sz="2000" dirty="0"/>
              <a:t> </a:t>
            </a:r>
          </a:p>
          <a:p>
            <a:r>
              <a:rPr lang="en-US" sz="2000" dirty="0"/>
              <a:t>The </a:t>
            </a:r>
            <a:r>
              <a:rPr lang="en-US" sz="2000" dirty="0">
                <a:solidFill>
                  <a:srgbClr val="92D050"/>
                </a:solidFill>
              </a:rPr>
              <a:t>resolution professional shall submit the recommendation of the committee </a:t>
            </a:r>
            <a:r>
              <a:rPr lang="en-US" sz="2000" dirty="0"/>
              <a:t>under sub- regulations (1) and (2) </a:t>
            </a:r>
            <a:r>
              <a:rPr lang="en-US" sz="2000" dirty="0">
                <a:solidFill>
                  <a:srgbClr val="92D050"/>
                </a:solidFill>
              </a:rPr>
              <a:t>to the Adjudicating Authority while filing the approval or decision of the committee under section 30 or 33</a:t>
            </a:r>
            <a:r>
              <a:rPr lang="en-US" sz="2000" dirty="0"/>
              <a:t>, as the case may be.”.</a:t>
            </a:r>
          </a:p>
        </p:txBody>
      </p:sp>
    </p:spTree>
    <p:extLst>
      <p:ext uri="{BB962C8B-B14F-4D97-AF65-F5344CB8AC3E}">
        <p14:creationId xmlns="" xmlns:p14="http://schemas.microsoft.com/office/powerpoint/2010/main" val="2085459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86BAA-17E6-4A00-AEDC-7827AF2C77F5}"/>
              </a:ext>
            </a:extLst>
          </p:cNvPr>
          <p:cNvSpPr>
            <a:spLocks noGrp="1"/>
          </p:cNvSpPr>
          <p:nvPr>
            <p:ph type="ctrTitle"/>
          </p:nvPr>
        </p:nvSpPr>
        <p:spPr>
          <a:xfrm>
            <a:off x="77262" y="-710855"/>
            <a:ext cx="11959839" cy="1441302"/>
          </a:xfrm>
        </p:spPr>
        <p:txBody>
          <a:bodyPr/>
          <a:lstStyle/>
          <a:p>
            <a:r>
              <a:rPr lang="en-IN" sz="2800" b="1" i="1" u="sng" dirty="0" smtClean="0">
                <a:latin typeface="Times New Roman" panose="02020603050405020304" pitchFamily="18" charset="0"/>
                <a:cs typeface="Times New Roman" panose="02020603050405020304" pitchFamily="18" charset="0"/>
              </a:rPr>
              <a:t>COMPROMISE OR ARRANGEMENT – REGULATION 2(B)</a:t>
            </a:r>
            <a:endParaRPr lang="en-IN" sz="2800" b="1" i="1" u="sng" dirty="0">
              <a:latin typeface="Times New Roman" panose="02020603050405020304" pitchFamily="18" charset="0"/>
              <a:cs typeface="Times New Roman" panose="02020603050405020304" pitchFamily="18" charset="0"/>
            </a:endParaRPr>
          </a:p>
        </p:txBody>
      </p:sp>
      <p:sp>
        <p:nvSpPr>
          <p:cNvPr id="7" name="Subtitle 6">
            <a:extLst>
              <a:ext uri="{FF2B5EF4-FFF2-40B4-BE49-F238E27FC236}">
                <a16:creationId xmlns:a16="http://schemas.microsoft.com/office/drawing/2014/main" xmlns="" id="{5CF1791B-47B4-4B0B-8C19-8189CDBBFC18}"/>
              </a:ext>
            </a:extLst>
          </p:cNvPr>
          <p:cNvSpPr>
            <a:spLocks noGrp="1"/>
          </p:cNvSpPr>
          <p:nvPr>
            <p:ph type="subTitle" idx="1"/>
          </p:nvPr>
        </p:nvSpPr>
        <p:spPr>
          <a:xfrm>
            <a:off x="616227" y="781497"/>
            <a:ext cx="10624930" cy="4421716"/>
          </a:xfrm>
        </p:spPr>
        <p:txBody>
          <a:bodyPr>
            <a:noAutofit/>
          </a:bodyPr>
          <a:lstStyle/>
          <a:p>
            <a:pPr lvl="0" algn="l">
              <a:buFont typeface="Arial" pitchFamily="34" charset="0"/>
              <a:buChar char="•"/>
            </a:pPr>
            <a:r>
              <a:rPr lang="en-US" dirty="0"/>
              <a:t>Where a compromise or arrangement is proposed under section 230 of the Companies Act, 2013 (18 of 2013</a:t>
            </a:r>
            <a:r>
              <a:rPr lang="en-US" dirty="0">
                <a:solidFill>
                  <a:srgbClr val="FFFF00"/>
                </a:solidFill>
              </a:rPr>
              <a:t>), it shall be completed within ninety days of the order of liquidatio</a:t>
            </a:r>
            <a:r>
              <a:rPr lang="en-US" dirty="0"/>
              <a:t>n under sub-sections (1) and (4) of section 33</a:t>
            </a:r>
            <a:r>
              <a:rPr lang="en-US" dirty="0" smtClean="0"/>
              <a:t>.</a:t>
            </a:r>
            <a:endParaRPr lang="en-US" dirty="0"/>
          </a:p>
          <a:p>
            <a:pPr lvl="0" algn="l">
              <a:buFont typeface="Arial" pitchFamily="34" charset="0"/>
              <a:buChar char="•"/>
            </a:pPr>
            <a:r>
              <a:rPr lang="en-US" dirty="0"/>
              <a:t>The </a:t>
            </a:r>
            <a:r>
              <a:rPr lang="en-US" dirty="0">
                <a:solidFill>
                  <a:srgbClr val="FFFF00"/>
                </a:solidFill>
              </a:rPr>
              <a:t>time taken on compromise or arrangement</a:t>
            </a:r>
            <a:r>
              <a:rPr lang="en-US" dirty="0"/>
              <a:t>, not exceeding ninety days</a:t>
            </a:r>
            <a:r>
              <a:rPr lang="en-US" dirty="0">
                <a:solidFill>
                  <a:srgbClr val="FFFF00"/>
                </a:solidFill>
              </a:rPr>
              <a:t>, shall not be included in the liquidation period</a:t>
            </a:r>
            <a:r>
              <a:rPr lang="en-US" dirty="0" smtClean="0">
                <a:solidFill>
                  <a:srgbClr val="FFFF00"/>
                </a:solidFill>
              </a:rPr>
              <a:t>.</a:t>
            </a:r>
          </a:p>
          <a:p>
            <a:pPr lvl="0" algn="l">
              <a:buFont typeface="Arial" pitchFamily="34" charset="0"/>
              <a:buChar char="•"/>
            </a:pPr>
            <a:r>
              <a:rPr lang="en-US" sz="2400" dirty="0" smtClean="0">
                <a:solidFill>
                  <a:srgbClr val="92D050"/>
                </a:solidFill>
              </a:rPr>
              <a:t>Any </a:t>
            </a:r>
            <a:r>
              <a:rPr lang="en-US" sz="2400" dirty="0">
                <a:solidFill>
                  <a:srgbClr val="92D050"/>
                </a:solidFill>
              </a:rPr>
              <a:t>cost incurred by the liquidator in relation to compromise or arrangement shall be borne by the corporate debtor</a:t>
            </a:r>
            <a:r>
              <a:rPr lang="en-US" sz="2400" dirty="0"/>
              <a:t>, where such compromise or arrangement </a:t>
            </a:r>
            <a:r>
              <a:rPr lang="en-US" sz="2400" dirty="0">
                <a:solidFill>
                  <a:srgbClr val="92D050"/>
                </a:solidFill>
              </a:rPr>
              <a:t>is sanctioned </a:t>
            </a:r>
            <a:r>
              <a:rPr lang="en-US" sz="2400" dirty="0"/>
              <a:t>by the Tribunal under sub-section (6) of section 230</a:t>
            </a:r>
            <a:r>
              <a:rPr lang="en-US" sz="2400" dirty="0" smtClean="0"/>
              <a:t>:</a:t>
            </a:r>
          </a:p>
          <a:p>
            <a:pPr algn="l">
              <a:buFont typeface="Arial" pitchFamily="34" charset="0"/>
              <a:buChar char="•"/>
            </a:pPr>
            <a:r>
              <a:rPr lang="en-US" sz="2400" dirty="0" smtClean="0"/>
              <a:t>Provided </a:t>
            </a:r>
            <a:r>
              <a:rPr lang="en-US" sz="2400" dirty="0"/>
              <a:t>that </a:t>
            </a:r>
            <a:r>
              <a:rPr lang="en-US" sz="2400" dirty="0">
                <a:solidFill>
                  <a:srgbClr val="92D050"/>
                </a:solidFill>
              </a:rPr>
              <a:t>such cost shall be borne by the parties who proposed compromise or arrangement,</a:t>
            </a:r>
            <a:r>
              <a:rPr lang="en-US" sz="2400" dirty="0"/>
              <a:t> where such compromise or arrangement </a:t>
            </a:r>
            <a:r>
              <a:rPr lang="en-US" sz="2400" dirty="0">
                <a:solidFill>
                  <a:srgbClr val="92D050"/>
                </a:solidFill>
              </a:rPr>
              <a:t>is not sanctioned </a:t>
            </a:r>
            <a:r>
              <a:rPr lang="en-US" sz="2400" dirty="0"/>
              <a:t>by the Tribunal under sub-section (6) of section 230.</a:t>
            </a:r>
          </a:p>
        </p:txBody>
      </p:sp>
    </p:spTree>
    <p:extLst>
      <p:ext uri="{BB962C8B-B14F-4D97-AF65-F5344CB8AC3E}">
        <p14:creationId xmlns="" xmlns:p14="http://schemas.microsoft.com/office/powerpoint/2010/main" val="1423420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7E3482-2FE6-405F-A300-DBE25E5F4C05}"/>
              </a:ext>
            </a:extLst>
          </p:cNvPr>
          <p:cNvSpPr>
            <a:spLocks noGrp="1"/>
          </p:cNvSpPr>
          <p:nvPr>
            <p:ph type="title"/>
          </p:nvPr>
        </p:nvSpPr>
        <p:spPr>
          <a:xfrm>
            <a:off x="1123122" y="0"/>
            <a:ext cx="10257182" cy="1400530"/>
          </a:xfrm>
        </p:spPr>
        <p:txBody>
          <a:bodyPr/>
          <a:lstStyle/>
          <a:p>
            <a:pPr algn="ctr"/>
            <a:r>
              <a:rPr lang="en-IN" sz="2800" b="1" i="1" u="sng" dirty="0">
                <a:latin typeface="Times New Roman" panose="02020603050405020304" pitchFamily="18" charset="0"/>
                <a:cs typeface="Times New Roman" panose="02020603050405020304" pitchFamily="18" charset="0"/>
              </a:rPr>
              <a:t>Power of Liquidator to consult any of the stakeholder under </a:t>
            </a:r>
            <a:r>
              <a:rPr lang="en-IN" sz="2800" b="1" i="1" u="sng" dirty="0" smtClean="0">
                <a:latin typeface="Times New Roman" panose="02020603050405020304" pitchFamily="18" charset="0"/>
                <a:cs typeface="Times New Roman" panose="02020603050405020304" pitchFamily="18" charset="0"/>
              </a:rPr>
              <a:t/>
            </a:r>
            <a:br>
              <a:rPr lang="en-IN" sz="2800" b="1" i="1" u="sng" dirty="0" smtClean="0">
                <a:latin typeface="Times New Roman" panose="02020603050405020304" pitchFamily="18" charset="0"/>
                <a:cs typeface="Times New Roman" panose="02020603050405020304" pitchFamily="18" charset="0"/>
              </a:rPr>
            </a:br>
            <a:r>
              <a:rPr lang="en-IN" sz="2800" b="1" i="1" u="sng" dirty="0" smtClean="0">
                <a:latin typeface="Times New Roman" panose="02020603050405020304" pitchFamily="18" charset="0"/>
                <a:cs typeface="Times New Roman" panose="02020603050405020304" pitchFamily="18" charset="0"/>
              </a:rPr>
              <a:t>Sec </a:t>
            </a:r>
            <a:r>
              <a:rPr lang="en-IN" sz="2800" b="1" i="1" u="sng" dirty="0">
                <a:latin typeface="Times New Roman" panose="02020603050405020304" pitchFamily="18" charset="0"/>
                <a:cs typeface="Times New Roman" panose="02020603050405020304" pitchFamily="18" charset="0"/>
              </a:rPr>
              <a:t>35(2) and Regulation 8</a:t>
            </a:r>
          </a:p>
        </p:txBody>
      </p:sp>
      <p:sp>
        <p:nvSpPr>
          <p:cNvPr id="3" name="Content Placeholder 2">
            <a:extLst>
              <a:ext uri="{FF2B5EF4-FFF2-40B4-BE49-F238E27FC236}">
                <a16:creationId xmlns:a16="http://schemas.microsoft.com/office/drawing/2014/main" xmlns="" id="{AED07BE4-B938-4001-B1E8-389976236019}"/>
              </a:ext>
            </a:extLst>
          </p:cNvPr>
          <p:cNvSpPr>
            <a:spLocks noGrp="1"/>
          </p:cNvSpPr>
          <p:nvPr>
            <p:ph idx="1"/>
          </p:nvPr>
        </p:nvSpPr>
        <p:spPr>
          <a:xfrm>
            <a:off x="735496" y="1400530"/>
            <a:ext cx="10833652" cy="5114261"/>
          </a:xfrm>
        </p:spPr>
        <p:txBody>
          <a:bodyPr>
            <a:normAutofit lnSpcReduction="10000"/>
          </a:bodyPr>
          <a:lstStyle/>
          <a:p>
            <a:pPr algn="just">
              <a:buFont typeface="Wingdings" panose="05000000000000000000" pitchFamily="2" charset="2"/>
              <a:buChar char="Ø"/>
            </a:pPr>
            <a:r>
              <a:rPr lang="en-US" b="1" dirty="0"/>
              <a:t>The liquidator shall have the power to consult any of the stakeholders entitled to a distribution of proceeds under </a:t>
            </a:r>
            <a:r>
              <a:rPr lang="en-US" b="1" dirty="0" smtClean="0"/>
              <a:t>Section </a:t>
            </a:r>
            <a:r>
              <a:rPr lang="en-US" b="1" dirty="0"/>
              <a:t>53:</a:t>
            </a:r>
          </a:p>
          <a:p>
            <a:pPr algn="just">
              <a:buFont typeface="Wingdings" panose="05000000000000000000" pitchFamily="2" charset="2"/>
              <a:buChar char="Ø"/>
            </a:pPr>
            <a:r>
              <a:rPr lang="en-US" b="1" dirty="0"/>
              <a:t> Any such consultation shall not be binding on the liquidator</a:t>
            </a:r>
          </a:p>
          <a:p>
            <a:pPr algn="just">
              <a:buFont typeface="Wingdings" panose="05000000000000000000" pitchFamily="2" charset="2"/>
              <a:buChar char="Ø"/>
            </a:pPr>
            <a:r>
              <a:rPr lang="en-US" b="1" dirty="0"/>
              <a:t>The records of any such consultation shall be made available to all other stakeholders not so consulted, in a manner specified by the </a:t>
            </a:r>
            <a:r>
              <a:rPr lang="en-US" b="1" dirty="0" smtClean="0"/>
              <a:t>Board (under Regulation 8)</a:t>
            </a:r>
            <a:endParaRPr lang="en-US" b="1" dirty="0"/>
          </a:p>
          <a:p>
            <a:pPr algn="just">
              <a:buFont typeface="Wingdings" panose="05000000000000000000" pitchFamily="2" charset="2"/>
              <a:buChar char="Ø"/>
            </a:pPr>
            <a:r>
              <a:rPr lang="en-US" b="1" dirty="0"/>
              <a:t>Stakeholders consulted shall extend all assistance and co-operations.</a:t>
            </a:r>
          </a:p>
          <a:p>
            <a:pPr algn="just">
              <a:buFont typeface="Wingdings" panose="05000000000000000000" pitchFamily="2" charset="2"/>
              <a:buChar char="Ø"/>
            </a:pPr>
            <a:r>
              <a:rPr lang="en-US" b="1" dirty="0"/>
              <a:t>The Liquidator shall maintain the particulars of any consultation with the stakeholders as per Form A of Schedule II.</a:t>
            </a:r>
          </a:p>
          <a:p>
            <a:pPr marL="0" indent="0">
              <a:buNone/>
            </a:pPr>
            <a:endParaRPr lang="en-US" b="1" dirty="0"/>
          </a:p>
        </p:txBody>
      </p:sp>
    </p:spTree>
    <p:extLst>
      <p:ext uri="{BB962C8B-B14F-4D97-AF65-F5344CB8AC3E}">
        <p14:creationId xmlns="" xmlns:p14="http://schemas.microsoft.com/office/powerpoint/2010/main" val="2505412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7E3482-2FE6-405F-A300-DBE25E5F4C05}"/>
              </a:ext>
            </a:extLst>
          </p:cNvPr>
          <p:cNvSpPr>
            <a:spLocks noGrp="1"/>
          </p:cNvSpPr>
          <p:nvPr>
            <p:ph type="title"/>
          </p:nvPr>
        </p:nvSpPr>
        <p:spPr>
          <a:xfrm>
            <a:off x="1123122" y="9944"/>
            <a:ext cx="10257182" cy="973147"/>
          </a:xfrm>
        </p:spPr>
        <p:txBody>
          <a:bodyPr/>
          <a:lstStyle/>
          <a:p>
            <a:pPr algn="ctr"/>
            <a:r>
              <a:rPr lang="en-IN" sz="2800" b="1" i="1" u="sng" dirty="0" smtClean="0">
                <a:latin typeface="Times New Roman" panose="02020603050405020304" pitchFamily="18" charset="0"/>
                <a:cs typeface="Times New Roman" panose="02020603050405020304" pitchFamily="18" charset="0"/>
              </a:rPr>
              <a:t>Stakeholders’ Consultation </a:t>
            </a:r>
            <a:r>
              <a:rPr lang="en-IN" sz="2800" b="1" i="1" u="sng" dirty="0" err="1" smtClean="0">
                <a:latin typeface="Times New Roman" panose="02020603050405020304" pitchFamily="18" charset="0"/>
                <a:cs typeface="Times New Roman" panose="02020603050405020304" pitchFamily="18" charset="0"/>
              </a:rPr>
              <a:t>Committe</a:t>
            </a:r>
            <a:r>
              <a:rPr lang="en-IN" sz="2800" b="1" i="1" u="sng" dirty="0" smtClean="0">
                <a:latin typeface="Times New Roman" panose="02020603050405020304" pitchFamily="18" charset="0"/>
                <a:cs typeface="Times New Roman" panose="02020603050405020304" pitchFamily="18" charset="0"/>
              </a:rPr>
              <a:t> - Regulation </a:t>
            </a:r>
            <a:r>
              <a:rPr lang="en-IN" sz="2800" i="1" u="sng" dirty="0" smtClean="0">
                <a:latin typeface="Times New Roman" panose="02020603050405020304" pitchFamily="18" charset="0"/>
                <a:cs typeface="Times New Roman" panose="02020603050405020304" pitchFamily="18" charset="0"/>
              </a:rPr>
              <a:t>31 A</a:t>
            </a:r>
            <a:endParaRPr lang="en-IN" sz="2800" b="1" i="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ED07BE4-B938-4001-B1E8-389976236019}"/>
              </a:ext>
            </a:extLst>
          </p:cNvPr>
          <p:cNvSpPr>
            <a:spLocks noGrp="1"/>
          </p:cNvSpPr>
          <p:nvPr>
            <p:ph idx="1"/>
          </p:nvPr>
        </p:nvSpPr>
        <p:spPr>
          <a:xfrm>
            <a:off x="427383" y="655105"/>
            <a:ext cx="11141765" cy="5114261"/>
          </a:xfrm>
        </p:spPr>
        <p:txBody>
          <a:bodyPr>
            <a:noAutofit/>
          </a:bodyPr>
          <a:lstStyle/>
          <a:p>
            <a:pPr algn="just"/>
            <a:r>
              <a:rPr lang="en-US" sz="2000" dirty="0" smtClean="0"/>
              <a:t>The liquidator shall </a:t>
            </a:r>
            <a:r>
              <a:rPr lang="en-US" sz="2000" dirty="0" smtClean="0">
                <a:solidFill>
                  <a:srgbClr val="FFFF00"/>
                </a:solidFill>
              </a:rPr>
              <a:t>constitute a consultation committee within sixty days </a:t>
            </a:r>
            <a:r>
              <a:rPr lang="en-US" sz="2000" dirty="0" smtClean="0"/>
              <a:t>from the liquidation commencement date, </a:t>
            </a:r>
            <a:r>
              <a:rPr lang="en-US" sz="2000" dirty="0" smtClean="0">
                <a:solidFill>
                  <a:srgbClr val="FFFF00"/>
                </a:solidFill>
              </a:rPr>
              <a:t>based on the list of stakeholders </a:t>
            </a:r>
            <a:r>
              <a:rPr lang="en-US" sz="2000" dirty="0" smtClean="0"/>
              <a:t>prepared under regulation 31, to advise him on the matters relating to sale under regulation 32</a:t>
            </a:r>
          </a:p>
          <a:p>
            <a:pPr algn="just"/>
            <a:r>
              <a:rPr lang="en-US" sz="2000" dirty="0" smtClean="0"/>
              <a:t>The liquidator may facilitate the stakeholders of each class to nominate their representatives for inclusion in the consultation committee</a:t>
            </a:r>
          </a:p>
          <a:p>
            <a:pPr algn="just"/>
            <a:r>
              <a:rPr lang="en-US" sz="2000" dirty="0" smtClean="0"/>
              <a:t>The liquidator shall </a:t>
            </a:r>
            <a:r>
              <a:rPr lang="en-US" sz="2000" dirty="0" smtClean="0">
                <a:solidFill>
                  <a:srgbClr val="FFFF00"/>
                </a:solidFill>
              </a:rPr>
              <a:t>convene a meeting </a:t>
            </a:r>
            <a:r>
              <a:rPr lang="en-US" sz="2000" dirty="0" smtClean="0"/>
              <a:t>of the consultation committee </a:t>
            </a:r>
            <a:r>
              <a:rPr lang="en-US" sz="2000" dirty="0" smtClean="0">
                <a:solidFill>
                  <a:srgbClr val="FFFF00"/>
                </a:solidFill>
              </a:rPr>
              <a:t>when he considers it necessary </a:t>
            </a:r>
            <a:r>
              <a:rPr lang="en-US" sz="2000" dirty="0" smtClean="0"/>
              <a:t>and shall convene a meeting of the consultation committee when a </a:t>
            </a:r>
            <a:r>
              <a:rPr lang="en-US" sz="2000" dirty="0" smtClean="0">
                <a:solidFill>
                  <a:srgbClr val="FFFF00"/>
                </a:solidFill>
              </a:rPr>
              <a:t>request is received from at least fifty-one percent of representatives in the consultation committee</a:t>
            </a:r>
          </a:p>
          <a:p>
            <a:pPr algn="just"/>
            <a:r>
              <a:rPr lang="en-US" sz="2000" dirty="0" smtClean="0"/>
              <a:t>The liquidator shall chair the meetings of consultation committee and </a:t>
            </a:r>
            <a:r>
              <a:rPr lang="en-US" sz="2000" dirty="0" smtClean="0">
                <a:solidFill>
                  <a:srgbClr val="FFFF00"/>
                </a:solidFill>
              </a:rPr>
              <a:t>record deliberations </a:t>
            </a:r>
            <a:r>
              <a:rPr lang="en-US" sz="2000" dirty="0" smtClean="0"/>
              <a:t>of the meeting</a:t>
            </a:r>
          </a:p>
          <a:p>
            <a:r>
              <a:rPr lang="en-US" sz="2000" dirty="0" smtClean="0"/>
              <a:t>The liquidator shall</a:t>
            </a:r>
            <a:r>
              <a:rPr lang="en-US" sz="2000" dirty="0" smtClean="0">
                <a:solidFill>
                  <a:srgbClr val="FFFF00"/>
                </a:solidFill>
              </a:rPr>
              <a:t> place the recommendation of COC made under Regulation 39C(1) of the IBBI CIRP  Regulations, 2016, before the consultation committee</a:t>
            </a:r>
            <a:r>
              <a:rPr lang="en-US" sz="2000" dirty="0" smtClean="0"/>
              <a:t> for its information</a:t>
            </a:r>
            <a:r>
              <a:rPr lang="en-US" sz="2000" dirty="0" smtClean="0"/>
              <a:t>.(Assessment of Sale as a Going Concern)</a:t>
            </a:r>
            <a:endParaRPr lang="en-US" sz="2000" dirty="0" smtClean="0"/>
          </a:p>
          <a:p>
            <a:r>
              <a:rPr lang="en-US" sz="2000" dirty="0" smtClean="0"/>
              <a:t>The </a:t>
            </a:r>
            <a:r>
              <a:rPr lang="en-US" sz="2000" dirty="0" smtClean="0">
                <a:solidFill>
                  <a:srgbClr val="FFFF00"/>
                </a:solidFill>
              </a:rPr>
              <a:t>consultation committee shall advise the liquidator</a:t>
            </a:r>
            <a:r>
              <a:rPr lang="en-US" sz="2000" dirty="0" smtClean="0"/>
              <a:t>, by a vote </a:t>
            </a:r>
            <a:r>
              <a:rPr lang="en-US" sz="2000" dirty="0" smtClean="0">
                <a:solidFill>
                  <a:srgbClr val="FFFF00"/>
                </a:solidFill>
              </a:rPr>
              <a:t>of not less than sixty-six percent </a:t>
            </a:r>
            <a:r>
              <a:rPr lang="en-US" sz="2000" dirty="0" smtClean="0"/>
              <a:t>of the representatives of the consultation committee, </a:t>
            </a:r>
            <a:r>
              <a:rPr lang="en-US" sz="2000" dirty="0" smtClean="0">
                <a:solidFill>
                  <a:srgbClr val="FFFF00"/>
                </a:solidFill>
              </a:rPr>
              <a:t>present and voting</a:t>
            </a:r>
            <a:r>
              <a:rPr lang="en-US" sz="2000" dirty="0" smtClean="0"/>
              <a:t>.</a:t>
            </a:r>
          </a:p>
          <a:p>
            <a:r>
              <a:rPr lang="en-US" sz="2000" dirty="0" smtClean="0"/>
              <a:t>The </a:t>
            </a:r>
            <a:r>
              <a:rPr lang="en-US" sz="2000" dirty="0" smtClean="0">
                <a:solidFill>
                  <a:srgbClr val="FFFF00"/>
                </a:solidFill>
              </a:rPr>
              <a:t>advice </a:t>
            </a:r>
            <a:r>
              <a:rPr lang="en-US" sz="2000" dirty="0" smtClean="0"/>
              <a:t>of the consultation committee shall </a:t>
            </a:r>
            <a:r>
              <a:rPr lang="en-US" sz="2000" dirty="0" smtClean="0">
                <a:solidFill>
                  <a:srgbClr val="FFFF00"/>
                </a:solidFill>
              </a:rPr>
              <a:t>not be binding on the liquidator</a:t>
            </a:r>
            <a:r>
              <a:rPr lang="en-US" sz="2000" dirty="0" smtClean="0"/>
              <a:t>:</a:t>
            </a:r>
          </a:p>
          <a:p>
            <a:r>
              <a:rPr lang="en-US" sz="2000" dirty="0" smtClean="0"/>
              <a:t>Provided that where the </a:t>
            </a:r>
            <a:r>
              <a:rPr lang="en-US" sz="2000" dirty="0" smtClean="0">
                <a:solidFill>
                  <a:srgbClr val="FFFF00"/>
                </a:solidFill>
              </a:rPr>
              <a:t>liquidator takes a decision different from the advice </a:t>
            </a:r>
            <a:r>
              <a:rPr lang="en-US" sz="2000" dirty="0" smtClean="0"/>
              <a:t>given by the consultation committee, he </a:t>
            </a:r>
            <a:r>
              <a:rPr lang="en-US" sz="2000" dirty="0" smtClean="0">
                <a:solidFill>
                  <a:srgbClr val="FFFF00"/>
                </a:solidFill>
              </a:rPr>
              <a:t>shall record the reasons for the same in writing</a:t>
            </a:r>
            <a:r>
              <a:rPr lang="en-US" sz="2000" dirty="0" smtClean="0"/>
              <a:t>.</a:t>
            </a:r>
            <a:endParaRPr lang="en-US" sz="2000" b="1" dirty="0"/>
          </a:p>
        </p:txBody>
      </p:sp>
    </p:spTree>
    <p:extLst>
      <p:ext uri="{BB962C8B-B14F-4D97-AF65-F5344CB8AC3E}">
        <p14:creationId xmlns="" xmlns:p14="http://schemas.microsoft.com/office/powerpoint/2010/main" val="2505412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7E3482-2FE6-405F-A300-DBE25E5F4C05}"/>
              </a:ext>
            </a:extLst>
          </p:cNvPr>
          <p:cNvSpPr>
            <a:spLocks noGrp="1"/>
          </p:cNvSpPr>
          <p:nvPr>
            <p:ph type="title"/>
          </p:nvPr>
        </p:nvSpPr>
        <p:spPr>
          <a:xfrm>
            <a:off x="1123122" y="9944"/>
            <a:ext cx="10257182" cy="973147"/>
          </a:xfrm>
        </p:spPr>
        <p:txBody>
          <a:bodyPr/>
          <a:lstStyle/>
          <a:p>
            <a:r>
              <a:rPr lang="en-US" sz="2800" dirty="0" smtClean="0"/>
              <a:t>The composition of the consultation committee</a:t>
            </a:r>
            <a:endParaRPr lang="en-IN" sz="2800" b="1" i="1" u="sng" dirty="0">
              <a:latin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idx="1"/>
          </p:nvPr>
        </p:nvGraphicFramePr>
        <p:xfrm>
          <a:off x="695738" y="894522"/>
          <a:ext cx="10972800" cy="5526156"/>
        </p:xfrm>
        <a:graphic>
          <a:graphicData uri="http://schemas.openxmlformats.org/drawingml/2006/table">
            <a:tbl>
              <a:tblPr>
                <a:tableStyleId>{284E427A-3D55-4303-BF80-6455036E1DE7}</a:tableStyleId>
              </a:tblPr>
              <a:tblGrid>
                <a:gridCol w="3418316"/>
                <a:gridCol w="4215925"/>
                <a:gridCol w="3338559"/>
              </a:tblGrid>
              <a:tr h="452103">
                <a:tc>
                  <a:txBody>
                    <a:bodyPr/>
                    <a:lstStyle/>
                    <a:p>
                      <a:pPr marL="111125" marR="0">
                        <a:lnSpc>
                          <a:spcPts val="1375"/>
                        </a:lnSpc>
                        <a:spcBef>
                          <a:spcPts val="0"/>
                        </a:spcBef>
                        <a:spcAft>
                          <a:spcPts val="0"/>
                        </a:spcAft>
                      </a:pPr>
                      <a:r>
                        <a:rPr lang="en-US" sz="1200" b="1" dirty="0"/>
                        <a:t>Class of Stakeholders</a:t>
                      </a:r>
                      <a:endParaRPr lang="en-US" sz="1100" b="1" dirty="0">
                        <a:latin typeface="Times New Roman"/>
                        <a:ea typeface="Times New Roman"/>
                        <a:cs typeface="Times New Roman"/>
                      </a:endParaRPr>
                    </a:p>
                  </a:txBody>
                  <a:tcPr marL="0" marR="0" marT="0" marB="0"/>
                </a:tc>
                <a:tc>
                  <a:txBody>
                    <a:bodyPr/>
                    <a:lstStyle/>
                    <a:p>
                      <a:pPr marL="929005" marR="927735" algn="ctr">
                        <a:lnSpc>
                          <a:spcPts val="1375"/>
                        </a:lnSpc>
                        <a:spcBef>
                          <a:spcPts val="0"/>
                        </a:spcBef>
                        <a:spcAft>
                          <a:spcPts val="0"/>
                        </a:spcAft>
                      </a:pPr>
                      <a:r>
                        <a:rPr lang="en-US" sz="1200" b="1"/>
                        <a:t>Description</a:t>
                      </a:r>
                      <a:endParaRPr lang="en-US" sz="1100" b="1">
                        <a:latin typeface="Times New Roman"/>
                        <a:ea typeface="Times New Roman"/>
                        <a:cs typeface="Times New Roman"/>
                      </a:endParaRPr>
                    </a:p>
                  </a:txBody>
                  <a:tcPr marL="0" marR="0" marT="0" marB="0"/>
                </a:tc>
                <a:tc>
                  <a:txBody>
                    <a:bodyPr/>
                    <a:lstStyle/>
                    <a:p>
                      <a:pPr marL="278765" marR="0" indent="161290">
                        <a:lnSpc>
                          <a:spcPts val="1380"/>
                        </a:lnSpc>
                        <a:spcBef>
                          <a:spcPts val="10"/>
                        </a:spcBef>
                        <a:spcAft>
                          <a:spcPts val="0"/>
                        </a:spcAft>
                      </a:pPr>
                      <a:r>
                        <a:rPr lang="en-US" sz="1200" b="1"/>
                        <a:t>Number of Representatives</a:t>
                      </a:r>
                      <a:endParaRPr lang="en-US" sz="1100" b="1">
                        <a:latin typeface="Times New Roman"/>
                        <a:ea typeface="Times New Roman"/>
                        <a:cs typeface="Times New Roman"/>
                      </a:endParaRPr>
                    </a:p>
                  </a:txBody>
                  <a:tcPr marL="0" marR="0" marT="0" marB="0"/>
                </a:tc>
              </a:tr>
              <a:tr h="220400">
                <a:tc>
                  <a:txBody>
                    <a:bodyPr/>
                    <a:lstStyle/>
                    <a:p>
                      <a:pPr marL="707390" marR="702945" algn="ctr">
                        <a:lnSpc>
                          <a:spcPts val="1265"/>
                        </a:lnSpc>
                        <a:spcBef>
                          <a:spcPts val="0"/>
                        </a:spcBef>
                        <a:spcAft>
                          <a:spcPts val="0"/>
                        </a:spcAft>
                      </a:pPr>
                      <a:r>
                        <a:rPr lang="en-US" sz="1200" b="1"/>
                        <a:t>(1)</a:t>
                      </a:r>
                      <a:endParaRPr lang="en-US" sz="1100" b="1">
                        <a:latin typeface="Times New Roman"/>
                        <a:ea typeface="Times New Roman"/>
                        <a:cs typeface="Times New Roman"/>
                      </a:endParaRPr>
                    </a:p>
                  </a:txBody>
                  <a:tcPr marL="0" marR="0" marT="0" marB="0"/>
                </a:tc>
                <a:tc>
                  <a:txBody>
                    <a:bodyPr/>
                    <a:lstStyle/>
                    <a:p>
                      <a:pPr marL="929005" marR="925830" algn="ctr">
                        <a:lnSpc>
                          <a:spcPts val="1265"/>
                        </a:lnSpc>
                        <a:spcBef>
                          <a:spcPts val="0"/>
                        </a:spcBef>
                        <a:spcAft>
                          <a:spcPts val="0"/>
                        </a:spcAft>
                      </a:pPr>
                      <a:r>
                        <a:rPr lang="en-US" sz="1200" b="1"/>
                        <a:t>(2)</a:t>
                      </a:r>
                      <a:endParaRPr lang="en-US" sz="1100" b="1">
                        <a:latin typeface="Times New Roman"/>
                        <a:ea typeface="Times New Roman"/>
                        <a:cs typeface="Times New Roman"/>
                      </a:endParaRPr>
                    </a:p>
                  </a:txBody>
                  <a:tcPr marL="0" marR="0" marT="0" marB="0"/>
                </a:tc>
                <a:tc>
                  <a:txBody>
                    <a:bodyPr/>
                    <a:lstStyle/>
                    <a:p>
                      <a:pPr marL="692785" marR="685800" algn="ctr">
                        <a:lnSpc>
                          <a:spcPts val="1265"/>
                        </a:lnSpc>
                        <a:spcBef>
                          <a:spcPts val="0"/>
                        </a:spcBef>
                        <a:spcAft>
                          <a:spcPts val="0"/>
                        </a:spcAft>
                      </a:pPr>
                      <a:r>
                        <a:rPr lang="en-US" sz="1200" b="1"/>
                        <a:t>(3)</a:t>
                      </a:r>
                      <a:endParaRPr lang="en-US" sz="1100" b="1">
                        <a:latin typeface="Times New Roman"/>
                        <a:ea typeface="Times New Roman"/>
                        <a:cs typeface="Times New Roman"/>
                      </a:endParaRPr>
                    </a:p>
                  </a:txBody>
                  <a:tcPr marL="0" marR="0" marT="0" marB="0"/>
                </a:tc>
              </a:tr>
              <a:tr h="678155">
                <a:tc rowSpan="2">
                  <a:txBody>
                    <a:bodyPr/>
                    <a:lstStyle/>
                    <a:p>
                      <a:pPr marL="67945" marR="61595" algn="just">
                        <a:spcBef>
                          <a:spcPts val="0"/>
                        </a:spcBef>
                        <a:spcAft>
                          <a:spcPts val="0"/>
                        </a:spcAft>
                        <a:tabLst>
                          <a:tab pos="1017270" algn="l"/>
                          <a:tab pos="1271270" algn="l"/>
                        </a:tabLst>
                      </a:pPr>
                      <a:r>
                        <a:rPr lang="en-US" sz="1200" b="1" dirty="0"/>
                        <a:t>Secured	</a:t>
                      </a:r>
                      <a:r>
                        <a:rPr lang="en-US" sz="1200" b="1" spc="-15" dirty="0"/>
                        <a:t>financial </a:t>
                      </a:r>
                      <a:r>
                        <a:rPr lang="en-US" sz="1200" b="1" dirty="0"/>
                        <a:t>creditors, who </a:t>
                      </a:r>
                      <a:r>
                        <a:rPr lang="en-US" sz="1200" b="1" spc="-20" dirty="0"/>
                        <a:t>have </a:t>
                      </a:r>
                      <a:r>
                        <a:rPr lang="en-US" sz="1200" b="1" dirty="0"/>
                        <a:t>relinquished		</a:t>
                      </a:r>
                      <a:r>
                        <a:rPr lang="en-US" sz="1200" b="1" spc="-20" dirty="0"/>
                        <a:t>their </a:t>
                      </a:r>
                      <a:r>
                        <a:rPr lang="en-US" sz="1200" b="1" dirty="0"/>
                        <a:t>security interests </a:t>
                      </a:r>
                      <a:r>
                        <a:rPr lang="en-US" sz="1200" b="1" spc="-20" dirty="0"/>
                        <a:t>under </a:t>
                      </a:r>
                      <a:r>
                        <a:rPr lang="en-US" sz="1200" b="1" dirty="0"/>
                        <a:t>section</a:t>
                      </a:r>
                      <a:r>
                        <a:rPr lang="en-US" sz="1200" b="1" spc="-5" dirty="0"/>
                        <a:t> </a:t>
                      </a:r>
                      <a:r>
                        <a:rPr lang="en-US" sz="1200" b="1" dirty="0"/>
                        <a:t>52</a:t>
                      </a:r>
                      <a:endParaRPr lang="en-US" sz="1100" b="1" dirty="0">
                        <a:latin typeface="Times New Roman"/>
                        <a:ea typeface="Times New Roman"/>
                        <a:cs typeface="Times New Roman"/>
                      </a:endParaRPr>
                    </a:p>
                  </a:txBody>
                  <a:tcPr marL="0" marR="0" marT="0" marB="0"/>
                </a:tc>
                <a:tc>
                  <a:txBody>
                    <a:bodyPr/>
                    <a:lstStyle/>
                    <a:p>
                      <a:pPr marL="67945" marR="0">
                        <a:lnSpc>
                          <a:spcPts val="1375"/>
                        </a:lnSpc>
                        <a:spcBef>
                          <a:spcPts val="0"/>
                        </a:spcBef>
                        <a:spcAft>
                          <a:spcPts val="0"/>
                        </a:spcAft>
                      </a:pPr>
                      <a:r>
                        <a:rPr lang="en-US" sz="1200" b="1"/>
                        <a:t>Where claims of such creditors</a:t>
                      </a:r>
                      <a:r>
                        <a:rPr lang="en-US" sz="1200" b="1" spc="255"/>
                        <a:t> </a:t>
                      </a:r>
                      <a:r>
                        <a:rPr lang="en-US" sz="1200" b="1"/>
                        <a:t>admitted</a:t>
                      </a:r>
                      <a:endParaRPr lang="en-US" sz="1100" b="1"/>
                    </a:p>
                    <a:p>
                      <a:pPr marL="67945" marR="0">
                        <a:lnSpc>
                          <a:spcPts val="1350"/>
                        </a:lnSpc>
                        <a:spcBef>
                          <a:spcPts val="0"/>
                        </a:spcBef>
                        <a:spcAft>
                          <a:spcPts val="0"/>
                        </a:spcAft>
                      </a:pPr>
                      <a:r>
                        <a:rPr lang="en-US" sz="1200" b="1"/>
                        <a:t>during the liquidation process is less than 50% of liquidation value</a:t>
                      </a:r>
                      <a:endParaRPr lang="en-US" sz="1100" b="1">
                        <a:latin typeface="Times New Roman"/>
                        <a:ea typeface="Times New Roman"/>
                        <a:cs typeface="Times New Roman"/>
                      </a:endParaRPr>
                    </a:p>
                  </a:txBody>
                  <a:tcPr marL="0" marR="0" marT="0" marB="0"/>
                </a:tc>
                <a:tc>
                  <a:txBody>
                    <a:bodyPr/>
                    <a:lstStyle/>
                    <a:p>
                      <a:pPr marL="67945" marR="0">
                        <a:lnSpc>
                          <a:spcPts val="1375"/>
                        </a:lnSpc>
                        <a:spcBef>
                          <a:spcPts val="0"/>
                        </a:spcBef>
                        <a:spcAft>
                          <a:spcPts val="0"/>
                        </a:spcAft>
                      </a:pPr>
                      <a:r>
                        <a:rPr lang="en-US" sz="1200" b="1"/>
                        <a:t>Number of creditors in</a:t>
                      </a:r>
                      <a:endParaRPr lang="en-US" sz="1100" b="1"/>
                    </a:p>
                    <a:p>
                      <a:pPr marL="67945" marR="45085">
                        <a:lnSpc>
                          <a:spcPts val="1350"/>
                        </a:lnSpc>
                        <a:spcBef>
                          <a:spcPts val="0"/>
                        </a:spcBef>
                        <a:spcAft>
                          <a:spcPts val="0"/>
                        </a:spcAft>
                      </a:pPr>
                      <a:r>
                        <a:rPr lang="en-US" sz="1200" b="1"/>
                        <a:t>the category, subject to a maximum of 2</a:t>
                      </a:r>
                      <a:endParaRPr lang="en-US" sz="1100" b="1">
                        <a:latin typeface="Times New Roman"/>
                        <a:ea typeface="Times New Roman"/>
                        <a:cs typeface="Times New Roman"/>
                      </a:endParaRPr>
                    </a:p>
                  </a:txBody>
                  <a:tcPr marL="0" marR="0" marT="0" marB="0"/>
                </a:tc>
              </a:tr>
              <a:tr h="678155">
                <a:tc vMerge="1">
                  <a:txBody>
                    <a:bodyPr/>
                    <a:lstStyle/>
                    <a:p>
                      <a:endParaRPr lang="en-US"/>
                    </a:p>
                  </a:txBody>
                  <a:tcPr/>
                </a:tc>
                <a:tc>
                  <a:txBody>
                    <a:bodyPr/>
                    <a:lstStyle/>
                    <a:p>
                      <a:pPr marL="67945" marR="64770" algn="just">
                        <a:lnSpc>
                          <a:spcPts val="1380"/>
                        </a:lnSpc>
                        <a:spcBef>
                          <a:spcPts val="10"/>
                        </a:spcBef>
                        <a:spcAft>
                          <a:spcPts val="0"/>
                        </a:spcAft>
                      </a:pPr>
                      <a:r>
                        <a:rPr lang="en-US" sz="1200" b="1" dirty="0"/>
                        <a:t>Where claims of such creditors admitted during the liquidation process is at least 50% of liquidation value</a:t>
                      </a:r>
                      <a:endParaRPr lang="en-US" sz="1100" b="1" dirty="0">
                        <a:latin typeface="Times New Roman"/>
                        <a:ea typeface="Times New Roman"/>
                        <a:cs typeface="Times New Roman"/>
                      </a:endParaRPr>
                    </a:p>
                  </a:txBody>
                  <a:tcPr marL="0" marR="0" marT="0" marB="0"/>
                </a:tc>
                <a:tc>
                  <a:txBody>
                    <a:bodyPr/>
                    <a:lstStyle/>
                    <a:p>
                      <a:pPr marL="67945" marR="62230" algn="just">
                        <a:lnSpc>
                          <a:spcPts val="1380"/>
                        </a:lnSpc>
                        <a:spcBef>
                          <a:spcPts val="10"/>
                        </a:spcBef>
                        <a:spcAft>
                          <a:spcPts val="0"/>
                        </a:spcAft>
                      </a:pPr>
                      <a:r>
                        <a:rPr lang="en-US" sz="1200" b="1"/>
                        <a:t>Number of creditors in the category, subject to a maximum of 4</a:t>
                      </a:r>
                      <a:endParaRPr lang="en-US" sz="1100" b="1">
                        <a:latin typeface="Times New Roman"/>
                        <a:ea typeface="Times New Roman"/>
                        <a:cs typeface="Times New Roman"/>
                      </a:endParaRPr>
                    </a:p>
                  </a:txBody>
                  <a:tcPr marL="0" marR="0" marT="0" marB="0"/>
                </a:tc>
              </a:tr>
              <a:tr h="678155">
                <a:tc rowSpan="2">
                  <a:txBody>
                    <a:bodyPr/>
                    <a:lstStyle/>
                    <a:p>
                      <a:pPr marL="67945" marR="61595">
                        <a:spcBef>
                          <a:spcPts val="0"/>
                        </a:spcBef>
                        <a:spcAft>
                          <a:spcPts val="0"/>
                        </a:spcAft>
                        <a:tabLst>
                          <a:tab pos="1017270" algn="l"/>
                        </a:tabLst>
                      </a:pPr>
                      <a:r>
                        <a:rPr lang="en-US" sz="1200" b="1" dirty="0"/>
                        <a:t>Unsecured	</a:t>
                      </a:r>
                      <a:r>
                        <a:rPr lang="en-US" sz="1200" b="1" spc="-15" dirty="0"/>
                        <a:t>financial </a:t>
                      </a:r>
                      <a:r>
                        <a:rPr lang="en-US" sz="1200" b="1" dirty="0"/>
                        <a:t>creditors</a:t>
                      </a:r>
                      <a:endParaRPr lang="en-US" sz="1100" b="1" dirty="0">
                        <a:latin typeface="Times New Roman"/>
                        <a:ea typeface="Times New Roman"/>
                        <a:cs typeface="Times New Roman"/>
                      </a:endParaRPr>
                    </a:p>
                  </a:txBody>
                  <a:tcPr marL="0" marR="0" marT="0" marB="0"/>
                </a:tc>
                <a:tc>
                  <a:txBody>
                    <a:bodyPr/>
                    <a:lstStyle/>
                    <a:p>
                      <a:pPr marL="67945" marR="62865" algn="just">
                        <a:lnSpc>
                          <a:spcPts val="1380"/>
                        </a:lnSpc>
                        <a:spcBef>
                          <a:spcPts val="0"/>
                        </a:spcBef>
                        <a:spcAft>
                          <a:spcPts val="0"/>
                        </a:spcAft>
                      </a:pPr>
                      <a:r>
                        <a:rPr lang="en-US" sz="1200" b="1"/>
                        <a:t>Where claims of such creditors admitted during the liquidation process is less</a:t>
                      </a:r>
                      <a:r>
                        <a:rPr lang="en-US" sz="1200" b="1" spc="-175"/>
                        <a:t> </a:t>
                      </a:r>
                      <a:r>
                        <a:rPr lang="en-US" sz="1200" b="1" spc="-15"/>
                        <a:t>than </a:t>
                      </a:r>
                      <a:r>
                        <a:rPr lang="en-US" sz="1200" b="1"/>
                        <a:t>25% of liquidation</a:t>
                      </a:r>
                      <a:r>
                        <a:rPr lang="en-US" sz="1200" b="1" spc="-10"/>
                        <a:t> </a:t>
                      </a:r>
                      <a:r>
                        <a:rPr lang="en-US" sz="1200" b="1"/>
                        <a:t>value</a:t>
                      </a:r>
                      <a:endParaRPr lang="en-US" sz="1100" b="1">
                        <a:latin typeface="Times New Roman"/>
                        <a:ea typeface="Times New Roman"/>
                        <a:cs typeface="Times New Roman"/>
                      </a:endParaRPr>
                    </a:p>
                  </a:txBody>
                  <a:tcPr marL="0" marR="0" marT="0" marB="0"/>
                </a:tc>
                <a:tc>
                  <a:txBody>
                    <a:bodyPr/>
                    <a:lstStyle/>
                    <a:p>
                      <a:pPr marL="67945" marR="62230" algn="just">
                        <a:lnSpc>
                          <a:spcPts val="1380"/>
                        </a:lnSpc>
                        <a:spcBef>
                          <a:spcPts val="0"/>
                        </a:spcBef>
                        <a:spcAft>
                          <a:spcPts val="0"/>
                        </a:spcAft>
                      </a:pPr>
                      <a:r>
                        <a:rPr lang="en-US" sz="1200" b="1"/>
                        <a:t>Number of creditors in the category, subject to a maximum of 1</a:t>
                      </a:r>
                      <a:endParaRPr lang="en-US" sz="1100" b="1">
                        <a:latin typeface="Times New Roman"/>
                        <a:ea typeface="Times New Roman"/>
                        <a:cs typeface="Times New Roman"/>
                      </a:endParaRPr>
                    </a:p>
                  </a:txBody>
                  <a:tcPr marL="0" marR="0" marT="0" marB="0"/>
                </a:tc>
              </a:tr>
              <a:tr h="678155">
                <a:tc vMerge="1">
                  <a:txBody>
                    <a:bodyPr/>
                    <a:lstStyle/>
                    <a:p>
                      <a:endParaRPr lang="en-US"/>
                    </a:p>
                  </a:txBody>
                  <a:tcPr/>
                </a:tc>
                <a:tc>
                  <a:txBody>
                    <a:bodyPr/>
                    <a:lstStyle/>
                    <a:p>
                      <a:pPr marL="67945" marR="64770" algn="just">
                        <a:lnSpc>
                          <a:spcPts val="1380"/>
                        </a:lnSpc>
                        <a:spcBef>
                          <a:spcPts val="10"/>
                        </a:spcBef>
                        <a:spcAft>
                          <a:spcPts val="0"/>
                        </a:spcAft>
                      </a:pPr>
                      <a:r>
                        <a:rPr lang="en-US" sz="1200" b="1" dirty="0"/>
                        <a:t>Where claims of such creditors admitted during the liquidation process is at least 25% of liquidation value</a:t>
                      </a:r>
                      <a:endParaRPr lang="en-US" sz="1100" b="1" dirty="0">
                        <a:latin typeface="Times New Roman"/>
                        <a:ea typeface="Times New Roman"/>
                        <a:cs typeface="Times New Roman"/>
                      </a:endParaRPr>
                    </a:p>
                  </a:txBody>
                  <a:tcPr marL="0" marR="0" marT="0" marB="0"/>
                </a:tc>
                <a:tc>
                  <a:txBody>
                    <a:bodyPr/>
                    <a:lstStyle/>
                    <a:p>
                      <a:pPr marL="67945" marR="62230" algn="just">
                        <a:lnSpc>
                          <a:spcPts val="1380"/>
                        </a:lnSpc>
                        <a:spcBef>
                          <a:spcPts val="10"/>
                        </a:spcBef>
                        <a:spcAft>
                          <a:spcPts val="0"/>
                        </a:spcAft>
                      </a:pPr>
                      <a:r>
                        <a:rPr lang="en-US" sz="1200" b="1"/>
                        <a:t>Number of creditors in the category, subject to a maximum of 2</a:t>
                      </a:r>
                      <a:endParaRPr lang="en-US" sz="1100" b="1">
                        <a:latin typeface="Times New Roman"/>
                        <a:ea typeface="Times New Roman"/>
                        <a:cs typeface="Times New Roman"/>
                      </a:endParaRPr>
                    </a:p>
                  </a:txBody>
                  <a:tcPr marL="0" marR="0" marT="0" marB="0"/>
                </a:tc>
              </a:tr>
              <a:tr h="442415">
                <a:tc>
                  <a:txBody>
                    <a:bodyPr/>
                    <a:lstStyle/>
                    <a:p>
                      <a:pPr marL="67945" marR="61595">
                        <a:lnSpc>
                          <a:spcPts val="1380"/>
                        </a:lnSpc>
                        <a:spcBef>
                          <a:spcPts val="0"/>
                        </a:spcBef>
                        <a:spcAft>
                          <a:spcPts val="0"/>
                        </a:spcAft>
                        <a:tabLst>
                          <a:tab pos="1330960" algn="l"/>
                        </a:tabLst>
                      </a:pPr>
                      <a:r>
                        <a:rPr lang="en-US" sz="1200" b="1"/>
                        <a:t>Workmen	</a:t>
                      </a:r>
                      <a:r>
                        <a:rPr lang="en-US" sz="1200" b="1" spc="-35"/>
                        <a:t>and </a:t>
                      </a:r>
                      <a:r>
                        <a:rPr lang="en-US" sz="1200" b="1"/>
                        <a:t>employees</a:t>
                      </a:r>
                      <a:endParaRPr lang="en-US" sz="1100" b="1">
                        <a:latin typeface="Times New Roman"/>
                        <a:ea typeface="Times New Roman"/>
                        <a:cs typeface="Times New Roman"/>
                      </a:endParaRPr>
                    </a:p>
                  </a:txBody>
                  <a:tcPr marL="0" marR="0" marT="0" marB="0"/>
                </a:tc>
                <a:tc>
                  <a:txBody>
                    <a:bodyPr/>
                    <a:lstStyle/>
                    <a:p>
                      <a:pPr marL="2540" marR="0" algn="ctr">
                        <a:lnSpc>
                          <a:spcPts val="1365"/>
                        </a:lnSpc>
                        <a:spcBef>
                          <a:spcPts val="0"/>
                        </a:spcBef>
                        <a:spcAft>
                          <a:spcPts val="0"/>
                        </a:spcAft>
                      </a:pPr>
                      <a:r>
                        <a:rPr lang="en-US" sz="1200" b="1"/>
                        <a:t>1</a:t>
                      </a:r>
                      <a:endParaRPr lang="en-US" sz="1100" b="1">
                        <a:latin typeface="Times New Roman"/>
                        <a:ea typeface="Times New Roman"/>
                        <a:cs typeface="Times New Roman"/>
                      </a:endParaRPr>
                    </a:p>
                  </a:txBody>
                  <a:tcPr marL="0" marR="0" marT="0" marB="0"/>
                </a:tc>
                <a:tc>
                  <a:txBody>
                    <a:bodyPr/>
                    <a:lstStyle/>
                    <a:p>
                      <a:pPr marL="6350" marR="0" algn="ctr">
                        <a:lnSpc>
                          <a:spcPts val="1365"/>
                        </a:lnSpc>
                        <a:spcBef>
                          <a:spcPts val="0"/>
                        </a:spcBef>
                        <a:spcAft>
                          <a:spcPts val="0"/>
                        </a:spcAft>
                      </a:pPr>
                      <a:r>
                        <a:rPr lang="en-US" sz="1200" b="1"/>
                        <a:t>1</a:t>
                      </a:r>
                      <a:endParaRPr lang="en-US" sz="1100" b="1">
                        <a:latin typeface="Times New Roman"/>
                        <a:ea typeface="Times New Roman"/>
                        <a:cs typeface="Times New Roman"/>
                      </a:endParaRPr>
                    </a:p>
                  </a:txBody>
                  <a:tcPr marL="0" marR="0" marT="0" marB="0"/>
                </a:tc>
              </a:tr>
              <a:tr h="219593">
                <a:tc>
                  <a:txBody>
                    <a:bodyPr/>
                    <a:lstStyle/>
                    <a:p>
                      <a:pPr marL="67945" marR="0">
                        <a:lnSpc>
                          <a:spcPts val="1265"/>
                        </a:lnSpc>
                        <a:spcBef>
                          <a:spcPts val="0"/>
                        </a:spcBef>
                        <a:spcAft>
                          <a:spcPts val="0"/>
                        </a:spcAft>
                      </a:pPr>
                      <a:r>
                        <a:rPr lang="en-US" sz="1200" b="1"/>
                        <a:t>Governments</a:t>
                      </a:r>
                      <a:endParaRPr lang="en-US" sz="1100" b="1">
                        <a:latin typeface="Times New Roman"/>
                        <a:ea typeface="Times New Roman"/>
                        <a:cs typeface="Times New Roman"/>
                      </a:endParaRPr>
                    </a:p>
                  </a:txBody>
                  <a:tcPr marL="0" marR="0" marT="0" marB="0"/>
                </a:tc>
                <a:tc>
                  <a:txBody>
                    <a:bodyPr/>
                    <a:lstStyle/>
                    <a:p>
                      <a:pPr marL="2540" marR="0" algn="ctr">
                        <a:lnSpc>
                          <a:spcPts val="1265"/>
                        </a:lnSpc>
                        <a:spcBef>
                          <a:spcPts val="0"/>
                        </a:spcBef>
                        <a:spcAft>
                          <a:spcPts val="0"/>
                        </a:spcAft>
                      </a:pPr>
                      <a:r>
                        <a:rPr lang="en-US" sz="1200" b="1"/>
                        <a:t>1</a:t>
                      </a:r>
                      <a:endParaRPr lang="en-US" sz="1100" b="1">
                        <a:latin typeface="Times New Roman"/>
                        <a:ea typeface="Times New Roman"/>
                        <a:cs typeface="Times New Roman"/>
                      </a:endParaRPr>
                    </a:p>
                  </a:txBody>
                  <a:tcPr marL="0" marR="0" marT="0" marB="0"/>
                </a:tc>
                <a:tc>
                  <a:txBody>
                    <a:bodyPr/>
                    <a:lstStyle/>
                    <a:p>
                      <a:pPr marL="6350" marR="0" algn="ctr">
                        <a:lnSpc>
                          <a:spcPts val="1265"/>
                        </a:lnSpc>
                        <a:spcBef>
                          <a:spcPts val="0"/>
                        </a:spcBef>
                        <a:spcAft>
                          <a:spcPts val="0"/>
                        </a:spcAft>
                      </a:pPr>
                      <a:r>
                        <a:rPr lang="en-US" sz="1200" b="1"/>
                        <a:t>1</a:t>
                      </a:r>
                      <a:endParaRPr lang="en-US" sz="1100" b="1">
                        <a:latin typeface="Times New Roman"/>
                        <a:ea typeface="Times New Roman"/>
                        <a:cs typeface="Times New Roman"/>
                      </a:endParaRPr>
                    </a:p>
                  </a:txBody>
                  <a:tcPr marL="0" marR="0" marT="0" marB="0"/>
                </a:tc>
              </a:tr>
              <a:tr h="629716">
                <a:tc>
                  <a:txBody>
                    <a:bodyPr/>
                    <a:lstStyle/>
                    <a:p>
                      <a:pPr marL="67945" marR="0">
                        <a:lnSpc>
                          <a:spcPts val="1265"/>
                        </a:lnSpc>
                        <a:spcBef>
                          <a:spcPts val="0"/>
                        </a:spcBef>
                        <a:spcAft>
                          <a:spcPts val="0"/>
                        </a:spcAft>
                      </a:pPr>
                      <a:r>
                        <a:rPr lang="en-US" sz="1200" b="1"/>
                        <a:t>Operational creditors other than Workmen, employees	and Governments</a:t>
                      </a:r>
                      <a:endParaRPr lang="en-US" sz="1100" b="1">
                        <a:latin typeface="Times New Roman"/>
                        <a:ea typeface="Times New Roman"/>
                        <a:cs typeface="Times New Roman"/>
                      </a:endParaRPr>
                    </a:p>
                  </a:txBody>
                  <a:tcPr marL="0" marR="0" marT="0" marB="0"/>
                </a:tc>
                <a:tc>
                  <a:txBody>
                    <a:bodyPr/>
                    <a:lstStyle/>
                    <a:p>
                      <a:pPr marL="2540" marR="0" algn="ctr">
                        <a:lnSpc>
                          <a:spcPts val="1265"/>
                        </a:lnSpc>
                        <a:spcBef>
                          <a:spcPts val="0"/>
                        </a:spcBef>
                        <a:spcAft>
                          <a:spcPts val="0"/>
                        </a:spcAft>
                      </a:pPr>
                      <a:r>
                        <a:rPr lang="en-US" sz="1200" b="1"/>
                        <a:t>Where claims of such creditors admitted during the liquidation process is less than 25% of liquidation value</a:t>
                      </a:r>
                      <a:endParaRPr lang="en-US" sz="1100" b="1">
                        <a:latin typeface="Times New Roman"/>
                        <a:ea typeface="Times New Roman"/>
                        <a:cs typeface="Times New Roman"/>
                      </a:endParaRPr>
                    </a:p>
                  </a:txBody>
                  <a:tcPr marL="0" marR="0" marT="0" marB="0"/>
                </a:tc>
                <a:tc>
                  <a:txBody>
                    <a:bodyPr/>
                    <a:lstStyle/>
                    <a:p>
                      <a:pPr marL="6350" marR="0" algn="ctr">
                        <a:lnSpc>
                          <a:spcPts val="1265"/>
                        </a:lnSpc>
                        <a:spcBef>
                          <a:spcPts val="0"/>
                        </a:spcBef>
                        <a:spcAft>
                          <a:spcPts val="0"/>
                        </a:spcAft>
                      </a:pPr>
                      <a:r>
                        <a:rPr lang="en-US" sz="1200" b="1"/>
                        <a:t>Number of creditors in the category, subject to a maximum of 1</a:t>
                      </a:r>
                      <a:endParaRPr lang="en-US" sz="1100" b="1">
                        <a:latin typeface="Times New Roman"/>
                        <a:ea typeface="Times New Roman"/>
                        <a:cs typeface="Times New Roman"/>
                      </a:endParaRPr>
                    </a:p>
                  </a:txBody>
                  <a:tcPr marL="0" marR="0" marT="0" marB="0"/>
                </a:tc>
              </a:tr>
              <a:tr h="629716">
                <a:tc>
                  <a:txBody>
                    <a:bodyPr/>
                    <a:lstStyle/>
                    <a:p>
                      <a:pPr marL="67945" marR="0">
                        <a:lnSpc>
                          <a:spcPts val="1265"/>
                        </a:lnSpc>
                        <a:spcBef>
                          <a:spcPts val="0"/>
                        </a:spcBef>
                        <a:spcAft>
                          <a:spcPts val="0"/>
                        </a:spcAft>
                      </a:pPr>
                      <a:endParaRPr lang="en-US" sz="1200" b="1">
                        <a:latin typeface="Times New Roman"/>
                        <a:ea typeface="Times New Roman"/>
                        <a:cs typeface="Times New Roman"/>
                      </a:endParaRPr>
                    </a:p>
                  </a:txBody>
                  <a:tcPr marL="0" marR="0" marT="0" marB="0"/>
                </a:tc>
                <a:tc>
                  <a:txBody>
                    <a:bodyPr/>
                    <a:lstStyle/>
                    <a:p>
                      <a:pPr marL="2540" marR="0" algn="ctr">
                        <a:lnSpc>
                          <a:spcPts val="1265"/>
                        </a:lnSpc>
                        <a:spcBef>
                          <a:spcPts val="0"/>
                        </a:spcBef>
                        <a:spcAft>
                          <a:spcPts val="0"/>
                        </a:spcAft>
                      </a:pPr>
                      <a:r>
                        <a:rPr lang="en-US" sz="1200" b="1"/>
                        <a:t>Where claims of such creditors admitted during the liquidation process is at least 25% of liquidation value</a:t>
                      </a:r>
                      <a:endParaRPr lang="en-US" sz="1100" b="1">
                        <a:latin typeface="Times New Roman"/>
                        <a:ea typeface="Times New Roman"/>
                        <a:cs typeface="Times New Roman"/>
                      </a:endParaRPr>
                    </a:p>
                  </a:txBody>
                  <a:tcPr marL="0" marR="0" marT="0" marB="0"/>
                </a:tc>
                <a:tc>
                  <a:txBody>
                    <a:bodyPr/>
                    <a:lstStyle/>
                    <a:p>
                      <a:pPr marL="6350" marR="0" algn="ctr">
                        <a:lnSpc>
                          <a:spcPts val="1265"/>
                        </a:lnSpc>
                        <a:spcBef>
                          <a:spcPts val="0"/>
                        </a:spcBef>
                        <a:spcAft>
                          <a:spcPts val="0"/>
                        </a:spcAft>
                      </a:pPr>
                      <a:r>
                        <a:rPr lang="en-US" sz="1200" b="1"/>
                        <a:t>Number of creditors in the category, subject to a maximum of 2</a:t>
                      </a:r>
                      <a:endParaRPr lang="en-US" sz="1100" b="1">
                        <a:latin typeface="Times New Roman"/>
                        <a:ea typeface="Times New Roman"/>
                        <a:cs typeface="Times New Roman"/>
                      </a:endParaRPr>
                    </a:p>
                  </a:txBody>
                  <a:tcPr marL="0" marR="0" marT="0" marB="0"/>
                </a:tc>
              </a:tr>
              <a:tr h="219593">
                <a:tc>
                  <a:txBody>
                    <a:bodyPr/>
                    <a:lstStyle/>
                    <a:p>
                      <a:pPr marL="67945" marR="0">
                        <a:lnSpc>
                          <a:spcPts val="1265"/>
                        </a:lnSpc>
                        <a:spcBef>
                          <a:spcPts val="0"/>
                        </a:spcBef>
                        <a:spcAft>
                          <a:spcPts val="0"/>
                        </a:spcAft>
                      </a:pPr>
                      <a:r>
                        <a:rPr lang="en-US" sz="1200" b="1"/>
                        <a:t>Shareholders	or partners, if any</a:t>
                      </a:r>
                      <a:endParaRPr lang="en-US" sz="1100" b="1">
                        <a:latin typeface="Times New Roman"/>
                        <a:ea typeface="Times New Roman"/>
                        <a:cs typeface="Times New Roman"/>
                      </a:endParaRPr>
                    </a:p>
                  </a:txBody>
                  <a:tcPr marL="0" marR="0" marT="0" marB="0"/>
                </a:tc>
                <a:tc>
                  <a:txBody>
                    <a:bodyPr/>
                    <a:lstStyle/>
                    <a:p>
                      <a:pPr marL="2540" marR="0" algn="ctr">
                        <a:lnSpc>
                          <a:spcPts val="1265"/>
                        </a:lnSpc>
                        <a:spcBef>
                          <a:spcPts val="0"/>
                        </a:spcBef>
                        <a:spcAft>
                          <a:spcPts val="0"/>
                        </a:spcAft>
                      </a:pPr>
                      <a:endParaRPr lang="en-US" sz="1200" b="1">
                        <a:latin typeface="Times New Roman"/>
                        <a:ea typeface="Times New Roman"/>
                        <a:cs typeface="Times New Roman"/>
                      </a:endParaRPr>
                    </a:p>
                  </a:txBody>
                  <a:tcPr marL="0" marR="0" marT="0" marB="0"/>
                </a:tc>
                <a:tc>
                  <a:txBody>
                    <a:bodyPr/>
                    <a:lstStyle/>
                    <a:p>
                      <a:pPr marL="6350" marR="0" algn="ctr">
                        <a:lnSpc>
                          <a:spcPts val="1265"/>
                        </a:lnSpc>
                        <a:spcBef>
                          <a:spcPts val="0"/>
                        </a:spcBef>
                        <a:spcAft>
                          <a:spcPts val="0"/>
                        </a:spcAft>
                      </a:pPr>
                      <a:r>
                        <a:rPr lang="en-US" sz="1200" b="1" dirty="0"/>
                        <a:t>1</a:t>
                      </a:r>
                      <a:endParaRPr lang="en-US" sz="1100" b="1" dirty="0">
                        <a:latin typeface="Times New Roman"/>
                        <a:ea typeface="Times New Roman"/>
                        <a:cs typeface="Times New Roman"/>
                      </a:endParaRPr>
                    </a:p>
                  </a:txBody>
                  <a:tcPr marL="0" marR="0" marT="0" marB="0"/>
                </a:tc>
              </a:tr>
            </a:tbl>
          </a:graphicData>
        </a:graphic>
      </p:graphicFrame>
    </p:spTree>
    <p:extLst>
      <p:ext uri="{BB962C8B-B14F-4D97-AF65-F5344CB8AC3E}">
        <p14:creationId xmlns="" xmlns:p14="http://schemas.microsoft.com/office/powerpoint/2010/main" val="2505412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4CF4B1-5B5E-4F7A-BE39-561F1DFD1DB4}"/>
              </a:ext>
            </a:extLst>
          </p:cNvPr>
          <p:cNvSpPr>
            <a:spLocks noGrp="1"/>
          </p:cNvSpPr>
          <p:nvPr>
            <p:ph type="title"/>
          </p:nvPr>
        </p:nvSpPr>
        <p:spPr>
          <a:xfrm>
            <a:off x="0" y="-159024"/>
            <a:ext cx="12192000" cy="1052623"/>
          </a:xfrm>
        </p:spPr>
        <p:txBody>
          <a:bodyPr/>
          <a:lstStyle/>
          <a:p>
            <a:pPr algn="ctr"/>
            <a:r>
              <a:rPr lang="en-US" sz="2800" b="1" dirty="0" smtClean="0"/>
              <a:t/>
            </a:r>
            <a:br>
              <a:rPr lang="en-US" sz="2800" b="1" dirty="0" smtClean="0"/>
            </a:br>
            <a:r>
              <a:rPr lang="en-US" sz="2800" b="1" dirty="0" smtClean="0"/>
              <a:t>PUBLIC </a:t>
            </a:r>
            <a:r>
              <a:rPr lang="en-US" sz="2800" b="1" dirty="0"/>
              <a:t>ANNOUNCEMENT OF </a:t>
            </a:r>
            <a:r>
              <a:rPr lang="en-US" sz="2800" b="1" dirty="0" smtClean="0"/>
              <a:t>LIQUIDATION</a:t>
            </a:r>
            <a:endParaRPr lang="en-IN" b="1" dirty="0"/>
          </a:p>
        </p:txBody>
      </p:sp>
      <p:sp>
        <p:nvSpPr>
          <p:cNvPr id="4" name="Rectangle 3">
            <a:extLst>
              <a:ext uri="{FF2B5EF4-FFF2-40B4-BE49-F238E27FC236}">
                <a16:creationId xmlns:a16="http://schemas.microsoft.com/office/drawing/2014/main" xmlns="" id="{B75B9861-9CB9-4F04-AFFE-52CF958DAA0A}"/>
              </a:ext>
            </a:extLst>
          </p:cNvPr>
          <p:cNvSpPr/>
          <p:nvPr/>
        </p:nvSpPr>
        <p:spPr>
          <a:xfrm>
            <a:off x="201525" y="904464"/>
            <a:ext cx="11781368" cy="5940088"/>
          </a:xfrm>
          <a:prstGeom prst="rect">
            <a:avLst/>
          </a:prstGeom>
        </p:spPr>
        <p:txBody>
          <a:bodyPr wrap="square">
            <a:spAutoFit/>
          </a:bodyPr>
          <a:lstStyle/>
          <a:p>
            <a:pPr marL="285750" indent="-285750" algn="just">
              <a:buFont typeface="Wingdings" panose="05000000000000000000" pitchFamily="2" charset="2"/>
              <a:buChar char="Ø"/>
            </a:pPr>
            <a:r>
              <a:rPr lang="en-IN" sz="2400" dirty="0"/>
              <a:t>As soon as the Adjudicating authority passes the liquidation order, liquidator is required to public announcement </a:t>
            </a:r>
            <a:r>
              <a:rPr lang="en-IN" sz="2400" dirty="0">
                <a:solidFill>
                  <a:srgbClr val="FFFF00"/>
                </a:solidFill>
              </a:rPr>
              <a:t>within 5  days of Liquidation order in Form B of Schedule </a:t>
            </a:r>
            <a:r>
              <a:rPr lang="en-IN" sz="2400" dirty="0" smtClean="0">
                <a:solidFill>
                  <a:srgbClr val="FFFF00"/>
                </a:solidFill>
              </a:rPr>
              <a:t>II</a:t>
            </a:r>
            <a:endParaRPr lang="en-IN" sz="2400" dirty="0" smtClean="0"/>
          </a:p>
          <a:p>
            <a:pPr marL="285750" indent="-285750" algn="just">
              <a:buFont typeface="Wingdings" panose="05000000000000000000" pitchFamily="2" charset="2"/>
              <a:buChar char="Ø"/>
            </a:pPr>
            <a:r>
              <a:rPr lang="en-US" sz="2400" dirty="0" smtClean="0"/>
              <a:t>The public announcement shall- </a:t>
            </a:r>
          </a:p>
          <a:p>
            <a:pPr lvl="1">
              <a:buFont typeface="Arial" pitchFamily="34" charset="0"/>
              <a:buChar char="•"/>
            </a:pPr>
            <a:r>
              <a:rPr lang="en-US" sz="2400" dirty="0" smtClean="0"/>
              <a:t>call upon stakeholders to </a:t>
            </a:r>
            <a:r>
              <a:rPr lang="en-US" sz="2400" dirty="0" smtClean="0">
                <a:solidFill>
                  <a:srgbClr val="92D050"/>
                </a:solidFill>
              </a:rPr>
              <a:t>submit their claims or update their claims </a:t>
            </a:r>
            <a:r>
              <a:rPr lang="en-US" sz="2400" dirty="0" smtClean="0">
                <a:solidFill>
                  <a:srgbClr val="FFFF00"/>
                </a:solidFill>
              </a:rPr>
              <a:t>submitted during the corporate insolvency resolution process</a:t>
            </a:r>
            <a:r>
              <a:rPr lang="en-US" sz="2400" dirty="0" smtClean="0"/>
              <a:t>, as on the liquidation commencement date; and</a:t>
            </a:r>
          </a:p>
          <a:p>
            <a:pPr>
              <a:buFont typeface="Arial" pitchFamily="34" charset="0"/>
              <a:buChar char="•"/>
            </a:pPr>
            <a:endParaRPr lang="en-US" sz="2400" dirty="0" smtClean="0"/>
          </a:p>
          <a:p>
            <a:pPr lvl="1">
              <a:buFont typeface="Arial" pitchFamily="34" charset="0"/>
              <a:buChar char="•"/>
            </a:pPr>
            <a:r>
              <a:rPr lang="en-US" sz="2400" dirty="0"/>
              <a:t>provide the last date for </a:t>
            </a:r>
            <a:r>
              <a:rPr lang="en-US" sz="2400" dirty="0">
                <a:solidFill>
                  <a:srgbClr val="92D050"/>
                </a:solidFill>
              </a:rPr>
              <a:t>submission or </a:t>
            </a:r>
            <a:r>
              <a:rPr lang="en-US" sz="2400" dirty="0" err="1">
                <a:solidFill>
                  <a:srgbClr val="92D050"/>
                </a:solidFill>
              </a:rPr>
              <a:t>updation</a:t>
            </a:r>
            <a:r>
              <a:rPr lang="en-US" sz="2400" dirty="0">
                <a:solidFill>
                  <a:srgbClr val="92D050"/>
                </a:solidFill>
              </a:rPr>
              <a:t> of claims</a:t>
            </a:r>
            <a:r>
              <a:rPr lang="en-US" sz="2400" dirty="0"/>
              <a:t>, which shall be </a:t>
            </a:r>
            <a:r>
              <a:rPr lang="en-US" sz="2400" dirty="0">
                <a:solidFill>
                  <a:srgbClr val="FFFF00"/>
                </a:solidFill>
              </a:rPr>
              <a:t>thirty days from the liquidation commencement date</a:t>
            </a:r>
            <a:r>
              <a:rPr lang="en-US" sz="2400" dirty="0" smtClean="0">
                <a:solidFill>
                  <a:srgbClr val="FFFF00"/>
                </a:solidFill>
              </a:rPr>
              <a:t>.</a:t>
            </a:r>
          </a:p>
          <a:p>
            <a:r>
              <a:rPr lang="en-US" sz="2000" dirty="0" smtClean="0"/>
              <a:t> </a:t>
            </a:r>
            <a:r>
              <a:rPr lang="en-US" dirty="0" smtClean="0"/>
              <a:t>The </a:t>
            </a:r>
            <a:r>
              <a:rPr lang="en-US" dirty="0" smtClean="0"/>
              <a:t>announcement shall be published-</a:t>
            </a:r>
          </a:p>
          <a:p>
            <a:pPr lvl="1">
              <a:buFont typeface="Arial" pitchFamily="34" charset="0"/>
              <a:buChar char="•"/>
            </a:pPr>
            <a:r>
              <a:rPr lang="en-US" dirty="0" smtClean="0"/>
              <a:t> in one English and one regional language newspaper with wide circulation at the location of the registered office and principal office, if any, of the corporate debtor and any other location where in the opinion of the liquidator, the corporate debtor conducts material business operations;</a:t>
            </a:r>
          </a:p>
          <a:p>
            <a:pPr lvl="1">
              <a:buFont typeface="Arial" pitchFamily="34" charset="0"/>
              <a:buChar char="•"/>
            </a:pPr>
            <a:r>
              <a:rPr lang="en-US" dirty="0" smtClean="0"/>
              <a:t>on the website, if any, of the corporate debtor; and</a:t>
            </a:r>
          </a:p>
          <a:p>
            <a:pPr lvl="1">
              <a:buFont typeface="Arial" pitchFamily="34" charset="0"/>
              <a:buChar char="•"/>
            </a:pPr>
            <a:r>
              <a:rPr lang="en-US" dirty="0" smtClean="0"/>
              <a:t>on the website, if any, designated by the Board for this purpo</a:t>
            </a:r>
            <a:r>
              <a:rPr lang="en-US" sz="2000" dirty="0" smtClean="0"/>
              <a:t>se</a:t>
            </a:r>
            <a:endParaRPr lang="en-IN" sz="2000" dirty="0"/>
          </a:p>
          <a:p>
            <a:endParaRPr lang="en-IN" sz="2000" dirty="0"/>
          </a:p>
        </p:txBody>
      </p:sp>
    </p:spTree>
    <p:extLst>
      <p:ext uri="{BB962C8B-B14F-4D97-AF65-F5344CB8AC3E}">
        <p14:creationId xmlns="" xmlns:p14="http://schemas.microsoft.com/office/powerpoint/2010/main" val="2184564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548976-7855-46D2-84C5-0D5512977F0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83B5B592-33E4-433F-A3FD-16A6E81236A7}"/>
              </a:ext>
            </a:extLst>
          </p:cNvPr>
          <p:cNvSpPr>
            <a:spLocks noGrp="1"/>
          </p:cNvSpPr>
          <p:nvPr>
            <p:ph idx="1"/>
          </p:nvPr>
        </p:nvSpPr>
        <p:spPr/>
        <p:txBody>
          <a:bodyPr/>
          <a:lstStyle/>
          <a:p>
            <a:endParaRPr lang="en-IN"/>
          </a:p>
        </p:txBody>
      </p:sp>
      <p:pic>
        <p:nvPicPr>
          <p:cNvPr id="2050" name="Picture 2" descr="Image result for liquidation sale">
            <a:extLst>
              <a:ext uri="{FF2B5EF4-FFF2-40B4-BE49-F238E27FC236}">
                <a16:creationId xmlns:a16="http://schemas.microsoft.com/office/drawing/2014/main" xmlns="" id="{E68FB08E-37E7-4446-A090-80AF77E38EA0}"/>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00531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BF19B8-BF60-44F2-9067-303087EB4B2E}"/>
              </a:ext>
            </a:extLst>
          </p:cNvPr>
          <p:cNvSpPr>
            <a:spLocks noGrp="1"/>
          </p:cNvSpPr>
          <p:nvPr>
            <p:ph type="title"/>
          </p:nvPr>
        </p:nvSpPr>
        <p:spPr/>
        <p:txBody>
          <a:bodyPr>
            <a:normAutofit fontScale="90000"/>
          </a:bodyPr>
          <a:lstStyle/>
          <a:p>
            <a:r>
              <a:rPr lang="en-US" dirty="0"/>
              <a:t>Valuation of assets intended to be </a:t>
            </a:r>
            <a:r>
              <a:rPr lang="en-US" dirty="0" smtClean="0"/>
              <a:t>sold- Regulation 35</a:t>
            </a:r>
            <a:endParaRPr lang="en-IN" dirty="0"/>
          </a:p>
        </p:txBody>
      </p:sp>
      <p:sp>
        <p:nvSpPr>
          <p:cNvPr id="3" name="Content Placeholder 2">
            <a:extLst>
              <a:ext uri="{FF2B5EF4-FFF2-40B4-BE49-F238E27FC236}">
                <a16:creationId xmlns:a16="http://schemas.microsoft.com/office/drawing/2014/main" xmlns="" id="{7BAAC2C4-8DC5-4E7B-85D7-6DEF953A3CE5}"/>
              </a:ext>
            </a:extLst>
          </p:cNvPr>
          <p:cNvSpPr>
            <a:spLocks noGrp="1"/>
          </p:cNvSpPr>
          <p:nvPr>
            <p:ph idx="1"/>
          </p:nvPr>
        </p:nvSpPr>
        <p:spPr>
          <a:xfrm>
            <a:off x="677334" y="1331843"/>
            <a:ext cx="11241764" cy="5393711"/>
          </a:xfrm>
        </p:spPr>
        <p:txBody>
          <a:bodyPr>
            <a:normAutofit fontScale="92500" lnSpcReduction="20000"/>
          </a:bodyPr>
          <a:lstStyle/>
          <a:p>
            <a:r>
              <a:rPr lang="en-US" dirty="0"/>
              <a:t>Where the </a:t>
            </a:r>
            <a:r>
              <a:rPr lang="en-US" dirty="0">
                <a:solidFill>
                  <a:schemeClr val="accent2">
                    <a:lumMod val="60000"/>
                    <a:lumOff val="40000"/>
                  </a:schemeClr>
                </a:solidFill>
              </a:rPr>
              <a:t>valuation has been conducted under regulation 35 </a:t>
            </a:r>
            <a:r>
              <a:rPr lang="en-US" dirty="0"/>
              <a:t>of </a:t>
            </a:r>
            <a:r>
              <a:rPr lang="en-US" dirty="0" smtClean="0"/>
              <a:t>the IBBI CIRP </a:t>
            </a:r>
            <a:r>
              <a:rPr lang="en-US" dirty="0"/>
              <a:t>Regulations, 2016 or regulation 34 of the Insolvency and Bankruptcy Board of India (Fast Track Insolvency Resolution Process for Corporate Persons) Regulations, 2017, as the case may be, </a:t>
            </a:r>
            <a:r>
              <a:rPr lang="en-US" dirty="0">
                <a:solidFill>
                  <a:srgbClr val="FFFF00"/>
                </a:solidFill>
              </a:rPr>
              <a:t>the liquidator shall consider the average of the estimates of the values arrived under those provisions for the purposes of valuations under these regulations</a:t>
            </a:r>
            <a:r>
              <a:rPr lang="en-US" dirty="0"/>
              <a:t>. </a:t>
            </a:r>
          </a:p>
          <a:p>
            <a:r>
              <a:rPr lang="en-US" dirty="0" smtClean="0"/>
              <a:t>In cases not covered under sub-regulation (1) or </a:t>
            </a:r>
            <a:r>
              <a:rPr lang="en-US" dirty="0" smtClean="0">
                <a:solidFill>
                  <a:srgbClr val="FFFF00"/>
                </a:solidFill>
              </a:rPr>
              <a:t>where the liquidator is of the opinion that fresh valuation is required under the circumstances</a:t>
            </a:r>
            <a:r>
              <a:rPr lang="en-US" dirty="0" smtClean="0">
                <a:solidFill>
                  <a:schemeClr val="accent2">
                    <a:lumMod val="60000"/>
                    <a:lumOff val="40000"/>
                  </a:schemeClr>
                </a:solidFill>
              </a:rPr>
              <a:t>, he </a:t>
            </a:r>
            <a:r>
              <a:rPr lang="en-US" dirty="0" smtClean="0"/>
              <a:t>shall </a:t>
            </a:r>
            <a:r>
              <a:rPr lang="en-US" dirty="0" smtClean="0">
                <a:solidFill>
                  <a:schemeClr val="accent2">
                    <a:lumMod val="60000"/>
                    <a:lumOff val="40000"/>
                  </a:schemeClr>
                </a:solidFill>
              </a:rPr>
              <a:t>within seven days of the liquidation commencement date, appoint two registered </a:t>
            </a:r>
            <a:r>
              <a:rPr lang="en-US" dirty="0" err="1" smtClean="0">
                <a:solidFill>
                  <a:schemeClr val="accent2">
                    <a:lumMod val="60000"/>
                    <a:lumOff val="40000"/>
                  </a:schemeClr>
                </a:solidFill>
              </a:rPr>
              <a:t>valuers</a:t>
            </a:r>
            <a:r>
              <a:rPr lang="en-US" dirty="0" smtClean="0">
                <a:solidFill>
                  <a:schemeClr val="accent2">
                    <a:lumMod val="60000"/>
                    <a:lumOff val="40000"/>
                  </a:schemeClr>
                </a:solidFill>
              </a:rPr>
              <a:t> </a:t>
            </a:r>
            <a:r>
              <a:rPr lang="en-US" dirty="0" smtClean="0"/>
              <a:t>to determine the </a:t>
            </a:r>
            <a:r>
              <a:rPr lang="en-US" dirty="0" err="1" smtClean="0"/>
              <a:t>realisable</a:t>
            </a:r>
            <a:r>
              <a:rPr lang="en-US" dirty="0" smtClean="0"/>
              <a:t> value of the assets or businesses under clauses (a) to (f) of regulation 32 of the corporate debtor </a:t>
            </a:r>
          </a:p>
          <a:p>
            <a:r>
              <a:rPr lang="en-US" dirty="0" smtClean="0"/>
              <a:t>The </a:t>
            </a:r>
            <a:r>
              <a:rPr lang="en-US" dirty="0"/>
              <a:t>average of two estimates received under sub-regulation (3) shall be taken as the value of the assets or </a:t>
            </a:r>
            <a:r>
              <a:rPr lang="en-US" dirty="0" smtClean="0"/>
              <a:t>businesses</a:t>
            </a:r>
            <a:endParaRPr lang="en-US" dirty="0"/>
          </a:p>
        </p:txBody>
      </p:sp>
    </p:spTree>
    <p:extLst>
      <p:ext uri="{BB962C8B-B14F-4D97-AF65-F5344CB8AC3E}">
        <p14:creationId xmlns="" xmlns:p14="http://schemas.microsoft.com/office/powerpoint/2010/main" val="4224856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15BD4-5BFD-41BB-A454-3623D4B8123D}"/>
              </a:ext>
            </a:extLst>
          </p:cNvPr>
          <p:cNvSpPr>
            <a:spLocks noGrp="1"/>
          </p:cNvSpPr>
          <p:nvPr>
            <p:ph type="title"/>
          </p:nvPr>
        </p:nvSpPr>
        <p:spPr/>
        <p:txBody>
          <a:bodyPr/>
          <a:lstStyle/>
          <a:p>
            <a:r>
              <a:rPr lang="en-IN" dirty="0"/>
              <a:t>Manner of </a:t>
            </a:r>
            <a:r>
              <a:rPr lang="en-IN" dirty="0" smtClean="0"/>
              <a:t>Sale- Regulation 32</a:t>
            </a:r>
            <a:endParaRPr lang="en-IN" dirty="0"/>
          </a:p>
        </p:txBody>
      </p:sp>
      <p:sp>
        <p:nvSpPr>
          <p:cNvPr id="3" name="Content Placeholder 2">
            <a:extLst>
              <a:ext uri="{FF2B5EF4-FFF2-40B4-BE49-F238E27FC236}">
                <a16:creationId xmlns:a16="http://schemas.microsoft.com/office/drawing/2014/main" xmlns="" id="{76E83A2F-33C3-4B70-94A1-B5928BB93498}"/>
              </a:ext>
            </a:extLst>
          </p:cNvPr>
          <p:cNvSpPr>
            <a:spLocks noGrp="1"/>
          </p:cNvSpPr>
          <p:nvPr>
            <p:ph idx="1"/>
          </p:nvPr>
        </p:nvSpPr>
        <p:spPr>
          <a:xfrm>
            <a:off x="340242" y="1456660"/>
            <a:ext cx="9709611" cy="4791739"/>
          </a:xfrm>
        </p:spPr>
        <p:txBody>
          <a:bodyPr/>
          <a:lstStyle/>
          <a:p>
            <a:pPr marL="651510" indent="-514350">
              <a:buFont typeface="+mj-lt"/>
              <a:buAutoNum type="alphaLcPeriod"/>
            </a:pPr>
            <a:r>
              <a:rPr lang="en-IN" dirty="0"/>
              <a:t>Sale of Asset on Standalone Basis</a:t>
            </a:r>
          </a:p>
          <a:p>
            <a:pPr marL="651510" indent="-514350">
              <a:buFont typeface="+mj-lt"/>
              <a:buAutoNum type="alphaLcPeriod"/>
            </a:pPr>
            <a:r>
              <a:rPr lang="en-IN" dirty="0"/>
              <a:t>Sell the asset in a slump sale</a:t>
            </a:r>
          </a:p>
          <a:p>
            <a:pPr marL="651510" indent="-514350">
              <a:buFont typeface="+mj-lt"/>
              <a:buAutoNum type="alphaLcPeriod"/>
            </a:pPr>
            <a:r>
              <a:rPr lang="en-IN" dirty="0"/>
              <a:t>Sell a set of assets collectively</a:t>
            </a:r>
          </a:p>
          <a:p>
            <a:pPr marL="651510" indent="-514350">
              <a:buFont typeface="+mj-lt"/>
              <a:buAutoNum type="alphaLcPeriod"/>
            </a:pPr>
            <a:r>
              <a:rPr lang="en-IN" dirty="0"/>
              <a:t>Sell the assets in parcels</a:t>
            </a:r>
          </a:p>
          <a:p>
            <a:pPr marL="651510" indent="-514350">
              <a:buFont typeface="+mj-lt"/>
              <a:buAutoNum type="alphaLcPeriod"/>
            </a:pPr>
            <a:r>
              <a:rPr lang="en-IN" dirty="0"/>
              <a:t>Sell the corporate debtor as a going concern.</a:t>
            </a:r>
          </a:p>
          <a:p>
            <a:pPr marL="651510" indent="-514350">
              <a:buFont typeface="+mj-lt"/>
              <a:buAutoNum type="alphaLcPeriod"/>
            </a:pPr>
            <a:r>
              <a:rPr lang="en-US" dirty="0"/>
              <a:t>the business(s) of the corporate debtor as a going concern</a:t>
            </a:r>
            <a:endParaRPr lang="en-IN" dirty="0"/>
          </a:p>
          <a:p>
            <a:pPr marL="0" indent="0">
              <a:buNone/>
            </a:pPr>
            <a:endParaRPr lang="en-IN" dirty="0"/>
          </a:p>
        </p:txBody>
      </p:sp>
      <p:sp>
        <p:nvSpPr>
          <p:cNvPr id="4" name="Rectangle 3">
            <a:extLst>
              <a:ext uri="{FF2B5EF4-FFF2-40B4-BE49-F238E27FC236}">
                <a16:creationId xmlns:a16="http://schemas.microsoft.com/office/drawing/2014/main" xmlns="" id="{8B49C71A-13FC-4482-9545-3141D7518E28}"/>
              </a:ext>
            </a:extLst>
          </p:cNvPr>
          <p:cNvSpPr/>
          <p:nvPr/>
        </p:nvSpPr>
        <p:spPr>
          <a:xfrm>
            <a:off x="887351" y="5090379"/>
            <a:ext cx="7485321" cy="923330"/>
          </a:xfrm>
          <a:prstGeom prst="rect">
            <a:avLst/>
          </a:prstGeom>
        </p:spPr>
        <p:txBody>
          <a:bodyPr wrap="square">
            <a:spAutoFit/>
          </a:bodyPr>
          <a:lstStyle/>
          <a:p>
            <a:r>
              <a:rPr lang="en-US" b="1" dirty="0">
                <a:solidFill>
                  <a:srgbClr val="FFFF00"/>
                </a:solidFill>
              </a:rPr>
              <a:t>Provided that where an asset is subject to security interest, it shall not be sold under any of the </a:t>
            </a:r>
            <a:r>
              <a:rPr lang="en-US" b="1" dirty="0" smtClean="0">
                <a:solidFill>
                  <a:srgbClr val="FFFF00"/>
                </a:solidFill>
              </a:rPr>
              <a:t>above clauses </a:t>
            </a:r>
            <a:r>
              <a:rPr lang="en-US" b="1" dirty="0">
                <a:solidFill>
                  <a:srgbClr val="FFFF00"/>
                </a:solidFill>
              </a:rPr>
              <a:t>unless the security interest therein has been relinquished to the liquidation estate</a:t>
            </a:r>
            <a:endParaRPr lang="en-IN" b="1" dirty="0">
              <a:solidFill>
                <a:srgbClr val="FFFF00"/>
              </a:solidFill>
            </a:endParaRPr>
          </a:p>
        </p:txBody>
      </p:sp>
    </p:spTree>
    <p:extLst>
      <p:ext uri="{BB962C8B-B14F-4D97-AF65-F5344CB8AC3E}">
        <p14:creationId xmlns="" xmlns:p14="http://schemas.microsoft.com/office/powerpoint/2010/main" val="2411515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15BD4-5BFD-41BB-A454-3623D4B8123D}"/>
              </a:ext>
            </a:extLst>
          </p:cNvPr>
          <p:cNvSpPr>
            <a:spLocks noGrp="1"/>
          </p:cNvSpPr>
          <p:nvPr>
            <p:ph type="title"/>
          </p:nvPr>
        </p:nvSpPr>
        <p:spPr/>
        <p:txBody>
          <a:bodyPr>
            <a:normAutofit fontScale="90000"/>
          </a:bodyPr>
          <a:lstStyle/>
          <a:p>
            <a:r>
              <a:rPr lang="en-IN" dirty="0" smtClean="0"/>
              <a:t>Presumption of Security Interest- </a:t>
            </a:r>
            <a:br>
              <a:rPr lang="en-IN" dirty="0" smtClean="0"/>
            </a:br>
            <a:r>
              <a:rPr lang="en-IN" dirty="0" smtClean="0"/>
              <a:t>Regulation 21A</a:t>
            </a:r>
            <a:endParaRPr lang="en-IN" dirty="0"/>
          </a:p>
        </p:txBody>
      </p:sp>
      <p:sp>
        <p:nvSpPr>
          <p:cNvPr id="3" name="Content Placeholder 2">
            <a:extLst>
              <a:ext uri="{FF2B5EF4-FFF2-40B4-BE49-F238E27FC236}">
                <a16:creationId xmlns:a16="http://schemas.microsoft.com/office/drawing/2014/main" xmlns="" id="{76E83A2F-33C3-4B70-94A1-B5928BB93498}"/>
              </a:ext>
            </a:extLst>
          </p:cNvPr>
          <p:cNvSpPr>
            <a:spLocks noGrp="1"/>
          </p:cNvSpPr>
          <p:nvPr>
            <p:ph idx="1"/>
          </p:nvPr>
        </p:nvSpPr>
        <p:spPr>
          <a:xfrm>
            <a:off x="340242" y="1456660"/>
            <a:ext cx="11079819" cy="4791739"/>
          </a:xfrm>
        </p:spPr>
        <p:txBody>
          <a:bodyPr>
            <a:noAutofit/>
          </a:bodyPr>
          <a:lstStyle/>
          <a:p>
            <a:pPr lvl="1"/>
            <a:r>
              <a:rPr lang="en-US" sz="3200" dirty="0" smtClean="0"/>
              <a:t>A </a:t>
            </a:r>
            <a:r>
              <a:rPr lang="en-US" sz="3200" dirty="0" smtClean="0">
                <a:solidFill>
                  <a:srgbClr val="FFFF00"/>
                </a:solidFill>
              </a:rPr>
              <a:t>secured creditor shall inform the liquidator </a:t>
            </a:r>
            <a:r>
              <a:rPr lang="en-US" sz="3200" dirty="0" smtClean="0"/>
              <a:t>of its </a:t>
            </a:r>
            <a:r>
              <a:rPr lang="en-US" sz="3200" dirty="0" smtClean="0">
                <a:solidFill>
                  <a:srgbClr val="FFFF00"/>
                </a:solidFill>
              </a:rPr>
              <a:t>decision to relinquish </a:t>
            </a:r>
            <a:r>
              <a:rPr lang="en-US" sz="3200" dirty="0" smtClean="0"/>
              <a:t>its security interest to the liquidation estate or </a:t>
            </a:r>
            <a:r>
              <a:rPr lang="en-US" sz="3200" dirty="0" err="1" smtClean="0"/>
              <a:t>realise</a:t>
            </a:r>
            <a:r>
              <a:rPr lang="en-US" sz="3200" dirty="0" smtClean="0"/>
              <a:t> its security interest, as the case may be, </a:t>
            </a:r>
            <a:r>
              <a:rPr lang="en-US" sz="3200" dirty="0" smtClean="0">
                <a:solidFill>
                  <a:srgbClr val="FFFF00"/>
                </a:solidFill>
              </a:rPr>
              <a:t>in Form C or Form D of Schedule </a:t>
            </a:r>
            <a:r>
              <a:rPr lang="en-US" sz="3200" dirty="0" smtClean="0">
                <a:solidFill>
                  <a:srgbClr val="FFFF00"/>
                </a:solidFill>
              </a:rPr>
              <a:t>II</a:t>
            </a:r>
          </a:p>
          <a:p>
            <a:pPr lvl="1">
              <a:buNone/>
            </a:pPr>
            <a:endParaRPr lang="en-US" sz="3200" dirty="0" smtClean="0">
              <a:solidFill>
                <a:srgbClr val="FFFF00"/>
              </a:solidFill>
            </a:endParaRPr>
          </a:p>
          <a:p>
            <a:pPr lvl="1"/>
            <a:r>
              <a:rPr lang="en-US" sz="3200" dirty="0" smtClean="0"/>
              <a:t>Provided that, </a:t>
            </a:r>
            <a:r>
              <a:rPr lang="en-US" sz="3200" dirty="0" smtClean="0">
                <a:solidFill>
                  <a:srgbClr val="FFFF00"/>
                </a:solidFill>
              </a:rPr>
              <a:t>where a secured creditor does not intimate its decision within thirty days </a:t>
            </a:r>
            <a:r>
              <a:rPr lang="en-US" sz="3200" dirty="0" smtClean="0"/>
              <a:t>from the liquidation commencement date, the </a:t>
            </a:r>
            <a:r>
              <a:rPr lang="en-US" sz="3200" dirty="0" smtClean="0">
                <a:solidFill>
                  <a:srgbClr val="FFFF00"/>
                </a:solidFill>
              </a:rPr>
              <a:t>assets covered under the security interest </a:t>
            </a:r>
            <a:r>
              <a:rPr lang="en-US" sz="3200" dirty="0" smtClean="0">
                <a:solidFill>
                  <a:schemeClr val="accent2">
                    <a:lumMod val="60000"/>
                    <a:lumOff val="40000"/>
                  </a:schemeClr>
                </a:solidFill>
              </a:rPr>
              <a:t>shall be presumed to be part of the liquidation estate</a:t>
            </a:r>
            <a:r>
              <a:rPr lang="en-US" sz="3200" dirty="0" smtClean="0">
                <a:solidFill>
                  <a:schemeClr val="accent2">
                    <a:lumMod val="60000"/>
                    <a:lumOff val="40000"/>
                  </a:schemeClr>
                </a:solidFill>
              </a:rPr>
              <a:t>.</a:t>
            </a:r>
            <a:endParaRPr lang="en-US" sz="3200" dirty="0" smtClean="0">
              <a:solidFill>
                <a:schemeClr val="accent2">
                  <a:lumMod val="60000"/>
                  <a:lumOff val="40000"/>
                </a:schemeClr>
              </a:solidFill>
            </a:endParaRPr>
          </a:p>
        </p:txBody>
      </p:sp>
    </p:spTree>
    <p:extLst>
      <p:ext uri="{BB962C8B-B14F-4D97-AF65-F5344CB8AC3E}">
        <p14:creationId xmlns="" xmlns:p14="http://schemas.microsoft.com/office/powerpoint/2010/main" val="2411515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2DCADA-D2F5-49D8-9547-ADDB6046C823}"/>
              </a:ext>
            </a:extLst>
          </p:cNvPr>
          <p:cNvSpPr>
            <a:spLocks noGrp="1"/>
          </p:cNvSpPr>
          <p:nvPr>
            <p:ph type="ctrTitle"/>
          </p:nvPr>
        </p:nvSpPr>
        <p:spPr>
          <a:xfrm>
            <a:off x="178676" y="118816"/>
            <a:ext cx="11876690" cy="536027"/>
          </a:xfrm>
        </p:spPr>
        <p:txBody>
          <a:bodyPr>
            <a:noAutofit/>
          </a:bodyPr>
          <a:lstStyle/>
          <a:p>
            <a:r>
              <a:rPr lang="en-IN" sz="2800" b="1" i="1" u="sng" dirty="0">
                <a:latin typeface="Times New Roman" panose="02020603050405020304" pitchFamily="18" charset="0"/>
                <a:cs typeface="Times New Roman" panose="02020603050405020304" pitchFamily="18" charset="0"/>
              </a:rPr>
              <a:t>INITIATION</a:t>
            </a:r>
            <a:r>
              <a:rPr lang="en-IN" sz="2800" dirty="0">
                <a:latin typeface="+mn-lt"/>
                <a:ea typeface="+mn-ea"/>
                <a:cs typeface="+mn-cs"/>
              </a:rPr>
              <a:t> </a:t>
            </a:r>
            <a:r>
              <a:rPr lang="en-IN" sz="2800" b="1" i="1" u="sng" dirty="0">
                <a:latin typeface="Times New Roman" panose="02020603050405020304" pitchFamily="18" charset="0"/>
                <a:cs typeface="Times New Roman" panose="02020603050405020304" pitchFamily="18" charset="0"/>
              </a:rPr>
              <a:t>OF</a:t>
            </a:r>
            <a:r>
              <a:rPr lang="en-IN" sz="2800" dirty="0">
                <a:latin typeface="+mn-lt"/>
                <a:ea typeface="+mn-ea"/>
                <a:cs typeface="+mn-cs"/>
              </a:rPr>
              <a:t> </a:t>
            </a:r>
            <a:r>
              <a:rPr lang="en-IN" sz="2800" b="1" i="1" u="sng" dirty="0">
                <a:latin typeface="Times New Roman" panose="02020603050405020304" pitchFamily="18" charset="0"/>
                <a:cs typeface="Times New Roman" panose="02020603050405020304" pitchFamily="18" charset="0"/>
              </a:rPr>
              <a:t>LIQUIDATION</a:t>
            </a:r>
            <a:r>
              <a:rPr lang="en-IN" sz="2800" dirty="0">
                <a:latin typeface="+mn-lt"/>
                <a:ea typeface="+mn-ea"/>
                <a:cs typeface="+mn-cs"/>
              </a:rPr>
              <a:t> (</a:t>
            </a:r>
            <a:r>
              <a:rPr lang="en-IN" sz="2800" b="1" i="1" u="sng" dirty="0">
                <a:latin typeface="Times New Roman" panose="02020603050405020304" pitchFamily="18" charset="0"/>
                <a:cs typeface="Times New Roman" panose="02020603050405020304" pitchFamily="18" charset="0"/>
              </a:rPr>
              <a:t>SEC</a:t>
            </a:r>
            <a:r>
              <a:rPr lang="en-IN" sz="2800" dirty="0">
                <a:latin typeface="+mn-lt"/>
                <a:ea typeface="+mn-ea"/>
                <a:cs typeface="+mn-cs"/>
              </a:rPr>
              <a:t> </a:t>
            </a:r>
            <a:r>
              <a:rPr lang="en-IN" sz="2800" b="1" i="1" u="sng" dirty="0">
                <a:latin typeface="Times New Roman" panose="02020603050405020304" pitchFamily="18" charset="0"/>
                <a:cs typeface="Times New Roman" panose="02020603050405020304" pitchFamily="18" charset="0"/>
              </a:rPr>
              <a:t>33</a:t>
            </a:r>
            <a:r>
              <a:rPr lang="en-IN" sz="2800" dirty="0">
                <a:latin typeface="+mn-lt"/>
                <a:ea typeface="+mn-ea"/>
                <a:cs typeface="+mn-cs"/>
              </a:rPr>
              <a:t>)</a:t>
            </a:r>
          </a:p>
        </p:txBody>
      </p:sp>
      <p:sp>
        <p:nvSpPr>
          <p:cNvPr id="3" name="Subtitle 2">
            <a:extLst>
              <a:ext uri="{FF2B5EF4-FFF2-40B4-BE49-F238E27FC236}">
                <a16:creationId xmlns:a16="http://schemas.microsoft.com/office/drawing/2014/main" xmlns="" id="{E5B5B8C1-9671-45D5-95F8-35A0E674D9E6}"/>
              </a:ext>
            </a:extLst>
          </p:cNvPr>
          <p:cNvSpPr>
            <a:spLocks noGrp="1"/>
          </p:cNvSpPr>
          <p:nvPr>
            <p:ph type="subTitle" idx="1"/>
          </p:nvPr>
        </p:nvSpPr>
        <p:spPr>
          <a:xfrm>
            <a:off x="248478" y="782681"/>
            <a:ext cx="11688418" cy="5806966"/>
          </a:xfrm>
        </p:spPr>
        <p:txBody>
          <a:bodyPr>
            <a:normAutofit fontScale="92500" lnSpcReduction="20000"/>
          </a:bodyPr>
          <a:lstStyle/>
          <a:p>
            <a:pPr algn="just"/>
            <a:r>
              <a:rPr lang="en-US" sz="1800" cap="none" dirty="0"/>
              <a:t>The liquidation order can be passed :-</a:t>
            </a:r>
          </a:p>
          <a:p>
            <a:pPr marL="342900" indent="-342900" algn="just">
              <a:buFont typeface="Wingdings" panose="05000000000000000000" pitchFamily="2" charset="2"/>
              <a:buChar char="ü"/>
            </a:pPr>
            <a:r>
              <a:rPr lang="en-US" sz="1800" cap="none" dirty="0"/>
              <a:t>Where the NCLT (Adjudicating Authority) </a:t>
            </a:r>
            <a:r>
              <a:rPr lang="en-US" sz="1800" cap="none" dirty="0">
                <a:solidFill>
                  <a:srgbClr val="FFFF00"/>
                </a:solidFill>
              </a:rPr>
              <a:t>does not receive a resolution plan</a:t>
            </a:r>
          </a:p>
          <a:p>
            <a:pPr marL="1257300" lvl="2" indent="-342900" algn="just">
              <a:buFont typeface="Wingdings" panose="05000000000000000000" pitchFamily="2" charset="2"/>
              <a:buChar char="ü"/>
            </a:pPr>
            <a:r>
              <a:rPr lang="en-US" sz="1800" cap="none" dirty="0">
                <a:solidFill>
                  <a:srgbClr val="FFFF00"/>
                </a:solidFill>
              </a:rPr>
              <a:t>before the expiry of CIRP </a:t>
            </a:r>
            <a:r>
              <a:rPr lang="en-US" sz="1800" cap="none" dirty="0" smtClean="0"/>
              <a:t>(under Sub Section (6) of Section 30) OR</a:t>
            </a:r>
            <a:endParaRPr lang="en-US" sz="1800" cap="none" dirty="0"/>
          </a:p>
          <a:p>
            <a:pPr marL="1257300" lvl="2" indent="-342900" algn="just">
              <a:buFont typeface="Wingdings" panose="05000000000000000000" pitchFamily="2" charset="2"/>
              <a:buChar char="ü"/>
            </a:pPr>
            <a:r>
              <a:rPr lang="en-US" sz="1800" b="1" cap="none" dirty="0"/>
              <a:t> </a:t>
            </a:r>
            <a:r>
              <a:rPr lang="en-US" sz="1800" cap="none" dirty="0"/>
              <a:t>any permitted extended date by </a:t>
            </a:r>
            <a:r>
              <a:rPr lang="en-US" sz="1800" dirty="0" smtClean="0"/>
              <a:t>NCLT (under Section 33(1)(a))</a:t>
            </a:r>
            <a:endParaRPr lang="en-US" sz="1800" cap="none" dirty="0"/>
          </a:p>
          <a:p>
            <a:pPr marL="342900" indent="-342900" algn="just">
              <a:buFont typeface="Wingdings" panose="05000000000000000000" pitchFamily="2" charset="2"/>
              <a:buChar char="ü"/>
            </a:pPr>
            <a:r>
              <a:rPr lang="en-US" sz="1800" cap="none" dirty="0"/>
              <a:t>The </a:t>
            </a:r>
            <a:r>
              <a:rPr lang="en-US" sz="1800" cap="none" dirty="0">
                <a:solidFill>
                  <a:srgbClr val="FFFF00"/>
                </a:solidFill>
              </a:rPr>
              <a:t>NCLT rejects the resolution plan</a:t>
            </a:r>
            <a:r>
              <a:rPr lang="en-US" sz="1800" cap="none" dirty="0"/>
              <a:t> under </a:t>
            </a:r>
            <a:r>
              <a:rPr lang="en-US" sz="1800" cap="none" dirty="0" smtClean="0"/>
              <a:t>Section </a:t>
            </a:r>
            <a:r>
              <a:rPr lang="en-US" sz="1800" cap="none" dirty="0"/>
              <a:t>31 </a:t>
            </a:r>
            <a:r>
              <a:rPr lang="en-US" sz="1800" cap="none" dirty="0">
                <a:solidFill>
                  <a:srgbClr val="FFFF00"/>
                </a:solidFill>
              </a:rPr>
              <a:t>for the non-compliance of the requirements </a:t>
            </a:r>
            <a:r>
              <a:rPr lang="en-US" sz="1800" cap="none" dirty="0"/>
              <a:t>specified </a:t>
            </a:r>
            <a:r>
              <a:rPr lang="en-US" sz="1800" cap="none" dirty="0" smtClean="0"/>
              <a:t>therein</a:t>
            </a:r>
            <a:r>
              <a:rPr lang="en-US" sz="1800" dirty="0" smtClean="0"/>
              <a:t> – (under Section 33(1)(b</a:t>
            </a:r>
            <a:r>
              <a:rPr lang="en-US" sz="1800" dirty="0" smtClean="0"/>
              <a:t>))</a:t>
            </a:r>
          </a:p>
          <a:p>
            <a:pPr marL="342900" indent="-342900" algn="just"/>
            <a:endParaRPr lang="en-US" sz="1800" cap="none" dirty="0"/>
          </a:p>
          <a:p>
            <a:pPr marL="342900" indent="-342900" algn="just">
              <a:buFont typeface="Wingdings" panose="05000000000000000000" pitchFamily="2" charset="2"/>
              <a:buChar char="ü"/>
            </a:pPr>
            <a:r>
              <a:rPr lang="en-US" sz="2400" cap="none" dirty="0" smtClean="0"/>
              <a:t>Where the resolution professional, </a:t>
            </a:r>
            <a:r>
              <a:rPr lang="en-US" sz="2400" cap="none" dirty="0" smtClean="0">
                <a:solidFill>
                  <a:srgbClr val="FFFF00"/>
                </a:solidFill>
              </a:rPr>
              <a:t>at any time during the CIRP </a:t>
            </a:r>
            <a:r>
              <a:rPr lang="en-US" sz="2400" i="1" cap="none" dirty="0" smtClean="0">
                <a:solidFill>
                  <a:srgbClr val="FFFF00"/>
                </a:solidFill>
              </a:rPr>
              <a:t>but</a:t>
            </a:r>
            <a:r>
              <a:rPr lang="en-US" sz="2400" cap="none" dirty="0" smtClean="0">
                <a:solidFill>
                  <a:srgbClr val="FFFF00"/>
                </a:solidFill>
              </a:rPr>
              <a:t> before confirmation of resolution plan</a:t>
            </a:r>
            <a:r>
              <a:rPr lang="en-US" sz="2400" cap="none" dirty="0" smtClean="0"/>
              <a:t>, intimates the NCLT of the decision of the COC (</a:t>
            </a:r>
            <a:r>
              <a:rPr lang="en-US" sz="2400" dirty="0" smtClean="0">
                <a:solidFill>
                  <a:schemeClr val="accent2">
                    <a:lumMod val="60000"/>
                    <a:lumOff val="40000"/>
                  </a:schemeClr>
                </a:solidFill>
              </a:rPr>
              <a:t>approved by not less than 66% of the voting share</a:t>
            </a:r>
            <a:r>
              <a:rPr lang="en-US" sz="2400" dirty="0" smtClean="0"/>
              <a:t>) </a:t>
            </a:r>
            <a:r>
              <a:rPr lang="en-US" sz="2400" cap="none" dirty="0" smtClean="0"/>
              <a:t>to liquidate the corporate debtor, the adjudicating authority shall pass a liquidation order.- </a:t>
            </a:r>
            <a:r>
              <a:rPr lang="en-US" sz="2400" dirty="0" smtClean="0"/>
              <a:t>(under Section 33(2))</a:t>
            </a:r>
          </a:p>
          <a:p>
            <a:pPr marL="800100" lvl="1" indent="-342900" algn="just">
              <a:buFont typeface="Wingdings" panose="05000000000000000000" pitchFamily="2" charset="2"/>
              <a:buChar char="ü"/>
            </a:pPr>
            <a:r>
              <a:rPr lang="en-US" sz="2700" b="1" dirty="0" smtClean="0">
                <a:solidFill>
                  <a:srgbClr val="FFFF00"/>
                </a:solidFill>
              </a:rPr>
              <a:t>The COC may take the decision to liquidate the corporate debtor, any time after its constitution under Section 21(1) and before the confirmation of the resolution plan, including at any time before the preparation of the information memorandum</a:t>
            </a:r>
          </a:p>
          <a:p>
            <a:pPr marL="800100" lvl="1" indent="-342900" algn="just"/>
            <a:endParaRPr lang="en-US" sz="2700" b="1" cap="none" dirty="0" smtClean="0">
              <a:solidFill>
                <a:srgbClr val="FFFF00"/>
              </a:solidFill>
            </a:endParaRPr>
          </a:p>
          <a:p>
            <a:pPr marL="342900" indent="-342900" algn="just">
              <a:buFont typeface="Wingdings" panose="05000000000000000000" pitchFamily="2" charset="2"/>
              <a:buChar char="ü"/>
            </a:pPr>
            <a:r>
              <a:rPr lang="en-US" sz="1900" cap="none" dirty="0" smtClean="0"/>
              <a:t>Where the </a:t>
            </a:r>
            <a:r>
              <a:rPr lang="en-US" sz="1900" cap="none" dirty="0" smtClean="0">
                <a:solidFill>
                  <a:srgbClr val="FFFF00"/>
                </a:solidFill>
              </a:rPr>
              <a:t>resolution plan approved by the NCLT is contravened by the concerned corporate debtor</a:t>
            </a:r>
            <a:r>
              <a:rPr lang="en-US" sz="1900" cap="none" dirty="0" smtClean="0"/>
              <a:t>, any person other than the corporate debtor, whose interests are prejudicially affected by such contravention, may make an application to the NCLT for a liquidation order- Section 33(3) and, if the adjudicating authority determines that the corporate debtor has contravened the provisions of the resolution plan, it shall pass a liquidation order.</a:t>
            </a:r>
          </a:p>
          <a:p>
            <a:pPr marL="342900" indent="-342900" algn="l">
              <a:buFont typeface="Arial" panose="020B0604020202020204" pitchFamily="34" charset="0"/>
              <a:buChar char="•"/>
            </a:pPr>
            <a:endParaRPr lang="en-US" cap="none" dirty="0"/>
          </a:p>
          <a:p>
            <a:pPr marL="342900" indent="-342900" algn="l">
              <a:buFont typeface="Arial" panose="020B0604020202020204" pitchFamily="34" charset="0"/>
              <a:buChar char="•"/>
            </a:pPr>
            <a:endParaRPr lang="en-US" cap="none" dirty="0"/>
          </a:p>
          <a:p>
            <a:pPr marL="342900" indent="-342900" algn="l">
              <a:buFont typeface="Arial" panose="020B0604020202020204" pitchFamily="34" charset="0"/>
              <a:buChar char="•"/>
            </a:pPr>
            <a:endParaRPr lang="en-US" cap="none" dirty="0"/>
          </a:p>
          <a:p>
            <a:pPr marL="342900" indent="-342900" algn="l">
              <a:buFont typeface="Arial" panose="020B0604020202020204" pitchFamily="34" charset="0"/>
              <a:buChar char="•"/>
            </a:pPr>
            <a:endParaRPr lang="en-US" cap="none" dirty="0"/>
          </a:p>
          <a:p>
            <a:pPr marL="342900" indent="-342900" algn="l">
              <a:buFont typeface="Arial" panose="020B0604020202020204" pitchFamily="34" charset="0"/>
              <a:buChar char="•"/>
            </a:pPr>
            <a:endParaRPr lang="en-US" cap="none" dirty="0"/>
          </a:p>
          <a:p>
            <a:endParaRPr lang="en-US" cap="none" dirty="0"/>
          </a:p>
          <a:p>
            <a:endParaRPr lang="en-US" cap="none" dirty="0"/>
          </a:p>
        </p:txBody>
      </p:sp>
    </p:spTree>
    <p:extLst>
      <p:ext uri="{BB962C8B-B14F-4D97-AF65-F5344CB8AC3E}">
        <p14:creationId xmlns="" xmlns:p14="http://schemas.microsoft.com/office/powerpoint/2010/main" val="4076094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15BD4-5BFD-41BB-A454-3623D4B8123D}"/>
              </a:ext>
            </a:extLst>
          </p:cNvPr>
          <p:cNvSpPr>
            <a:spLocks noGrp="1"/>
          </p:cNvSpPr>
          <p:nvPr>
            <p:ph type="title"/>
          </p:nvPr>
        </p:nvSpPr>
        <p:spPr>
          <a:xfrm>
            <a:off x="609600" y="274638"/>
            <a:ext cx="10972800" cy="778910"/>
          </a:xfrm>
        </p:spPr>
        <p:txBody>
          <a:bodyPr>
            <a:normAutofit fontScale="90000"/>
          </a:bodyPr>
          <a:lstStyle/>
          <a:p>
            <a:r>
              <a:rPr lang="en-IN" dirty="0" smtClean="0"/>
              <a:t>Sale as a Going </a:t>
            </a:r>
            <a:r>
              <a:rPr lang="en-IN" dirty="0" smtClean="0"/>
              <a:t>Concern- Regulation </a:t>
            </a:r>
            <a:r>
              <a:rPr lang="en-IN" dirty="0" smtClean="0"/>
              <a:t>32 A</a:t>
            </a:r>
            <a:endParaRPr lang="en-IN" dirty="0"/>
          </a:p>
        </p:txBody>
      </p:sp>
      <p:sp>
        <p:nvSpPr>
          <p:cNvPr id="3" name="Content Placeholder 2">
            <a:extLst>
              <a:ext uri="{FF2B5EF4-FFF2-40B4-BE49-F238E27FC236}">
                <a16:creationId xmlns:a16="http://schemas.microsoft.com/office/drawing/2014/main" xmlns="" id="{76E83A2F-33C3-4B70-94A1-B5928BB93498}"/>
              </a:ext>
            </a:extLst>
          </p:cNvPr>
          <p:cNvSpPr>
            <a:spLocks noGrp="1"/>
          </p:cNvSpPr>
          <p:nvPr>
            <p:ph idx="1"/>
          </p:nvPr>
        </p:nvSpPr>
        <p:spPr>
          <a:xfrm>
            <a:off x="340242" y="1019344"/>
            <a:ext cx="11288541" cy="5123044"/>
          </a:xfrm>
        </p:spPr>
        <p:txBody>
          <a:bodyPr>
            <a:noAutofit/>
          </a:bodyPr>
          <a:lstStyle/>
          <a:p>
            <a:pPr lvl="1"/>
            <a:r>
              <a:rPr lang="en-US" dirty="0" smtClean="0"/>
              <a:t>Where the </a:t>
            </a:r>
            <a:r>
              <a:rPr lang="en-US" dirty="0" smtClean="0">
                <a:solidFill>
                  <a:srgbClr val="FFFF00"/>
                </a:solidFill>
              </a:rPr>
              <a:t>committee of creditors has recommended sal</a:t>
            </a:r>
            <a:r>
              <a:rPr lang="en-US" dirty="0" smtClean="0"/>
              <a:t>e under clause (e) or (f) of regulation 32 or where the </a:t>
            </a:r>
            <a:r>
              <a:rPr lang="en-US" dirty="0" smtClean="0">
                <a:solidFill>
                  <a:srgbClr val="FFFF00"/>
                </a:solidFill>
              </a:rPr>
              <a:t>liquidator is of the opinion</a:t>
            </a:r>
            <a:r>
              <a:rPr lang="en-US" dirty="0" smtClean="0"/>
              <a:t> that sale under clause (e) or (f) of regulation 32 </a:t>
            </a:r>
            <a:r>
              <a:rPr lang="en-US" dirty="0" smtClean="0">
                <a:solidFill>
                  <a:srgbClr val="FFFF00"/>
                </a:solidFill>
              </a:rPr>
              <a:t>shall </a:t>
            </a:r>
            <a:r>
              <a:rPr lang="en-US" dirty="0" err="1" smtClean="0">
                <a:solidFill>
                  <a:srgbClr val="FFFF00"/>
                </a:solidFill>
              </a:rPr>
              <a:t>maximise</a:t>
            </a:r>
            <a:r>
              <a:rPr lang="en-US" dirty="0" smtClean="0">
                <a:solidFill>
                  <a:srgbClr val="FFFF00"/>
                </a:solidFill>
              </a:rPr>
              <a:t> the value of the corporate debtor, he shall </a:t>
            </a:r>
            <a:r>
              <a:rPr lang="en-US" dirty="0" err="1" smtClean="0">
                <a:solidFill>
                  <a:srgbClr val="FFFF00"/>
                </a:solidFill>
              </a:rPr>
              <a:t>endeavour</a:t>
            </a:r>
            <a:r>
              <a:rPr lang="en-US" dirty="0" smtClean="0">
                <a:solidFill>
                  <a:srgbClr val="FFFF00"/>
                </a:solidFill>
              </a:rPr>
              <a:t> to first sell under the said clauses</a:t>
            </a:r>
          </a:p>
          <a:p>
            <a:pPr lvl="1"/>
            <a:r>
              <a:rPr lang="en-US" dirty="0" smtClean="0"/>
              <a:t>The </a:t>
            </a:r>
            <a:r>
              <a:rPr lang="en-US" dirty="0" smtClean="0">
                <a:solidFill>
                  <a:srgbClr val="FFFF00"/>
                </a:solidFill>
              </a:rPr>
              <a:t>group of assets and liabilities of the corporate debtor, as identified </a:t>
            </a:r>
            <a:r>
              <a:rPr lang="en-US" dirty="0" smtClean="0"/>
              <a:t>by t</a:t>
            </a:r>
            <a:r>
              <a:rPr lang="en-US" dirty="0" smtClean="0">
                <a:solidFill>
                  <a:srgbClr val="FFFF00"/>
                </a:solidFill>
              </a:rPr>
              <a:t>he committee of creditor</a:t>
            </a:r>
            <a:r>
              <a:rPr lang="en-US" dirty="0" smtClean="0"/>
              <a:t>s under Regulation 39C (2) of the CIRP Regulations, 2016 </a:t>
            </a:r>
            <a:r>
              <a:rPr lang="en-US" dirty="0" smtClean="0">
                <a:solidFill>
                  <a:srgbClr val="FFFF00"/>
                </a:solidFill>
              </a:rPr>
              <a:t>shall be sold </a:t>
            </a:r>
            <a:r>
              <a:rPr lang="en-US" dirty="0" smtClean="0"/>
              <a:t>as a going concern</a:t>
            </a:r>
          </a:p>
          <a:p>
            <a:pPr lvl="1"/>
            <a:r>
              <a:rPr lang="en-US" dirty="0" smtClean="0"/>
              <a:t>Where </a:t>
            </a:r>
            <a:r>
              <a:rPr lang="en-US" dirty="0" smtClean="0">
                <a:solidFill>
                  <a:srgbClr val="FFFF00"/>
                </a:solidFill>
              </a:rPr>
              <a:t>the committee of creditors has not identified the assets and liabilities </a:t>
            </a:r>
            <a:r>
              <a:rPr lang="en-US" dirty="0" smtClean="0"/>
              <a:t>under Regulation 39C (2) of the CIRP Regulations, 2016, the </a:t>
            </a:r>
            <a:r>
              <a:rPr lang="en-US" dirty="0" smtClean="0">
                <a:solidFill>
                  <a:schemeClr val="accent2">
                    <a:lumMod val="60000"/>
                    <a:lumOff val="40000"/>
                  </a:schemeClr>
                </a:solidFill>
              </a:rPr>
              <a:t>liquidator shall identify and group the assets and liabilities to be sold as a going concern, in consultation with the consultation committe</a:t>
            </a:r>
            <a:r>
              <a:rPr lang="en-US" dirty="0" smtClean="0"/>
              <a:t>e</a:t>
            </a:r>
          </a:p>
          <a:p>
            <a:pPr lvl="1"/>
            <a:r>
              <a:rPr lang="en-US" dirty="0" smtClean="0"/>
              <a:t>If the </a:t>
            </a:r>
            <a:r>
              <a:rPr lang="en-US" dirty="0" smtClean="0">
                <a:solidFill>
                  <a:schemeClr val="accent2">
                    <a:lumMod val="60000"/>
                    <a:lumOff val="40000"/>
                  </a:schemeClr>
                </a:solidFill>
              </a:rPr>
              <a:t>liquidator is unable to sell </a:t>
            </a:r>
            <a:r>
              <a:rPr lang="en-US" dirty="0" smtClean="0"/>
              <a:t>the corporate debtor or its business under clause (e) or (f) of regulation 32 </a:t>
            </a:r>
            <a:r>
              <a:rPr lang="en-US" dirty="0" smtClean="0">
                <a:solidFill>
                  <a:schemeClr val="accent2">
                    <a:lumMod val="60000"/>
                    <a:lumOff val="40000"/>
                  </a:schemeClr>
                </a:solidFill>
              </a:rPr>
              <a:t>within ninety days </a:t>
            </a:r>
            <a:r>
              <a:rPr lang="en-US" dirty="0" smtClean="0"/>
              <a:t>from the liquidation commencement date, </a:t>
            </a:r>
            <a:r>
              <a:rPr lang="en-US" dirty="0" smtClean="0">
                <a:solidFill>
                  <a:schemeClr val="accent2">
                    <a:lumMod val="60000"/>
                    <a:lumOff val="40000"/>
                  </a:schemeClr>
                </a:solidFill>
              </a:rPr>
              <a:t>he shall proceed to sell the assets of the corporate debtor under clauses (a) to (d) of regulation 32</a:t>
            </a:r>
          </a:p>
        </p:txBody>
      </p:sp>
    </p:spTree>
    <p:extLst>
      <p:ext uri="{BB962C8B-B14F-4D97-AF65-F5344CB8AC3E}">
        <p14:creationId xmlns="" xmlns:p14="http://schemas.microsoft.com/office/powerpoint/2010/main" val="2411515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672278-0E08-4833-ABDD-1CE0C633770A}"/>
              </a:ext>
            </a:extLst>
          </p:cNvPr>
          <p:cNvSpPr>
            <a:spLocks noGrp="1"/>
          </p:cNvSpPr>
          <p:nvPr>
            <p:ph type="title"/>
          </p:nvPr>
        </p:nvSpPr>
        <p:spPr>
          <a:xfrm>
            <a:off x="0" y="-1"/>
            <a:ext cx="12192000" cy="701749"/>
          </a:xfrm>
        </p:spPr>
        <p:txBody>
          <a:bodyPr>
            <a:normAutofit fontScale="90000"/>
          </a:bodyPr>
          <a:lstStyle/>
          <a:p>
            <a:r>
              <a:rPr lang="en-IN" dirty="0"/>
              <a:t>Mode of Sale Regulation 33</a:t>
            </a:r>
          </a:p>
        </p:txBody>
      </p:sp>
      <p:sp>
        <p:nvSpPr>
          <p:cNvPr id="3" name="Content Placeholder 2">
            <a:extLst>
              <a:ext uri="{FF2B5EF4-FFF2-40B4-BE49-F238E27FC236}">
                <a16:creationId xmlns:a16="http://schemas.microsoft.com/office/drawing/2014/main" xmlns="" id="{AD08E38E-4C54-4A99-AF74-C4E56C96DF02}"/>
              </a:ext>
            </a:extLst>
          </p:cNvPr>
          <p:cNvSpPr>
            <a:spLocks noGrp="1"/>
          </p:cNvSpPr>
          <p:nvPr>
            <p:ph idx="1"/>
          </p:nvPr>
        </p:nvSpPr>
        <p:spPr>
          <a:xfrm>
            <a:off x="0" y="595423"/>
            <a:ext cx="4681330" cy="6262577"/>
          </a:xfrm>
        </p:spPr>
        <p:txBody>
          <a:bodyPr>
            <a:normAutofit fontScale="77500" lnSpcReduction="20000"/>
          </a:bodyPr>
          <a:lstStyle/>
          <a:p>
            <a:pPr algn="ctr">
              <a:buNone/>
            </a:pPr>
            <a:r>
              <a:rPr lang="en-IN" b="1" u="sng" dirty="0">
                <a:solidFill>
                  <a:srgbClr val="FFFF00"/>
                </a:solidFill>
              </a:rPr>
              <a:t>E-Auction</a:t>
            </a:r>
          </a:p>
          <a:p>
            <a:pPr>
              <a:buFont typeface="Wingdings" panose="05000000000000000000" pitchFamily="2" charset="2"/>
              <a:buChar char="ü"/>
            </a:pPr>
            <a:r>
              <a:rPr lang="en-IN" b="1" dirty="0"/>
              <a:t>Marketing strategy with the help of marketing professionals.</a:t>
            </a:r>
          </a:p>
          <a:p>
            <a:pPr>
              <a:buFont typeface="Wingdings" panose="05000000000000000000" pitchFamily="2" charset="2"/>
              <a:buChar char="ü"/>
            </a:pPr>
            <a:r>
              <a:rPr lang="en-IN" b="1" dirty="0"/>
              <a:t>Releasing advertisements.</a:t>
            </a:r>
          </a:p>
          <a:p>
            <a:pPr>
              <a:buFont typeface="Wingdings" panose="05000000000000000000" pitchFamily="2" charset="2"/>
              <a:buChar char="ü"/>
            </a:pPr>
            <a:r>
              <a:rPr lang="en-IN" b="1" dirty="0"/>
              <a:t>Preparing information sheet for the assets.</a:t>
            </a:r>
          </a:p>
          <a:p>
            <a:pPr>
              <a:buFont typeface="Wingdings" panose="05000000000000000000" pitchFamily="2" charset="2"/>
              <a:buChar char="ü"/>
            </a:pPr>
            <a:r>
              <a:rPr lang="en-IN" b="1" dirty="0"/>
              <a:t>Preparing a notice of sale.</a:t>
            </a:r>
          </a:p>
          <a:p>
            <a:pPr>
              <a:buFont typeface="Wingdings" panose="05000000000000000000" pitchFamily="2" charset="2"/>
              <a:buChar char="ü"/>
            </a:pPr>
            <a:r>
              <a:rPr lang="en-IN" b="1" dirty="0"/>
              <a:t>Liaising with agents.</a:t>
            </a:r>
          </a:p>
          <a:p>
            <a:pPr>
              <a:buFont typeface="Wingdings" panose="05000000000000000000" pitchFamily="2" charset="2"/>
              <a:buChar char="ü"/>
            </a:pPr>
            <a:r>
              <a:rPr lang="en-IN" b="1" dirty="0"/>
              <a:t>Terms and Conditions of Sale</a:t>
            </a:r>
          </a:p>
          <a:p>
            <a:pPr>
              <a:buFont typeface="Wingdings" panose="05000000000000000000" pitchFamily="2" charset="2"/>
              <a:buChar char="ü"/>
            </a:pPr>
            <a:r>
              <a:rPr lang="en-IN" b="1" dirty="0"/>
              <a:t>Fixing reserve price</a:t>
            </a:r>
          </a:p>
          <a:p>
            <a:pPr>
              <a:buFont typeface="Wingdings" panose="05000000000000000000" pitchFamily="2" charset="2"/>
              <a:buChar char="ü"/>
            </a:pPr>
            <a:r>
              <a:rPr lang="en-IN" b="1" dirty="0"/>
              <a:t>Fixing earnest money deposits.</a:t>
            </a:r>
          </a:p>
          <a:p>
            <a:pPr>
              <a:buFont typeface="Wingdings" panose="05000000000000000000" pitchFamily="2" charset="2"/>
              <a:buChar char="ü"/>
            </a:pPr>
            <a:r>
              <a:rPr lang="en-IN" b="1" dirty="0"/>
              <a:t>Pre-Bid qualifications, if any</a:t>
            </a:r>
          </a:p>
          <a:p>
            <a:pPr>
              <a:buFont typeface="Wingdings" panose="05000000000000000000" pitchFamily="2" charset="2"/>
              <a:buChar char="ü"/>
            </a:pPr>
            <a:r>
              <a:rPr lang="en-IN" b="1" dirty="0"/>
              <a:t>Reserve Price Fixation</a:t>
            </a:r>
          </a:p>
          <a:p>
            <a:pPr>
              <a:buFont typeface="Wingdings" panose="05000000000000000000" pitchFamily="2" charset="2"/>
              <a:buChar char="ü"/>
            </a:pPr>
            <a:r>
              <a:rPr lang="en-IN" b="1" dirty="0">
                <a:solidFill>
                  <a:srgbClr val="FFFF00"/>
                </a:solidFill>
              </a:rPr>
              <a:t>Reserve Price to be as per Valuation done </a:t>
            </a:r>
            <a:r>
              <a:rPr lang="en-IN" b="1" dirty="0" smtClean="0">
                <a:solidFill>
                  <a:srgbClr val="FFFF00"/>
                </a:solidFill>
              </a:rPr>
              <a:t>as per Regulation 35</a:t>
            </a:r>
            <a:endParaRPr lang="en-IN" b="1" dirty="0">
              <a:solidFill>
                <a:srgbClr val="FFFF00"/>
              </a:solidFill>
            </a:endParaRPr>
          </a:p>
        </p:txBody>
      </p:sp>
      <p:sp>
        <p:nvSpPr>
          <p:cNvPr id="4" name="Rectangle 3">
            <a:extLst>
              <a:ext uri="{FF2B5EF4-FFF2-40B4-BE49-F238E27FC236}">
                <a16:creationId xmlns:a16="http://schemas.microsoft.com/office/drawing/2014/main" xmlns="" id="{8B547047-9E61-4921-A738-3F58A6EBFD15}"/>
              </a:ext>
            </a:extLst>
          </p:cNvPr>
          <p:cNvSpPr/>
          <p:nvPr/>
        </p:nvSpPr>
        <p:spPr>
          <a:xfrm>
            <a:off x="4740965" y="685775"/>
            <a:ext cx="7263194" cy="6740307"/>
          </a:xfrm>
          <a:prstGeom prst="rect">
            <a:avLst/>
          </a:prstGeom>
        </p:spPr>
        <p:txBody>
          <a:bodyPr wrap="square">
            <a:spAutoFit/>
          </a:bodyPr>
          <a:lstStyle/>
          <a:p>
            <a:pPr>
              <a:buFont typeface="Wingdings" panose="05000000000000000000" pitchFamily="2" charset="2"/>
              <a:buChar char="ü"/>
            </a:pPr>
            <a:r>
              <a:rPr lang="en-IN" sz="2400" b="1" dirty="0">
                <a:latin typeface="+mj-lt"/>
                <a:ea typeface="+mj-ea"/>
                <a:cs typeface="+mj-cs"/>
              </a:rPr>
              <a:t>In case of </a:t>
            </a:r>
            <a:r>
              <a:rPr lang="en-IN" sz="2400" b="1" dirty="0">
                <a:solidFill>
                  <a:srgbClr val="FFFF00"/>
                </a:solidFill>
                <a:latin typeface="+mj-lt"/>
                <a:ea typeface="+mj-ea"/>
                <a:cs typeface="+mj-cs"/>
              </a:rPr>
              <a:t>auction fails</a:t>
            </a:r>
            <a:r>
              <a:rPr lang="en-IN" sz="2400" b="1" dirty="0">
                <a:latin typeface="+mj-lt"/>
                <a:ea typeface="+mj-ea"/>
                <a:cs typeface="+mj-cs"/>
              </a:rPr>
              <a:t>, the </a:t>
            </a:r>
            <a:r>
              <a:rPr lang="en-IN" sz="2400" b="1" dirty="0">
                <a:solidFill>
                  <a:srgbClr val="FFFF00"/>
                </a:solidFill>
                <a:latin typeface="+mj-lt"/>
                <a:ea typeface="+mj-ea"/>
                <a:cs typeface="+mj-cs"/>
              </a:rPr>
              <a:t>Reserved Price can be reduced </a:t>
            </a:r>
            <a:r>
              <a:rPr lang="en-IN" sz="2400" b="1" dirty="0" err="1" smtClean="0">
                <a:solidFill>
                  <a:srgbClr val="FFFF00"/>
                </a:solidFill>
                <a:latin typeface="+mj-lt"/>
                <a:ea typeface="+mj-ea"/>
                <a:cs typeface="+mj-cs"/>
              </a:rPr>
              <a:t>upto</a:t>
            </a:r>
            <a:r>
              <a:rPr lang="en-IN" sz="2400" b="1" dirty="0" smtClean="0">
                <a:solidFill>
                  <a:srgbClr val="FFFF00"/>
                </a:solidFill>
                <a:latin typeface="+mj-lt"/>
                <a:ea typeface="+mj-ea"/>
                <a:cs typeface="+mj-cs"/>
              </a:rPr>
              <a:t> 25</a:t>
            </a:r>
            <a:r>
              <a:rPr lang="en-IN" sz="2400" b="1" dirty="0">
                <a:solidFill>
                  <a:srgbClr val="FFFF00"/>
                </a:solidFill>
                <a:latin typeface="+mj-lt"/>
                <a:ea typeface="+mj-ea"/>
                <a:cs typeface="+mj-cs"/>
              </a:rPr>
              <a:t>% of earlier RP</a:t>
            </a:r>
            <a:r>
              <a:rPr lang="en-IN" sz="2400" b="1" dirty="0">
                <a:latin typeface="+mj-lt"/>
                <a:ea typeface="+mj-ea"/>
                <a:cs typeface="+mj-cs"/>
              </a:rPr>
              <a:t> for subsequent </a:t>
            </a:r>
            <a:r>
              <a:rPr lang="en-IN" sz="2400" b="1" dirty="0" smtClean="0">
                <a:latin typeface="+mj-lt"/>
                <a:ea typeface="+mj-ea"/>
                <a:cs typeface="+mj-cs"/>
              </a:rPr>
              <a:t>auction</a:t>
            </a:r>
          </a:p>
          <a:p>
            <a:endParaRPr lang="en-IN" sz="2400" b="1" dirty="0" smtClean="0">
              <a:latin typeface="+mj-lt"/>
              <a:ea typeface="+mj-ea"/>
              <a:cs typeface="+mj-cs"/>
            </a:endParaRPr>
          </a:p>
          <a:p>
            <a:pPr>
              <a:buFont typeface="Wingdings" panose="05000000000000000000" pitchFamily="2" charset="2"/>
              <a:buChar char="ü"/>
            </a:pPr>
            <a:r>
              <a:rPr lang="en-US" sz="2400" dirty="0" smtClean="0"/>
              <a:t>Where an auction fails at reduced price under clause (4A), the reserve price in subsequent auctions </a:t>
            </a:r>
            <a:r>
              <a:rPr lang="en-US" sz="2400" dirty="0" smtClean="0">
                <a:solidFill>
                  <a:srgbClr val="FFFF00"/>
                </a:solidFill>
              </a:rPr>
              <a:t>may be further reduced by not more than ten percent at a </a:t>
            </a:r>
            <a:r>
              <a:rPr lang="en-US" sz="2400" dirty="0" smtClean="0">
                <a:solidFill>
                  <a:srgbClr val="FFFF00"/>
                </a:solidFill>
              </a:rPr>
              <a:t>time</a:t>
            </a:r>
          </a:p>
          <a:p>
            <a:endParaRPr lang="en-US" sz="2400" dirty="0" smtClean="0">
              <a:solidFill>
                <a:srgbClr val="FFFF00"/>
              </a:solidFill>
            </a:endParaRPr>
          </a:p>
          <a:p>
            <a:pPr>
              <a:buFont typeface="Wingdings" panose="05000000000000000000" pitchFamily="2" charset="2"/>
              <a:buChar char="ü"/>
            </a:pPr>
            <a:r>
              <a:rPr lang="en-IN" sz="2400" dirty="0" smtClean="0"/>
              <a:t>Highest </a:t>
            </a:r>
            <a:r>
              <a:rPr lang="en-IN" sz="2400" dirty="0" smtClean="0"/>
              <a:t>bidder shall be invited for making balance sale consideration </a:t>
            </a:r>
            <a:r>
              <a:rPr lang="en-US" sz="2400" dirty="0" smtClean="0"/>
              <a:t>within </a:t>
            </a:r>
            <a:r>
              <a:rPr lang="en-US" sz="2400" dirty="0" smtClean="0">
                <a:solidFill>
                  <a:srgbClr val="FFFF00"/>
                </a:solidFill>
              </a:rPr>
              <a:t>ninety days </a:t>
            </a:r>
            <a:r>
              <a:rPr lang="en-US" sz="2400" dirty="0" smtClean="0"/>
              <a:t>of the date of such demand</a:t>
            </a:r>
            <a:r>
              <a:rPr lang="en-IN" sz="2400" dirty="0" smtClean="0"/>
              <a:t> (EARLIER 15 </a:t>
            </a:r>
            <a:r>
              <a:rPr lang="en-IN" sz="2400" dirty="0" smtClean="0"/>
              <a:t>DAYS)</a:t>
            </a:r>
          </a:p>
          <a:p>
            <a:pPr>
              <a:buFont typeface="Wingdings" panose="05000000000000000000" pitchFamily="2" charset="2"/>
              <a:buChar char="ü"/>
            </a:pPr>
            <a:r>
              <a:rPr lang="en-US" sz="2400" dirty="0" smtClean="0">
                <a:solidFill>
                  <a:srgbClr val="FFFF00"/>
                </a:solidFill>
              </a:rPr>
              <a:t>Payments </a:t>
            </a:r>
            <a:r>
              <a:rPr lang="en-US" sz="2400" dirty="0" smtClean="0">
                <a:solidFill>
                  <a:srgbClr val="FFFF00"/>
                </a:solidFill>
              </a:rPr>
              <a:t>made </a:t>
            </a:r>
            <a:r>
              <a:rPr lang="en-US" sz="2400" dirty="0" smtClean="0">
                <a:solidFill>
                  <a:srgbClr val="FFFF00"/>
                </a:solidFill>
              </a:rPr>
              <a:t>after </a:t>
            </a:r>
            <a:r>
              <a:rPr lang="en-US" sz="2400" dirty="0" smtClean="0">
                <a:solidFill>
                  <a:srgbClr val="FFFF00"/>
                </a:solidFill>
              </a:rPr>
              <a:t>thirty days shall attract interest at the rate of </a:t>
            </a:r>
            <a:r>
              <a:rPr lang="en-US" sz="2400" dirty="0" smtClean="0">
                <a:solidFill>
                  <a:srgbClr val="FFFF00"/>
                </a:solidFill>
              </a:rPr>
              <a:t>12%</a:t>
            </a:r>
            <a:endParaRPr lang="en-IN" sz="2400" dirty="0" smtClean="0">
              <a:solidFill>
                <a:srgbClr val="FFFF00"/>
              </a:solidFill>
            </a:endParaRPr>
          </a:p>
          <a:p>
            <a:pPr>
              <a:buFont typeface="Wingdings" panose="05000000000000000000" pitchFamily="2" charset="2"/>
              <a:buChar char="ü"/>
            </a:pPr>
            <a:r>
              <a:rPr lang="en-US" sz="2400" dirty="0" smtClean="0">
                <a:solidFill>
                  <a:srgbClr val="FFFF00"/>
                </a:solidFill>
              </a:rPr>
              <a:t>Sale </a:t>
            </a:r>
            <a:r>
              <a:rPr lang="en-US" sz="2400" dirty="0" smtClean="0">
                <a:solidFill>
                  <a:srgbClr val="FFFF00"/>
                </a:solidFill>
              </a:rPr>
              <a:t>shall be cancelled if the payment is not received within ninety days</a:t>
            </a:r>
            <a:endParaRPr lang="en-IN" sz="2400" dirty="0" smtClean="0">
              <a:solidFill>
                <a:srgbClr val="FFFF00"/>
              </a:solidFill>
            </a:endParaRPr>
          </a:p>
          <a:p>
            <a:pPr>
              <a:buFont typeface="Wingdings" panose="05000000000000000000" pitchFamily="2" charset="2"/>
              <a:buChar char="ü"/>
            </a:pPr>
            <a:endParaRPr lang="en-IN" sz="2400" b="1" dirty="0">
              <a:solidFill>
                <a:srgbClr val="FFFF00"/>
              </a:solidFill>
              <a:latin typeface="+mj-lt"/>
              <a:ea typeface="+mj-ea"/>
              <a:cs typeface="+mj-cs"/>
            </a:endParaRPr>
          </a:p>
          <a:p>
            <a:pPr>
              <a:buFont typeface="Wingdings" panose="05000000000000000000" pitchFamily="2" charset="2"/>
              <a:buChar char="ü"/>
            </a:pPr>
            <a:endParaRPr lang="en-IN" sz="2400" b="1" dirty="0" smtClean="0"/>
          </a:p>
        </p:txBody>
      </p:sp>
    </p:spTree>
    <p:extLst>
      <p:ext uri="{BB962C8B-B14F-4D97-AF65-F5344CB8AC3E}">
        <p14:creationId xmlns="" xmlns:p14="http://schemas.microsoft.com/office/powerpoint/2010/main" val="748827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33A4A1-C002-4F17-87B1-1C70B612B2A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83417B59-3E79-4428-9BCA-7CDF8AA8944E}"/>
              </a:ext>
            </a:extLst>
          </p:cNvPr>
          <p:cNvSpPr>
            <a:spLocks noGrp="1"/>
          </p:cNvSpPr>
          <p:nvPr>
            <p:ph idx="1"/>
          </p:nvPr>
        </p:nvSpPr>
        <p:spPr/>
        <p:txBody>
          <a:bodyPr/>
          <a:lstStyle/>
          <a:p>
            <a:endParaRPr lang="en-IN"/>
          </a:p>
        </p:txBody>
      </p:sp>
      <p:pic>
        <p:nvPicPr>
          <p:cNvPr id="5122" name="Picture 2" descr="Related image">
            <a:extLst>
              <a:ext uri="{FF2B5EF4-FFF2-40B4-BE49-F238E27FC236}">
                <a16:creationId xmlns:a16="http://schemas.microsoft.com/office/drawing/2014/main" xmlns="" id="{87E57A96-7AE4-4A4D-8EC6-766D3C27691A}"/>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61508" y="0"/>
            <a:ext cx="12915016" cy="685799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56252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06EF8-7B6F-40E4-9559-0499E9E50793}"/>
              </a:ext>
            </a:extLst>
          </p:cNvPr>
          <p:cNvSpPr>
            <a:spLocks noGrp="1"/>
          </p:cNvSpPr>
          <p:nvPr>
            <p:ph type="title"/>
          </p:nvPr>
        </p:nvSpPr>
        <p:spPr>
          <a:xfrm>
            <a:off x="0" y="0"/>
            <a:ext cx="12192000" cy="738129"/>
          </a:xfrm>
        </p:spPr>
        <p:txBody>
          <a:bodyPr/>
          <a:lstStyle/>
          <a:p>
            <a:pPr algn="ctr"/>
            <a:r>
              <a:rPr lang="en-IN" sz="2800" b="1" i="1" u="sng" dirty="0">
                <a:latin typeface="Times New Roman" panose="02020603050405020304" pitchFamily="18" charset="0"/>
                <a:cs typeface="Times New Roman" panose="02020603050405020304" pitchFamily="18" charset="0"/>
              </a:rPr>
              <a:t>COMPLETION OF LIQUIDATION (Regulation 44)</a:t>
            </a:r>
          </a:p>
        </p:txBody>
      </p:sp>
      <p:sp>
        <p:nvSpPr>
          <p:cNvPr id="3" name="Content Placeholder 2">
            <a:extLst>
              <a:ext uri="{FF2B5EF4-FFF2-40B4-BE49-F238E27FC236}">
                <a16:creationId xmlns:a16="http://schemas.microsoft.com/office/drawing/2014/main" xmlns="" id="{8B71757D-6308-48C9-A68A-D606369B6B05}"/>
              </a:ext>
            </a:extLst>
          </p:cNvPr>
          <p:cNvSpPr>
            <a:spLocks noGrp="1"/>
          </p:cNvSpPr>
          <p:nvPr>
            <p:ph idx="1"/>
          </p:nvPr>
        </p:nvSpPr>
        <p:spPr>
          <a:xfrm>
            <a:off x="1371600" y="999459"/>
            <a:ext cx="9650896" cy="5390707"/>
          </a:xfrm>
        </p:spPr>
        <p:txBody>
          <a:bodyPr>
            <a:normAutofit fontScale="92500" lnSpcReduction="10000"/>
          </a:bodyPr>
          <a:lstStyle/>
          <a:p>
            <a:pPr lvl="0"/>
            <a:r>
              <a:rPr lang="en-US" dirty="0"/>
              <a:t>The Liquidator shall liquidate the Corporate Debtor within a period of </a:t>
            </a:r>
            <a:r>
              <a:rPr lang="en-US" dirty="0" smtClean="0">
                <a:solidFill>
                  <a:srgbClr val="FFFF00"/>
                </a:solidFill>
              </a:rPr>
              <a:t>One year, </a:t>
            </a:r>
            <a:r>
              <a:rPr lang="en-US" dirty="0" smtClean="0"/>
              <a:t>, notwithstanding pendency of any application for avoidance of transactions under Chapter III of Part II of the Code, before the Adjudicating Authority or any action thereof:</a:t>
            </a:r>
          </a:p>
          <a:p>
            <a:r>
              <a:rPr lang="en-US" dirty="0" smtClean="0"/>
              <a:t>Provided that where the </a:t>
            </a:r>
            <a:r>
              <a:rPr lang="en-US" dirty="0" smtClean="0">
                <a:solidFill>
                  <a:srgbClr val="FFFF00"/>
                </a:solidFill>
              </a:rPr>
              <a:t>sale is attempted </a:t>
            </a:r>
            <a:r>
              <a:rPr lang="en-US" dirty="0" smtClean="0">
                <a:solidFill>
                  <a:srgbClr val="FFFF00"/>
                </a:solidFill>
              </a:rPr>
              <a:t>under Regulation 32A(1)- SALE AS A GOING CONCERN</a:t>
            </a:r>
            <a:r>
              <a:rPr lang="en-US" dirty="0" smtClean="0"/>
              <a:t>, </a:t>
            </a:r>
            <a:r>
              <a:rPr lang="en-US" dirty="0" smtClean="0"/>
              <a:t>the liquidation process may take an </a:t>
            </a:r>
            <a:r>
              <a:rPr lang="en-US" dirty="0" smtClean="0">
                <a:solidFill>
                  <a:srgbClr val="FFFF00"/>
                </a:solidFill>
              </a:rPr>
              <a:t>additional period up to ninety days</a:t>
            </a:r>
            <a:endParaRPr lang="en-US" dirty="0">
              <a:solidFill>
                <a:srgbClr val="FFFF00"/>
              </a:solidFill>
            </a:endParaRPr>
          </a:p>
          <a:p>
            <a:pPr algn="just"/>
            <a:r>
              <a:rPr lang="en-US" dirty="0"/>
              <a:t>If the Liquidator fails to liquidate the Corporate Debtor within </a:t>
            </a:r>
            <a:r>
              <a:rPr lang="en-US" dirty="0" smtClean="0"/>
              <a:t>one years</a:t>
            </a:r>
            <a:r>
              <a:rPr lang="en-US" dirty="0"/>
              <a:t>, he shall</a:t>
            </a:r>
          </a:p>
          <a:p>
            <a:pPr lvl="2" algn="just"/>
            <a:r>
              <a:rPr lang="en-US" dirty="0"/>
              <a:t> make an application to the Adjudicating Authority to continue such liquidation, </a:t>
            </a:r>
          </a:p>
          <a:p>
            <a:pPr lvl="2" algn="just"/>
            <a:r>
              <a:rPr lang="en-US" dirty="0" smtClean="0"/>
              <a:t>File a </a:t>
            </a:r>
            <a:r>
              <a:rPr lang="en-US" dirty="0"/>
              <a:t>report explaining why the liquidation has not been completed and </a:t>
            </a:r>
          </a:p>
          <a:p>
            <a:pPr lvl="2" algn="just"/>
            <a:r>
              <a:rPr lang="en-US" dirty="0"/>
              <a:t>specifying the additional time that shall be required for liquidation.</a:t>
            </a:r>
            <a:endParaRPr lang="en-IN" dirty="0"/>
          </a:p>
        </p:txBody>
      </p:sp>
    </p:spTree>
    <p:extLst>
      <p:ext uri="{BB962C8B-B14F-4D97-AF65-F5344CB8AC3E}">
        <p14:creationId xmlns="" xmlns:p14="http://schemas.microsoft.com/office/powerpoint/2010/main" val="15446437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F1813-3664-4A2E-BD99-72041E51F9F0}"/>
              </a:ext>
            </a:extLst>
          </p:cNvPr>
          <p:cNvSpPr>
            <a:spLocks noGrp="1"/>
          </p:cNvSpPr>
          <p:nvPr>
            <p:ph type="title"/>
          </p:nvPr>
        </p:nvSpPr>
        <p:spPr>
          <a:xfrm>
            <a:off x="0" y="0"/>
            <a:ext cx="12192000" cy="871870"/>
          </a:xfrm>
        </p:spPr>
        <p:txBody>
          <a:bodyPr/>
          <a:lstStyle/>
          <a:p>
            <a:pPr algn="ctr"/>
            <a:r>
              <a:rPr lang="en-IN" sz="2800" b="1" i="1" u="sng" dirty="0">
                <a:latin typeface="Times New Roman" panose="02020603050405020304" pitchFamily="18" charset="0"/>
                <a:cs typeface="Times New Roman" panose="02020603050405020304" pitchFamily="18" charset="0"/>
              </a:rPr>
              <a:t>FINAL REPORT PRIOR TO DISSOLUTION (REGULATION 45)</a:t>
            </a:r>
          </a:p>
        </p:txBody>
      </p:sp>
      <p:sp>
        <p:nvSpPr>
          <p:cNvPr id="3" name="Content Placeholder 2">
            <a:extLst>
              <a:ext uri="{FF2B5EF4-FFF2-40B4-BE49-F238E27FC236}">
                <a16:creationId xmlns:a16="http://schemas.microsoft.com/office/drawing/2014/main" xmlns="" id="{927C90F3-955E-4E2B-8FCF-B68131329414}"/>
              </a:ext>
            </a:extLst>
          </p:cNvPr>
          <p:cNvSpPr>
            <a:spLocks noGrp="1"/>
          </p:cNvSpPr>
          <p:nvPr>
            <p:ph idx="1"/>
          </p:nvPr>
        </p:nvSpPr>
        <p:spPr>
          <a:xfrm>
            <a:off x="745435" y="1026458"/>
            <a:ext cx="10823714" cy="3147977"/>
          </a:xfrm>
        </p:spPr>
        <p:txBody>
          <a:bodyPr>
            <a:normAutofit/>
          </a:bodyPr>
          <a:lstStyle/>
          <a:p>
            <a:pPr lvl="0"/>
            <a:r>
              <a:rPr lang="en-US" dirty="0" smtClean="0"/>
              <a:t>The </a:t>
            </a:r>
            <a:r>
              <a:rPr lang="en-US" dirty="0" smtClean="0"/>
              <a:t>liquidator shall </a:t>
            </a:r>
            <a:r>
              <a:rPr lang="en-US" dirty="0" smtClean="0">
                <a:solidFill>
                  <a:srgbClr val="FFFF00"/>
                </a:solidFill>
              </a:rPr>
              <a:t>submit an application along with the final repor</a:t>
            </a:r>
            <a:r>
              <a:rPr lang="en-US" dirty="0" smtClean="0"/>
              <a:t>t and the </a:t>
            </a:r>
            <a:r>
              <a:rPr lang="en-US" dirty="0" smtClean="0">
                <a:solidFill>
                  <a:srgbClr val="FFFF00"/>
                </a:solidFill>
              </a:rPr>
              <a:t>compliance certificate in form H </a:t>
            </a:r>
            <a:r>
              <a:rPr lang="en-US" dirty="0" smtClean="0"/>
              <a:t>to the Adjudicating Authority for –</a:t>
            </a:r>
            <a:endParaRPr lang="en-US" sz="2400" dirty="0" smtClean="0"/>
          </a:p>
          <a:p>
            <a:pPr lvl="1"/>
            <a:r>
              <a:rPr lang="en-US" dirty="0" smtClean="0"/>
              <a:t>closure of the liquidation process of the corporate debtor where the corporate debtor is sold as a going concern; or</a:t>
            </a:r>
          </a:p>
          <a:p>
            <a:pPr lvl="1"/>
            <a:r>
              <a:rPr lang="en-US" dirty="0" smtClean="0"/>
              <a:t>for the dissolution of the corporate debtor, in cases not covered under clause (a).</a:t>
            </a:r>
            <a:endParaRPr lang="en-IN" dirty="0"/>
          </a:p>
        </p:txBody>
      </p:sp>
      <p:sp>
        <p:nvSpPr>
          <p:cNvPr id="4" name="Rectangle 3">
            <a:extLst>
              <a:ext uri="{FF2B5EF4-FFF2-40B4-BE49-F238E27FC236}">
                <a16:creationId xmlns:a16="http://schemas.microsoft.com/office/drawing/2014/main" xmlns="" id="{9112E67F-6BD7-4646-8F56-B99FFE333697}"/>
              </a:ext>
            </a:extLst>
          </p:cNvPr>
          <p:cNvSpPr/>
          <p:nvPr/>
        </p:nvSpPr>
        <p:spPr>
          <a:xfrm>
            <a:off x="1053548" y="4424717"/>
            <a:ext cx="10759223" cy="2246769"/>
          </a:xfrm>
          <a:prstGeom prst="rect">
            <a:avLst/>
          </a:prstGeom>
        </p:spPr>
        <p:txBody>
          <a:bodyPr wrap="square">
            <a:spAutoFit/>
          </a:bodyPr>
          <a:lstStyle/>
          <a:p>
            <a:endParaRPr lang="en-US" sz="2800" dirty="0"/>
          </a:p>
          <a:p>
            <a:pPr marL="285750" indent="-285750">
              <a:buFont typeface="Wingdings" panose="05000000000000000000" pitchFamily="2" charset="2"/>
              <a:buChar char="Ø"/>
            </a:pPr>
            <a:r>
              <a:rPr lang="en-US" sz="2800" dirty="0"/>
              <a:t>The liquidator shall distribute the proceeds from realization </a:t>
            </a:r>
            <a:r>
              <a:rPr lang="en-US" sz="2800" dirty="0">
                <a:solidFill>
                  <a:srgbClr val="FFFF00"/>
                </a:solidFill>
              </a:rPr>
              <a:t>within </a:t>
            </a:r>
            <a:r>
              <a:rPr lang="en-US" sz="2800" dirty="0" smtClean="0">
                <a:solidFill>
                  <a:srgbClr val="FFFF00"/>
                </a:solidFill>
              </a:rPr>
              <a:t>90 Days (earlier six months)</a:t>
            </a:r>
            <a:r>
              <a:rPr lang="en-US" sz="2800" dirty="0" smtClean="0"/>
              <a:t> </a:t>
            </a:r>
            <a:r>
              <a:rPr lang="en-US" sz="2800" dirty="0"/>
              <a:t>from the receipt of the amount to the stakeholders.</a:t>
            </a:r>
          </a:p>
          <a:p>
            <a:endParaRPr lang="en-US" sz="2800" dirty="0"/>
          </a:p>
        </p:txBody>
      </p:sp>
      <p:sp>
        <p:nvSpPr>
          <p:cNvPr id="5" name="Title 1">
            <a:extLst>
              <a:ext uri="{FF2B5EF4-FFF2-40B4-BE49-F238E27FC236}">
                <a16:creationId xmlns:a16="http://schemas.microsoft.com/office/drawing/2014/main" xmlns="" id="{40B047DA-E6ED-4498-9D82-9919A903BCCC}"/>
              </a:ext>
            </a:extLst>
          </p:cNvPr>
          <p:cNvSpPr txBox="1">
            <a:spLocks/>
          </p:cNvSpPr>
          <p:nvPr/>
        </p:nvSpPr>
        <p:spPr>
          <a:xfrm>
            <a:off x="0" y="4056656"/>
            <a:ext cx="12064408" cy="859464"/>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800" b="1" i="1" u="sng"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anose="02020603050405020304" pitchFamily="18" charset="0"/>
                <a:ea typeface="+mj-ea"/>
                <a:cs typeface="Times New Roman" panose="02020603050405020304" pitchFamily="18" charset="0"/>
              </a:rPr>
              <a:t>DISTRIBUTION OF PROCEEDS –REG 42.</a:t>
            </a:r>
            <a:endParaRPr kumimoji="0" lang="en-IN" sz="2800" b="1" i="1" u="sng"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 xmlns:p14="http://schemas.microsoft.com/office/powerpoint/2010/main" val="1783700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FCE5C5-F641-49AE-97C2-C13CA8F47C38}"/>
              </a:ext>
            </a:extLst>
          </p:cNvPr>
          <p:cNvSpPr>
            <a:spLocks noGrp="1"/>
          </p:cNvSpPr>
          <p:nvPr>
            <p:ph type="ctrTitle"/>
          </p:nvPr>
        </p:nvSpPr>
        <p:spPr>
          <a:xfrm>
            <a:off x="0" y="12406"/>
            <a:ext cx="12191999" cy="861421"/>
          </a:xfrm>
        </p:spPr>
        <p:txBody>
          <a:bodyPr/>
          <a:lstStyle/>
          <a:p>
            <a:pPr algn="ctr"/>
            <a:r>
              <a:rPr lang="en-IN" sz="2800" b="1" i="1" u="sng" dirty="0">
                <a:latin typeface="Times New Roman" panose="02020603050405020304" pitchFamily="18" charset="0"/>
                <a:cs typeface="Times New Roman" panose="02020603050405020304" pitchFamily="18" charset="0"/>
              </a:rPr>
              <a:t>Recovery of monies due. Regulation 39</a:t>
            </a:r>
          </a:p>
        </p:txBody>
      </p:sp>
      <p:sp>
        <p:nvSpPr>
          <p:cNvPr id="3" name="Subtitle 2">
            <a:extLst>
              <a:ext uri="{FF2B5EF4-FFF2-40B4-BE49-F238E27FC236}">
                <a16:creationId xmlns:a16="http://schemas.microsoft.com/office/drawing/2014/main" xmlns="" id="{7727A112-92D4-4DED-988A-4551EF725B22}"/>
              </a:ext>
            </a:extLst>
          </p:cNvPr>
          <p:cNvSpPr>
            <a:spLocks noGrp="1"/>
          </p:cNvSpPr>
          <p:nvPr>
            <p:ph type="subTitle" idx="1"/>
          </p:nvPr>
        </p:nvSpPr>
        <p:spPr>
          <a:xfrm>
            <a:off x="1394866" y="1470653"/>
            <a:ext cx="8623763" cy="2208211"/>
          </a:xfrm>
        </p:spPr>
        <p:txBody>
          <a:bodyPr>
            <a:noAutofit/>
          </a:bodyPr>
          <a:lstStyle/>
          <a:p>
            <a:r>
              <a:rPr lang="en-US" sz="4000" cap="none" dirty="0"/>
              <a:t>The liquidator shall endeavor </a:t>
            </a:r>
            <a:r>
              <a:rPr lang="en-US" sz="4000" cap="none" dirty="0" smtClean="0"/>
              <a:t>to </a:t>
            </a:r>
            <a:r>
              <a:rPr lang="en-US" sz="4000" cap="none" dirty="0"/>
              <a:t>recover and realize all assets of and dues to the corporate debtor </a:t>
            </a:r>
            <a:endParaRPr lang="en-US" sz="4000" cap="none" dirty="0" smtClean="0"/>
          </a:p>
          <a:p>
            <a:r>
              <a:rPr lang="en-US" sz="4000" cap="none" dirty="0" smtClean="0"/>
              <a:t>in </a:t>
            </a:r>
            <a:r>
              <a:rPr lang="en-US" sz="4000" cap="none" dirty="0"/>
              <a:t>a time-bound manner </a:t>
            </a:r>
          </a:p>
          <a:p>
            <a:r>
              <a:rPr lang="en-US" sz="4000" cap="none" dirty="0"/>
              <a:t>for maximization of value for the stakeholders. </a:t>
            </a:r>
            <a:endParaRPr lang="en-IN" sz="4000" cap="none" dirty="0"/>
          </a:p>
        </p:txBody>
      </p:sp>
    </p:spTree>
    <p:extLst>
      <p:ext uri="{BB962C8B-B14F-4D97-AF65-F5344CB8AC3E}">
        <p14:creationId xmlns="" xmlns:p14="http://schemas.microsoft.com/office/powerpoint/2010/main" val="37417934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B047DA-E6ED-4498-9D82-9919A903BCCC}"/>
              </a:ext>
            </a:extLst>
          </p:cNvPr>
          <p:cNvSpPr>
            <a:spLocks noGrp="1"/>
          </p:cNvSpPr>
          <p:nvPr>
            <p:ph type="ctrTitle"/>
          </p:nvPr>
        </p:nvSpPr>
        <p:spPr>
          <a:xfrm>
            <a:off x="0" y="-27295"/>
            <a:ext cx="12064408" cy="491478"/>
          </a:xfrm>
        </p:spPr>
        <p:txBody>
          <a:bodyPr/>
          <a:lstStyle/>
          <a:p>
            <a:pPr algn="ctr"/>
            <a:r>
              <a:rPr lang="en-IN" sz="2800" b="1" i="1" u="sng" dirty="0" smtClean="0">
                <a:latin typeface="Times New Roman" panose="02020603050405020304" pitchFamily="18" charset="0"/>
                <a:cs typeface="Times New Roman" panose="02020603050405020304" pitchFamily="18" charset="0"/>
              </a:rPr>
              <a:t>Model time line for liquidation process</a:t>
            </a:r>
            <a:endParaRPr lang="en-IN" sz="2800" b="1" i="1" u="sng"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1172816" y="592547"/>
          <a:ext cx="9770166" cy="5647083"/>
        </p:xfrm>
        <a:graphic>
          <a:graphicData uri="http://schemas.openxmlformats.org/drawingml/2006/table">
            <a:tbl>
              <a:tblPr>
                <a:tableStyleId>{3C2FFA5D-87B4-456A-9821-1D502468CF0F}</a:tableStyleId>
              </a:tblPr>
              <a:tblGrid>
                <a:gridCol w="1012564"/>
                <a:gridCol w="2100531"/>
                <a:gridCol w="2810628"/>
                <a:gridCol w="2315818"/>
                <a:gridCol w="1530625"/>
              </a:tblGrid>
              <a:tr h="816698">
                <a:tc>
                  <a:txBody>
                    <a:bodyPr/>
                    <a:lstStyle/>
                    <a:p>
                      <a:pPr marL="110490" marR="0">
                        <a:lnSpc>
                          <a:spcPct val="115000"/>
                        </a:lnSpc>
                        <a:spcBef>
                          <a:spcPts val="0"/>
                        </a:spcBef>
                        <a:spcAft>
                          <a:spcPts val="0"/>
                        </a:spcAft>
                      </a:pPr>
                      <a:r>
                        <a:rPr lang="en-US" sz="1200" b="1" dirty="0"/>
                        <a:t>Sl.</a:t>
                      </a:r>
                    </a:p>
                    <a:p>
                      <a:pPr marL="85090" marR="0">
                        <a:lnSpc>
                          <a:spcPct val="115000"/>
                        </a:lnSpc>
                        <a:spcBef>
                          <a:spcPts val="0"/>
                        </a:spcBef>
                        <a:spcAft>
                          <a:spcPts val="0"/>
                        </a:spcAft>
                      </a:pPr>
                      <a:r>
                        <a:rPr lang="en-US" sz="1200" b="1" dirty="0"/>
                        <a:t>No.</a:t>
                      </a:r>
                      <a:endParaRPr lang="en-US" sz="1200" b="1" dirty="0">
                        <a:latin typeface="Times New Roman"/>
                        <a:ea typeface="Times New Roman"/>
                        <a:cs typeface="Times New Roman"/>
                      </a:endParaRPr>
                    </a:p>
                  </a:txBody>
                  <a:tcPr marL="0" marR="0" marT="0" marB="0"/>
                </a:tc>
                <a:tc>
                  <a:txBody>
                    <a:bodyPr/>
                    <a:lstStyle/>
                    <a:p>
                      <a:pPr marL="200660" marR="177800" indent="65405">
                        <a:lnSpc>
                          <a:spcPct val="115000"/>
                        </a:lnSpc>
                        <a:spcBef>
                          <a:spcPts val="0"/>
                        </a:spcBef>
                        <a:spcAft>
                          <a:spcPts val="0"/>
                        </a:spcAft>
                      </a:pPr>
                      <a:r>
                        <a:rPr lang="en-US" sz="1200" b="1"/>
                        <a:t>Section / Regulation</a:t>
                      </a:r>
                      <a:endParaRPr lang="en-US" sz="1200" b="1">
                        <a:latin typeface="Times New Roman"/>
                        <a:ea typeface="Times New Roman"/>
                        <a:cs typeface="Times New Roman"/>
                      </a:endParaRPr>
                    </a:p>
                  </a:txBody>
                  <a:tcPr marL="0" marR="0" marT="0" marB="0"/>
                </a:tc>
                <a:tc>
                  <a:txBody>
                    <a:bodyPr/>
                    <a:lstStyle/>
                    <a:p>
                      <a:pPr marL="685800" marR="0">
                        <a:lnSpc>
                          <a:spcPct val="115000"/>
                        </a:lnSpc>
                        <a:spcBef>
                          <a:spcPts val="0"/>
                        </a:spcBef>
                        <a:spcAft>
                          <a:spcPts val="0"/>
                        </a:spcAft>
                      </a:pPr>
                      <a:r>
                        <a:rPr lang="en-US" sz="1200" b="1"/>
                        <a:t>Description of Task</a:t>
                      </a:r>
                      <a:endParaRPr lang="en-US" sz="1200" b="1">
                        <a:latin typeface="Times New Roman"/>
                        <a:ea typeface="Times New Roman"/>
                        <a:cs typeface="Times New Roman"/>
                      </a:endParaRPr>
                    </a:p>
                  </a:txBody>
                  <a:tcPr marL="0" marR="0" marT="0" marB="0"/>
                </a:tc>
                <a:tc>
                  <a:txBody>
                    <a:bodyPr/>
                    <a:lstStyle/>
                    <a:p>
                      <a:pPr marL="807085" marR="794385" algn="ctr">
                        <a:lnSpc>
                          <a:spcPct val="115000"/>
                        </a:lnSpc>
                        <a:spcBef>
                          <a:spcPts val="0"/>
                        </a:spcBef>
                        <a:spcAft>
                          <a:spcPts val="0"/>
                        </a:spcAft>
                      </a:pPr>
                      <a:r>
                        <a:rPr lang="en-US" sz="1200" b="1"/>
                        <a:t>Norm</a:t>
                      </a:r>
                      <a:endParaRPr lang="en-US" sz="1200" b="1">
                        <a:latin typeface="Times New Roman"/>
                        <a:ea typeface="Times New Roman"/>
                        <a:cs typeface="Times New Roman"/>
                      </a:endParaRPr>
                    </a:p>
                  </a:txBody>
                  <a:tcPr marL="0" marR="0" marT="0" marB="0"/>
                </a:tc>
                <a:tc>
                  <a:txBody>
                    <a:bodyPr/>
                    <a:lstStyle/>
                    <a:p>
                      <a:pPr marL="98425" marR="84455" indent="-635" algn="ctr">
                        <a:lnSpc>
                          <a:spcPts val="1150"/>
                        </a:lnSpc>
                        <a:spcBef>
                          <a:spcPts val="15"/>
                        </a:spcBef>
                        <a:spcAft>
                          <a:spcPts val="0"/>
                        </a:spcAft>
                      </a:pPr>
                      <a:r>
                        <a:rPr lang="en-US" sz="1200" b="1"/>
                        <a:t>Latest Timeline (Days)</a:t>
                      </a:r>
                      <a:endParaRPr lang="en-US" sz="1200" b="1">
                        <a:latin typeface="Times New Roman"/>
                        <a:ea typeface="Times New Roman"/>
                        <a:cs typeface="Times New Roman"/>
                      </a:endParaRPr>
                    </a:p>
                  </a:txBody>
                  <a:tcPr marL="0" marR="0" marT="0" marB="0"/>
                </a:tc>
              </a:tr>
              <a:tr h="376527">
                <a:tc>
                  <a:txBody>
                    <a:bodyPr/>
                    <a:lstStyle/>
                    <a:p>
                      <a:pPr marL="92075" marR="84455" algn="ctr">
                        <a:lnSpc>
                          <a:spcPts val="1040"/>
                        </a:lnSpc>
                        <a:spcBef>
                          <a:spcPts val="0"/>
                        </a:spcBef>
                        <a:spcAft>
                          <a:spcPts val="0"/>
                        </a:spcAft>
                      </a:pPr>
                      <a:r>
                        <a:rPr lang="en-US" sz="1200" b="1"/>
                        <a:t>(1)</a:t>
                      </a:r>
                      <a:endParaRPr lang="en-US" sz="1200" b="1">
                        <a:latin typeface="Times New Roman"/>
                        <a:ea typeface="Times New Roman"/>
                        <a:cs typeface="Times New Roman"/>
                      </a:endParaRPr>
                    </a:p>
                  </a:txBody>
                  <a:tcPr marL="0" marR="0" marT="0" marB="0"/>
                </a:tc>
                <a:tc>
                  <a:txBody>
                    <a:bodyPr/>
                    <a:lstStyle/>
                    <a:p>
                      <a:pPr marL="410210" marR="399415" algn="ctr">
                        <a:lnSpc>
                          <a:spcPts val="1040"/>
                        </a:lnSpc>
                        <a:spcBef>
                          <a:spcPts val="0"/>
                        </a:spcBef>
                        <a:spcAft>
                          <a:spcPts val="0"/>
                        </a:spcAft>
                      </a:pPr>
                      <a:r>
                        <a:rPr lang="en-US" sz="1200" b="1"/>
                        <a:t>(2)</a:t>
                      </a:r>
                      <a:endParaRPr lang="en-US" sz="1200" b="1">
                        <a:latin typeface="Times New Roman"/>
                        <a:ea typeface="Times New Roman"/>
                        <a:cs typeface="Times New Roman"/>
                      </a:endParaRPr>
                    </a:p>
                  </a:txBody>
                  <a:tcPr marL="0" marR="0" marT="0" marB="0"/>
                </a:tc>
                <a:tc>
                  <a:txBody>
                    <a:bodyPr/>
                    <a:lstStyle/>
                    <a:p>
                      <a:pPr marL="1131570" marR="1118870" algn="ctr">
                        <a:lnSpc>
                          <a:spcPts val="1040"/>
                        </a:lnSpc>
                        <a:spcBef>
                          <a:spcPts val="0"/>
                        </a:spcBef>
                        <a:spcAft>
                          <a:spcPts val="0"/>
                        </a:spcAft>
                      </a:pPr>
                      <a:r>
                        <a:rPr lang="en-US" sz="1200" b="1"/>
                        <a:t>(3)</a:t>
                      </a:r>
                      <a:endParaRPr lang="en-US" sz="1200" b="1">
                        <a:latin typeface="Times New Roman"/>
                        <a:ea typeface="Times New Roman"/>
                        <a:cs typeface="Times New Roman"/>
                      </a:endParaRPr>
                    </a:p>
                  </a:txBody>
                  <a:tcPr marL="0" marR="0" marT="0" marB="0"/>
                </a:tc>
                <a:tc>
                  <a:txBody>
                    <a:bodyPr/>
                    <a:lstStyle/>
                    <a:p>
                      <a:pPr marL="804545" marR="794385" algn="ctr">
                        <a:lnSpc>
                          <a:spcPts val="1040"/>
                        </a:lnSpc>
                        <a:spcBef>
                          <a:spcPts val="0"/>
                        </a:spcBef>
                        <a:spcAft>
                          <a:spcPts val="0"/>
                        </a:spcAft>
                      </a:pPr>
                      <a:r>
                        <a:rPr lang="en-US" sz="1200" b="1"/>
                        <a:t>(4)</a:t>
                      </a:r>
                      <a:endParaRPr lang="en-US" sz="1200" b="1">
                        <a:latin typeface="Times New Roman"/>
                        <a:ea typeface="Times New Roman"/>
                        <a:cs typeface="Times New Roman"/>
                      </a:endParaRPr>
                    </a:p>
                  </a:txBody>
                  <a:tcPr marL="0" marR="0" marT="0" marB="0"/>
                </a:tc>
                <a:tc>
                  <a:txBody>
                    <a:bodyPr/>
                    <a:lstStyle/>
                    <a:p>
                      <a:pPr marL="84455" marR="69850" algn="ctr">
                        <a:lnSpc>
                          <a:spcPts val="1040"/>
                        </a:lnSpc>
                        <a:spcBef>
                          <a:spcPts val="0"/>
                        </a:spcBef>
                        <a:spcAft>
                          <a:spcPts val="0"/>
                        </a:spcAft>
                      </a:pPr>
                      <a:r>
                        <a:rPr lang="en-US" sz="1200" b="1"/>
                        <a:t>(5)</a:t>
                      </a:r>
                      <a:endParaRPr lang="en-US" sz="1200" b="1">
                        <a:latin typeface="Times New Roman"/>
                        <a:ea typeface="Times New Roman"/>
                        <a:cs typeface="Times New Roman"/>
                      </a:endParaRPr>
                    </a:p>
                  </a:txBody>
                  <a:tcPr marL="0" marR="0" marT="0" marB="0"/>
                </a:tc>
              </a:tr>
              <a:tr h="451833">
                <a:tc>
                  <a:txBody>
                    <a:bodyPr/>
                    <a:lstStyle/>
                    <a:p>
                      <a:pPr marL="7620" marR="0" algn="ctr">
                        <a:lnSpc>
                          <a:spcPct val="115000"/>
                        </a:lnSpc>
                        <a:spcBef>
                          <a:spcPts val="0"/>
                        </a:spcBef>
                        <a:spcAft>
                          <a:spcPts val="0"/>
                        </a:spcAft>
                      </a:pPr>
                      <a:r>
                        <a:rPr lang="en-US" sz="1200" b="1"/>
                        <a:t>1</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Section 33 and</a:t>
                      </a:r>
                    </a:p>
                    <a:p>
                      <a:pPr marL="71120" marR="0">
                        <a:lnSpc>
                          <a:spcPts val="1050"/>
                        </a:lnSpc>
                        <a:spcBef>
                          <a:spcPts val="0"/>
                        </a:spcBef>
                        <a:spcAft>
                          <a:spcPts val="0"/>
                        </a:spcAft>
                      </a:pPr>
                      <a:r>
                        <a:rPr lang="en-US" sz="1200" b="1"/>
                        <a:t>34</a:t>
                      </a:r>
                      <a:endParaRPr lang="en-US" sz="1200" b="1">
                        <a:latin typeface="Times New Roman"/>
                        <a:ea typeface="Times New Roman"/>
                        <a:cs typeface="Times New Roman"/>
                      </a:endParaRPr>
                    </a:p>
                  </a:txBody>
                  <a:tcPr marL="0" marR="0" marT="0" marB="0"/>
                </a:tc>
                <a:tc>
                  <a:txBody>
                    <a:bodyPr/>
                    <a:lstStyle/>
                    <a:p>
                      <a:pPr marL="71120" marR="62230">
                        <a:lnSpc>
                          <a:spcPts val="1150"/>
                        </a:lnSpc>
                        <a:spcBef>
                          <a:spcPts val="15"/>
                        </a:spcBef>
                        <a:spcAft>
                          <a:spcPts val="0"/>
                        </a:spcAft>
                        <a:tabLst>
                          <a:tab pos="1108075" algn="l"/>
                          <a:tab pos="1421765" algn="l"/>
                          <a:tab pos="2178685" algn="l"/>
                        </a:tabLst>
                      </a:pPr>
                      <a:r>
                        <a:rPr lang="en-US" sz="1200" b="1"/>
                        <a:t>Commencement	of	liquidation	</a:t>
                      </a:r>
                      <a:r>
                        <a:rPr lang="en-US" sz="1200" b="1" spc="-35"/>
                        <a:t>and </a:t>
                      </a:r>
                      <a:r>
                        <a:rPr lang="en-US" sz="1200" b="1"/>
                        <a:t>appointment of</a:t>
                      </a:r>
                      <a:r>
                        <a:rPr lang="en-US" sz="1200" b="1" spc="-20"/>
                        <a:t> </a:t>
                      </a:r>
                      <a:r>
                        <a:rPr lang="en-US" sz="1200" b="1"/>
                        <a:t>liquidator</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LCD</a:t>
                      </a:r>
                      <a:endParaRPr lang="en-US" sz="1200" b="1">
                        <a:latin typeface="Times New Roman"/>
                        <a:ea typeface="Times New Roman"/>
                        <a:cs typeface="Times New Roman"/>
                      </a:endParaRPr>
                    </a:p>
                  </a:txBody>
                  <a:tcPr marL="0" marR="0" marT="0" marB="0"/>
                </a:tc>
                <a:tc>
                  <a:txBody>
                    <a:bodyPr/>
                    <a:lstStyle/>
                    <a:p>
                      <a:pPr marL="84455" marR="71120" algn="ctr">
                        <a:lnSpc>
                          <a:spcPct val="115000"/>
                        </a:lnSpc>
                        <a:spcBef>
                          <a:spcPts val="0"/>
                        </a:spcBef>
                        <a:spcAft>
                          <a:spcPts val="0"/>
                        </a:spcAft>
                      </a:pPr>
                      <a:r>
                        <a:rPr lang="en-US" sz="1200" b="1"/>
                        <a:t>0 = T</a:t>
                      </a:r>
                      <a:endParaRPr lang="en-US" sz="1200" b="1">
                        <a:latin typeface="Times New Roman"/>
                        <a:ea typeface="Times New Roman"/>
                        <a:cs typeface="Times New Roman"/>
                      </a:endParaRPr>
                    </a:p>
                  </a:txBody>
                  <a:tcPr marL="0" marR="0" marT="0" marB="0"/>
                </a:tc>
              </a:tr>
              <a:tr h="657896">
                <a:tc>
                  <a:txBody>
                    <a:bodyPr/>
                    <a:lstStyle/>
                    <a:p>
                      <a:pPr marL="7620" marR="0" algn="ctr">
                        <a:lnSpc>
                          <a:spcPts val="1135"/>
                        </a:lnSpc>
                        <a:spcBef>
                          <a:spcPts val="0"/>
                        </a:spcBef>
                        <a:spcAft>
                          <a:spcPts val="0"/>
                        </a:spcAft>
                      </a:pPr>
                      <a:r>
                        <a:rPr lang="en-US" sz="1200" b="1"/>
                        <a:t>2</a:t>
                      </a:r>
                      <a:endParaRPr lang="en-US" sz="1200" b="1">
                        <a:latin typeface="Times New Roman"/>
                        <a:ea typeface="Times New Roman"/>
                        <a:cs typeface="Times New Roman"/>
                      </a:endParaRPr>
                    </a:p>
                  </a:txBody>
                  <a:tcPr marL="0" marR="0" marT="0" marB="0"/>
                </a:tc>
                <a:tc>
                  <a:txBody>
                    <a:bodyPr/>
                    <a:lstStyle/>
                    <a:p>
                      <a:pPr marL="71120" marR="0">
                        <a:lnSpc>
                          <a:spcPts val="1135"/>
                        </a:lnSpc>
                        <a:spcBef>
                          <a:spcPts val="0"/>
                        </a:spcBef>
                        <a:spcAft>
                          <a:spcPts val="0"/>
                        </a:spcAft>
                      </a:pPr>
                      <a:r>
                        <a:rPr lang="en-US" sz="1200" b="1"/>
                        <a:t>Section   33  </a:t>
                      </a:r>
                      <a:r>
                        <a:rPr lang="en-US" sz="1200" b="1" spc="40"/>
                        <a:t> </a:t>
                      </a:r>
                      <a:r>
                        <a:rPr lang="en-US" sz="1200" b="1"/>
                        <a:t>(1)</a:t>
                      </a:r>
                    </a:p>
                    <a:p>
                      <a:pPr marL="71120" marR="58420">
                        <a:lnSpc>
                          <a:spcPts val="1150"/>
                        </a:lnSpc>
                        <a:spcBef>
                          <a:spcPts val="0"/>
                        </a:spcBef>
                        <a:spcAft>
                          <a:spcPts val="0"/>
                        </a:spcAft>
                        <a:tabLst>
                          <a:tab pos="477520" algn="l"/>
                          <a:tab pos="888365" algn="l"/>
                        </a:tabLst>
                      </a:pPr>
                      <a:r>
                        <a:rPr lang="en-US" sz="1200" b="1"/>
                        <a:t>(b)	(ii)	</a:t>
                      </a:r>
                      <a:r>
                        <a:rPr lang="en-US" sz="1200" b="1" spc="-85"/>
                        <a:t>/ </a:t>
                      </a:r>
                      <a:r>
                        <a:rPr lang="en-US" sz="1200" b="1"/>
                        <a:t>Reg. 12 (1, 2,</a:t>
                      </a:r>
                      <a:r>
                        <a:rPr lang="en-US" sz="1200" b="1" spc="-20"/>
                        <a:t> </a:t>
                      </a:r>
                      <a:r>
                        <a:rPr lang="en-US" sz="1200" b="1"/>
                        <a:t>3)</a:t>
                      </a:r>
                      <a:endParaRPr lang="en-US" sz="1200" b="1">
                        <a:latin typeface="Times New Roman"/>
                        <a:ea typeface="Times New Roman"/>
                        <a:cs typeface="Times New Roman"/>
                      </a:endParaRPr>
                    </a:p>
                  </a:txBody>
                  <a:tcPr marL="0" marR="0" marT="0" marB="0"/>
                </a:tc>
                <a:tc>
                  <a:txBody>
                    <a:bodyPr/>
                    <a:lstStyle/>
                    <a:p>
                      <a:pPr marL="71120" marR="0">
                        <a:lnSpc>
                          <a:spcPts val="1135"/>
                        </a:lnSpc>
                        <a:spcBef>
                          <a:spcPts val="0"/>
                        </a:spcBef>
                        <a:spcAft>
                          <a:spcPts val="0"/>
                        </a:spcAft>
                      </a:pPr>
                      <a:r>
                        <a:rPr lang="en-US" sz="1200" b="1" dirty="0"/>
                        <a:t>Public announcement in Form B</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Within 5 days of appointment of liquidator.</a:t>
                      </a:r>
                      <a:endParaRPr lang="en-US" sz="1200" b="1">
                        <a:latin typeface="Times New Roman"/>
                        <a:ea typeface="Times New Roman"/>
                        <a:cs typeface="Times New Roman"/>
                      </a:endParaRPr>
                    </a:p>
                  </a:txBody>
                  <a:tcPr marL="0" marR="0" marT="0" marB="0"/>
                </a:tc>
                <a:tc>
                  <a:txBody>
                    <a:bodyPr/>
                    <a:lstStyle/>
                    <a:p>
                      <a:pPr marL="84455" marR="69850" algn="ctr">
                        <a:lnSpc>
                          <a:spcPts val="1135"/>
                        </a:lnSpc>
                        <a:spcBef>
                          <a:spcPts val="0"/>
                        </a:spcBef>
                        <a:spcAft>
                          <a:spcPts val="0"/>
                        </a:spcAft>
                      </a:pPr>
                      <a:r>
                        <a:rPr lang="en-US" sz="1200" b="1"/>
                        <a:t>T + 5</a:t>
                      </a:r>
                      <a:endParaRPr lang="en-US" sz="1200" b="1">
                        <a:latin typeface="Times New Roman"/>
                        <a:ea typeface="Times New Roman"/>
                        <a:cs typeface="Times New Roman"/>
                      </a:endParaRPr>
                    </a:p>
                  </a:txBody>
                  <a:tcPr marL="0" marR="0" marT="0" marB="0"/>
                </a:tc>
              </a:tr>
              <a:tr h="157709">
                <a:tc>
                  <a:txBody>
                    <a:bodyPr/>
                    <a:lstStyle/>
                    <a:p>
                      <a:pPr marL="7620" marR="0" algn="ctr">
                        <a:lnSpc>
                          <a:spcPts val="1050"/>
                        </a:lnSpc>
                        <a:spcBef>
                          <a:spcPts val="0"/>
                        </a:spcBef>
                        <a:spcAft>
                          <a:spcPts val="0"/>
                        </a:spcAft>
                      </a:pPr>
                      <a:r>
                        <a:rPr lang="en-US" sz="1200" b="1"/>
                        <a:t>3</a:t>
                      </a:r>
                      <a:endParaRPr lang="en-US" sz="1200" b="1">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Reg. 35 (2)</a:t>
                      </a:r>
                      <a:endParaRPr lang="en-US" sz="1200" b="1">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Appointment of registered valuers</a:t>
                      </a:r>
                      <a:endParaRPr lang="en-US" sz="1200" b="1">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Within 7 days of LCD</a:t>
                      </a:r>
                      <a:endParaRPr lang="en-US" sz="1200" b="1">
                        <a:latin typeface="Times New Roman"/>
                        <a:ea typeface="Times New Roman"/>
                        <a:cs typeface="Times New Roman"/>
                      </a:endParaRPr>
                    </a:p>
                  </a:txBody>
                  <a:tcPr marL="0" marR="0" marT="0" marB="0"/>
                </a:tc>
                <a:tc>
                  <a:txBody>
                    <a:bodyPr/>
                    <a:lstStyle/>
                    <a:p>
                      <a:pPr marL="84455" marR="69850" algn="ctr">
                        <a:lnSpc>
                          <a:spcPts val="1050"/>
                        </a:lnSpc>
                        <a:spcBef>
                          <a:spcPts val="0"/>
                        </a:spcBef>
                        <a:spcAft>
                          <a:spcPts val="0"/>
                        </a:spcAft>
                      </a:pPr>
                      <a:r>
                        <a:rPr lang="en-US" sz="1200" b="1"/>
                        <a:t>T + 7</a:t>
                      </a:r>
                      <a:endParaRPr lang="en-US" sz="1200" b="1">
                        <a:latin typeface="Times New Roman"/>
                        <a:ea typeface="Times New Roman"/>
                        <a:cs typeface="Times New Roman"/>
                      </a:endParaRPr>
                    </a:p>
                  </a:txBody>
                  <a:tcPr marL="0" marR="0" marT="0" marB="0"/>
                </a:tc>
              </a:tr>
              <a:tr h="157709">
                <a:tc rowSpan="2">
                  <a:txBody>
                    <a:bodyPr/>
                    <a:lstStyle/>
                    <a:p>
                      <a:pPr marL="7620" marR="0" algn="ctr">
                        <a:lnSpc>
                          <a:spcPct val="115000"/>
                        </a:lnSpc>
                        <a:spcBef>
                          <a:spcPts val="0"/>
                        </a:spcBef>
                        <a:spcAft>
                          <a:spcPts val="0"/>
                        </a:spcAft>
                      </a:pPr>
                      <a:r>
                        <a:rPr lang="en-US" sz="1200" b="1"/>
                        <a:t>4</a:t>
                      </a:r>
                      <a:endParaRPr lang="en-US" sz="1200" b="1">
                        <a:latin typeface="Times New Roman"/>
                        <a:ea typeface="Times New Roman"/>
                        <a:cs typeface="Times New Roman"/>
                      </a:endParaRPr>
                    </a:p>
                  </a:txBody>
                  <a:tcPr marL="0" marR="0" marT="0" marB="0"/>
                </a:tc>
                <a:tc rowSpan="2">
                  <a:txBody>
                    <a:bodyPr/>
                    <a:lstStyle/>
                    <a:p>
                      <a:pPr marL="71120" marR="0">
                        <a:lnSpc>
                          <a:spcPct val="115000"/>
                        </a:lnSpc>
                        <a:spcBef>
                          <a:spcPts val="0"/>
                        </a:spcBef>
                        <a:spcAft>
                          <a:spcPts val="0"/>
                        </a:spcAft>
                      </a:pPr>
                      <a:r>
                        <a:rPr lang="en-US" sz="1200" b="1"/>
                        <a:t>Section   38  </a:t>
                      </a:r>
                      <a:r>
                        <a:rPr lang="en-US" sz="1200" b="1" spc="40"/>
                        <a:t> </a:t>
                      </a:r>
                      <a:r>
                        <a:rPr lang="en-US" sz="1200" b="1"/>
                        <a:t>(1)</a:t>
                      </a:r>
                    </a:p>
                    <a:p>
                      <a:pPr marL="71120" marR="0">
                        <a:lnSpc>
                          <a:spcPct val="115000"/>
                        </a:lnSpc>
                        <a:spcBef>
                          <a:spcPts val="0"/>
                        </a:spcBef>
                        <a:spcAft>
                          <a:spcPts val="0"/>
                        </a:spcAft>
                      </a:pPr>
                      <a:r>
                        <a:rPr lang="en-US" sz="1200" b="1"/>
                        <a:t>and (5), Reg.</a:t>
                      </a:r>
                      <a:r>
                        <a:rPr lang="en-US" sz="1200" b="1" spc="-20"/>
                        <a:t> </a:t>
                      </a:r>
                      <a:r>
                        <a:rPr lang="en-US" sz="1200" b="1"/>
                        <a:t>17,</a:t>
                      </a:r>
                    </a:p>
                    <a:p>
                      <a:pPr marL="71120" marR="0">
                        <a:lnSpc>
                          <a:spcPts val="1095"/>
                        </a:lnSpc>
                        <a:spcBef>
                          <a:spcPts val="5"/>
                        </a:spcBef>
                        <a:spcAft>
                          <a:spcPts val="0"/>
                        </a:spcAft>
                      </a:pPr>
                      <a:r>
                        <a:rPr lang="en-US" sz="1200" b="1"/>
                        <a:t>18 and 21A</a:t>
                      </a:r>
                      <a:endParaRPr lang="en-US" sz="1200" b="1">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Submission of claims;</a:t>
                      </a:r>
                      <a:endParaRPr lang="en-US" sz="1200" b="1">
                        <a:latin typeface="Times New Roman"/>
                        <a:ea typeface="Times New Roman"/>
                        <a:cs typeface="Times New Roman"/>
                      </a:endParaRPr>
                    </a:p>
                  </a:txBody>
                  <a:tcPr marL="0" marR="0" marT="0" marB="0"/>
                </a:tc>
                <a:tc rowSpan="2">
                  <a:txBody>
                    <a:bodyPr/>
                    <a:lstStyle/>
                    <a:p>
                      <a:pPr marL="71120" marR="0">
                        <a:lnSpc>
                          <a:spcPct val="115000"/>
                        </a:lnSpc>
                        <a:spcBef>
                          <a:spcPts val="0"/>
                        </a:spcBef>
                        <a:spcAft>
                          <a:spcPts val="0"/>
                        </a:spcAft>
                      </a:pPr>
                      <a:r>
                        <a:rPr lang="en-US" sz="1200" b="1"/>
                        <a:t>Within 30 days of LCD</a:t>
                      </a:r>
                      <a:endParaRPr lang="en-US" sz="1200" b="1">
                        <a:latin typeface="Times New Roman"/>
                        <a:ea typeface="Times New Roman"/>
                        <a:cs typeface="Times New Roman"/>
                      </a:endParaRPr>
                    </a:p>
                  </a:txBody>
                  <a:tcPr marL="0" marR="0" marT="0" marB="0"/>
                </a:tc>
                <a:tc rowSpan="2">
                  <a:txBody>
                    <a:bodyPr/>
                    <a:lstStyle/>
                    <a:p>
                      <a:pPr marL="168275" marR="0">
                        <a:lnSpc>
                          <a:spcPct val="115000"/>
                        </a:lnSpc>
                        <a:spcBef>
                          <a:spcPts val="0"/>
                        </a:spcBef>
                        <a:spcAft>
                          <a:spcPts val="0"/>
                        </a:spcAft>
                      </a:pPr>
                      <a:r>
                        <a:rPr lang="en-US" sz="1200" b="1"/>
                        <a:t>T + 30</a:t>
                      </a:r>
                      <a:endParaRPr lang="en-US" sz="1200" b="1">
                        <a:latin typeface="Times New Roman"/>
                        <a:ea typeface="Times New Roman"/>
                        <a:cs typeface="Times New Roman"/>
                      </a:endParaRPr>
                    </a:p>
                  </a:txBody>
                  <a:tcPr marL="0" marR="0" marT="0" marB="0"/>
                </a:tc>
              </a:tr>
              <a:tr h="621032">
                <a:tc vMerge="1">
                  <a:txBody>
                    <a:bodyPr/>
                    <a:lstStyle/>
                    <a:p>
                      <a:endParaRPr lang="en-US"/>
                    </a:p>
                  </a:txBody>
                  <a:tcPr/>
                </a:tc>
                <a:tc vMerge="1">
                  <a:txBody>
                    <a:bodyPr/>
                    <a:lstStyle/>
                    <a:p>
                      <a:endParaRPr lang="en-US"/>
                    </a:p>
                  </a:txBody>
                  <a:tcPr/>
                </a:tc>
                <a:tc>
                  <a:txBody>
                    <a:bodyPr/>
                    <a:lstStyle/>
                    <a:p>
                      <a:pPr marL="71120" marR="0">
                        <a:lnSpc>
                          <a:spcPts val="1150"/>
                        </a:lnSpc>
                        <a:spcBef>
                          <a:spcPts val="0"/>
                        </a:spcBef>
                        <a:spcAft>
                          <a:spcPts val="0"/>
                        </a:spcAft>
                      </a:pPr>
                      <a:r>
                        <a:rPr lang="en-US" sz="1200" b="1"/>
                        <a:t>Intimation of decision on relinquishment of security interest</a:t>
                      </a:r>
                      <a:endParaRPr lang="en-US" sz="1200" b="1">
                        <a:latin typeface="Times New Roman"/>
                        <a:ea typeface="Times New Roman"/>
                        <a:cs typeface="Times New Roman"/>
                      </a:endParaRPr>
                    </a:p>
                  </a:txBody>
                  <a:tcPr marL="0" marR="0" marT="0" marB="0"/>
                </a:tc>
                <a:tc vMerge="1">
                  <a:txBody>
                    <a:bodyPr/>
                    <a:lstStyle/>
                    <a:p>
                      <a:endParaRPr lang="en-US"/>
                    </a:p>
                  </a:txBody>
                  <a:tcPr/>
                </a:tc>
                <a:tc vMerge="1">
                  <a:txBody>
                    <a:bodyPr/>
                    <a:lstStyle/>
                    <a:p>
                      <a:endParaRPr lang="en-US"/>
                    </a:p>
                  </a:txBody>
                  <a:tcPr/>
                </a:tc>
              </a:tr>
              <a:tr h="313068">
                <a:tc>
                  <a:txBody>
                    <a:bodyPr/>
                    <a:lstStyle/>
                    <a:p>
                      <a:pPr marL="7620" marR="0" algn="ctr">
                        <a:lnSpc>
                          <a:spcPct val="115000"/>
                        </a:lnSpc>
                        <a:spcBef>
                          <a:spcPts val="0"/>
                        </a:spcBef>
                        <a:spcAft>
                          <a:spcPts val="0"/>
                        </a:spcAft>
                      </a:pPr>
                      <a:r>
                        <a:rPr lang="en-US" sz="1200" b="1"/>
                        <a:t>5</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Section 38 (5)</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Withdrawal/ modification of claim</a:t>
                      </a:r>
                      <a:endParaRPr lang="en-US" sz="1200" b="1">
                        <a:latin typeface="Times New Roman"/>
                        <a:ea typeface="Times New Roman"/>
                        <a:cs typeface="Times New Roman"/>
                      </a:endParaRPr>
                    </a:p>
                  </a:txBody>
                  <a:tcPr marL="0" marR="0" marT="0" marB="0"/>
                </a:tc>
                <a:tc>
                  <a:txBody>
                    <a:bodyPr/>
                    <a:lstStyle/>
                    <a:p>
                      <a:pPr marL="71120" marR="0">
                        <a:lnSpc>
                          <a:spcPts val="1150"/>
                        </a:lnSpc>
                        <a:spcBef>
                          <a:spcPts val="0"/>
                        </a:spcBef>
                        <a:spcAft>
                          <a:spcPts val="0"/>
                        </a:spcAft>
                      </a:pPr>
                      <a:r>
                        <a:rPr lang="en-US" sz="1200" b="1"/>
                        <a:t>Within 14 days of submission of claim</a:t>
                      </a:r>
                      <a:endParaRPr lang="en-US" sz="1200" b="1">
                        <a:latin typeface="Times New Roman"/>
                        <a:ea typeface="Times New Roman"/>
                        <a:cs typeface="Times New Roman"/>
                      </a:endParaRPr>
                    </a:p>
                  </a:txBody>
                  <a:tcPr marL="0" marR="0" marT="0" marB="0"/>
                </a:tc>
                <a:tc>
                  <a:txBody>
                    <a:bodyPr/>
                    <a:lstStyle/>
                    <a:p>
                      <a:pPr marL="84455" marR="69850" algn="ctr">
                        <a:lnSpc>
                          <a:spcPct val="115000"/>
                        </a:lnSpc>
                        <a:spcBef>
                          <a:spcPts val="0"/>
                        </a:spcBef>
                        <a:spcAft>
                          <a:spcPts val="0"/>
                        </a:spcAft>
                      </a:pPr>
                      <a:r>
                        <a:rPr lang="en-US" sz="1200" b="1"/>
                        <a:t>T + 44</a:t>
                      </a:r>
                      <a:endParaRPr lang="en-US" sz="1200" b="1">
                        <a:latin typeface="Times New Roman"/>
                        <a:ea typeface="Times New Roman"/>
                        <a:cs typeface="Times New Roman"/>
                      </a:endParaRPr>
                    </a:p>
                  </a:txBody>
                  <a:tcPr marL="0" marR="0" marT="0" marB="0"/>
                </a:tc>
              </a:tr>
              <a:tr h="499093">
                <a:tc>
                  <a:txBody>
                    <a:bodyPr/>
                    <a:lstStyle/>
                    <a:p>
                      <a:pPr marL="7620" marR="0" algn="ctr">
                        <a:lnSpc>
                          <a:spcPct val="115000"/>
                        </a:lnSpc>
                        <a:spcBef>
                          <a:spcPts val="0"/>
                        </a:spcBef>
                        <a:spcAft>
                          <a:spcPts val="0"/>
                        </a:spcAft>
                      </a:pPr>
                      <a:r>
                        <a:rPr lang="en-US" sz="1200" b="1"/>
                        <a:t>6</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 30</a:t>
                      </a:r>
                      <a:endParaRPr lang="en-US" sz="1200" b="1">
                        <a:latin typeface="Times New Roman"/>
                        <a:ea typeface="Times New Roman"/>
                        <a:cs typeface="Times New Roman"/>
                      </a:endParaRPr>
                    </a:p>
                  </a:txBody>
                  <a:tcPr marL="0" marR="0" marT="0" marB="0"/>
                </a:tc>
                <a:tc>
                  <a:txBody>
                    <a:bodyPr/>
                    <a:lstStyle/>
                    <a:p>
                      <a:pPr marL="71120" marR="60960">
                        <a:lnSpc>
                          <a:spcPts val="1140"/>
                        </a:lnSpc>
                        <a:spcBef>
                          <a:spcPts val="20"/>
                        </a:spcBef>
                        <a:spcAft>
                          <a:spcPts val="0"/>
                        </a:spcAft>
                        <a:tabLst>
                          <a:tab pos="814070" algn="l"/>
                          <a:tab pos="1050290" algn="l"/>
                          <a:tab pos="1511935" algn="l"/>
                          <a:tab pos="2073275" algn="l"/>
                        </a:tabLst>
                      </a:pPr>
                      <a:r>
                        <a:rPr lang="en-US" sz="1200" b="1"/>
                        <a:t>Verification	of	claims	received	</a:t>
                      </a:r>
                      <a:r>
                        <a:rPr lang="en-US" sz="1200" b="1" spc="-20"/>
                        <a:t>under </a:t>
                      </a:r>
                      <a:r>
                        <a:rPr lang="en-US" sz="1200" b="1"/>
                        <a:t>regulation</a:t>
                      </a:r>
                      <a:r>
                        <a:rPr lang="en-US" sz="1200" b="1" spc="-10"/>
                        <a:t> </a:t>
                      </a:r>
                      <a:r>
                        <a:rPr lang="en-US" sz="1200" b="1"/>
                        <a:t>12(2)(b)</a:t>
                      </a:r>
                      <a:endParaRPr lang="en-US" sz="1200" b="1">
                        <a:latin typeface="Times New Roman"/>
                        <a:ea typeface="Times New Roman"/>
                        <a:cs typeface="Times New Roman"/>
                      </a:endParaRPr>
                    </a:p>
                  </a:txBody>
                  <a:tcPr marL="0" marR="0" marT="0" marB="0"/>
                </a:tc>
                <a:tc>
                  <a:txBody>
                    <a:bodyPr/>
                    <a:lstStyle/>
                    <a:p>
                      <a:pPr marL="71120" marR="45085">
                        <a:lnSpc>
                          <a:spcPts val="1140"/>
                        </a:lnSpc>
                        <a:spcBef>
                          <a:spcPts val="20"/>
                        </a:spcBef>
                        <a:spcAft>
                          <a:spcPts val="0"/>
                        </a:spcAft>
                      </a:pPr>
                      <a:r>
                        <a:rPr lang="en-US" sz="1200" b="1"/>
                        <a:t>Within 30 days from the last date for receipt of claims</a:t>
                      </a:r>
                      <a:endParaRPr lang="en-US" sz="1200" b="1">
                        <a:latin typeface="Times New Roman"/>
                        <a:ea typeface="Times New Roman"/>
                        <a:cs typeface="Times New Roman"/>
                      </a:endParaRPr>
                    </a:p>
                  </a:txBody>
                  <a:tcPr marL="0" marR="0" marT="0" marB="0"/>
                </a:tc>
                <a:tc>
                  <a:txBody>
                    <a:bodyPr/>
                    <a:lstStyle/>
                    <a:p>
                      <a:pPr marL="84455" marR="69850" algn="ctr">
                        <a:lnSpc>
                          <a:spcPct val="115000"/>
                        </a:lnSpc>
                        <a:spcBef>
                          <a:spcPts val="0"/>
                        </a:spcBef>
                        <a:spcAft>
                          <a:spcPts val="0"/>
                        </a:spcAft>
                      </a:pPr>
                      <a:r>
                        <a:rPr lang="en-US" sz="1200" b="1"/>
                        <a:t>T + 60</a:t>
                      </a:r>
                      <a:endParaRPr lang="en-US" sz="1200" b="1">
                        <a:latin typeface="Times New Roman"/>
                        <a:ea typeface="Times New Roman"/>
                        <a:cs typeface="Times New Roman"/>
                      </a:endParaRPr>
                    </a:p>
                  </a:txBody>
                  <a:tcPr marL="0" marR="0" marT="0" marB="0"/>
                </a:tc>
              </a:tr>
              <a:tr h="143372">
                <a:tc>
                  <a:txBody>
                    <a:bodyPr/>
                    <a:lstStyle/>
                    <a:p>
                      <a:pPr marL="7620" marR="0" algn="ctr">
                        <a:lnSpc>
                          <a:spcPts val="1040"/>
                        </a:lnSpc>
                        <a:spcBef>
                          <a:spcPts val="0"/>
                        </a:spcBef>
                        <a:spcAft>
                          <a:spcPts val="0"/>
                        </a:spcAft>
                      </a:pPr>
                      <a:r>
                        <a:rPr lang="en-US" sz="1200" b="1"/>
                        <a:t>7</a:t>
                      </a:r>
                      <a:endParaRPr lang="en-US" sz="1200" b="1">
                        <a:latin typeface="Times New Roman"/>
                        <a:ea typeface="Times New Roman"/>
                        <a:cs typeface="Times New Roman"/>
                      </a:endParaRPr>
                    </a:p>
                  </a:txBody>
                  <a:tcPr marL="0" marR="0" marT="0" marB="0"/>
                </a:tc>
                <a:tc>
                  <a:txBody>
                    <a:bodyPr/>
                    <a:lstStyle/>
                    <a:p>
                      <a:pPr marL="71120" marR="0">
                        <a:lnSpc>
                          <a:spcPts val="1040"/>
                        </a:lnSpc>
                        <a:spcBef>
                          <a:spcPts val="0"/>
                        </a:spcBef>
                        <a:spcAft>
                          <a:spcPts val="0"/>
                        </a:spcAft>
                      </a:pPr>
                      <a:r>
                        <a:rPr lang="en-US" sz="1200" b="1"/>
                        <a:t>Reg. 31A</a:t>
                      </a:r>
                      <a:endParaRPr lang="en-US" sz="1200" b="1">
                        <a:latin typeface="Times New Roman"/>
                        <a:ea typeface="Times New Roman"/>
                        <a:cs typeface="Times New Roman"/>
                      </a:endParaRPr>
                    </a:p>
                  </a:txBody>
                  <a:tcPr marL="0" marR="0" marT="0" marB="0"/>
                </a:tc>
                <a:tc>
                  <a:txBody>
                    <a:bodyPr/>
                    <a:lstStyle/>
                    <a:p>
                      <a:pPr marL="71120" marR="0">
                        <a:lnSpc>
                          <a:spcPts val="1040"/>
                        </a:lnSpc>
                        <a:spcBef>
                          <a:spcPts val="0"/>
                        </a:spcBef>
                        <a:spcAft>
                          <a:spcPts val="0"/>
                        </a:spcAft>
                      </a:pPr>
                      <a:r>
                        <a:rPr lang="en-US" sz="1200" b="1"/>
                        <a:t>Constitution of SCC</a:t>
                      </a:r>
                      <a:endParaRPr lang="en-US" sz="1200" b="1">
                        <a:latin typeface="Times New Roman"/>
                        <a:ea typeface="Times New Roman"/>
                        <a:cs typeface="Times New Roman"/>
                      </a:endParaRPr>
                    </a:p>
                  </a:txBody>
                  <a:tcPr marL="0" marR="0" marT="0" marB="0"/>
                </a:tc>
                <a:tc>
                  <a:txBody>
                    <a:bodyPr/>
                    <a:lstStyle/>
                    <a:p>
                      <a:pPr marL="71120" marR="0">
                        <a:lnSpc>
                          <a:spcPts val="1040"/>
                        </a:lnSpc>
                        <a:spcBef>
                          <a:spcPts val="0"/>
                        </a:spcBef>
                        <a:spcAft>
                          <a:spcPts val="0"/>
                        </a:spcAft>
                      </a:pPr>
                      <a:r>
                        <a:rPr lang="en-US" sz="1200" b="1"/>
                        <a:t>Within 60 days of LCD</a:t>
                      </a:r>
                      <a:endParaRPr lang="en-US" sz="1200" b="1">
                        <a:latin typeface="Times New Roman"/>
                        <a:ea typeface="Times New Roman"/>
                        <a:cs typeface="Times New Roman"/>
                      </a:endParaRPr>
                    </a:p>
                  </a:txBody>
                  <a:tcPr marL="0" marR="0" marT="0" marB="0"/>
                </a:tc>
                <a:tc>
                  <a:txBody>
                    <a:bodyPr/>
                    <a:lstStyle/>
                    <a:p>
                      <a:pPr marL="84455" marR="69850" algn="ctr">
                        <a:lnSpc>
                          <a:spcPts val="1040"/>
                        </a:lnSpc>
                        <a:spcBef>
                          <a:spcPts val="0"/>
                        </a:spcBef>
                        <a:spcAft>
                          <a:spcPts val="0"/>
                        </a:spcAft>
                      </a:pPr>
                      <a:r>
                        <a:rPr lang="en-US" sz="1200" b="1"/>
                        <a:t>T + 60</a:t>
                      </a:r>
                      <a:endParaRPr lang="en-US" sz="1200" b="1">
                        <a:latin typeface="Times New Roman"/>
                        <a:ea typeface="Times New Roman"/>
                        <a:cs typeface="Times New Roman"/>
                      </a:endParaRPr>
                    </a:p>
                  </a:txBody>
                  <a:tcPr marL="0" marR="0" marT="0" marB="0"/>
                </a:tc>
              </a:tr>
              <a:tr h="335204">
                <a:tc>
                  <a:txBody>
                    <a:bodyPr/>
                    <a:lstStyle/>
                    <a:p>
                      <a:pPr marL="7620" marR="0" algn="ctr">
                        <a:lnSpc>
                          <a:spcPct val="115000"/>
                        </a:lnSpc>
                        <a:spcBef>
                          <a:spcPts val="0"/>
                        </a:spcBef>
                        <a:spcAft>
                          <a:spcPts val="0"/>
                        </a:spcAft>
                      </a:pPr>
                      <a:r>
                        <a:rPr lang="en-US" sz="1200" b="1"/>
                        <a:t>8</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Section 40 (2)</a:t>
                      </a:r>
                      <a:endParaRPr lang="en-US" sz="1200" b="1">
                        <a:latin typeface="Times New Roman"/>
                        <a:ea typeface="Times New Roman"/>
                        <a:cs typeface="Times New Roman"/>
                      </a:endParaRPr>
                    </a:p>
                  </a:txBody>
                  <a:tcPr marL="0" marR="0" marT="0" marB="0"/>
                </a:tc>
                <a:tc>
                  <a:txBody>
                    <a:bodyPr/>
                    <a:lstStyle/>
                    <a:p>
                      <a:pPr marL="71120" marR="0">
                        <a:lnSpc>
                          <a:spcPts val="1150"/>
                        </a:lnSpc>
                        <a:spcBef>
                          <a:spcPts val="0"/>
                        </a:spcBef>
                        <a:spcAft>
                          <a:spcPts val="0"/>
                        </a:spcAft>
                      </a:pPr>
                      <a:r>
                        <a:rPr lang="en-US" sz="1200" b="1"/>
                        <a:t>Intimation about decision of acceptance/ rejection of claim</a:t>
                      </a:r>
                      <a:endParaRPr lang="en-US" sz="1200" b="1">
                        <a:latin typeface="Times New Roman"/>
                        <a:ea typeface="Times New Roman"/>
                        <a:cs typeface="Times New Roman"/>
                      </a:endParaRPr>
                    </a:p>
                  </a:txBody>
                  <a:tcPr marL="0" marR="0" marT="0" marB="0"/>
                </a:tc>
                <a:tc>
                  <a:txBody>
                    <a:bodyPr/>
                    <a:lstStyle/>
                    <a:p>
                      <a:pPr marL="71120" marR="0">
                        <a:lnSpc>
                          <a:spcPts val="1150"/>
                        </a:lnSpc>
                        <a:spcBef>
                          <a:spcPts val="0"/>
                        </a:spcBef>
                        <a:spcAft>
                          <a:spcPts val="0"/>
                        </a:spcAft>
                      </a:pPr>
                      <a:r>
                        <a:rPr lang="en-US" sz="1200" b="1"/>
                        <a:t>Within 7 days of admission or rejection of claim</a:t>
                      </a:r>
                      <a:endParaRPr lang="en-US" sz="1200" b="1">
                        <a:latin typeface="Times New Roman"/>
                        <a:ea typeface="Times New Roman"/>
                        <a:cs typeface="Times New Roman"/>
                      </a:endParaRPr>
                    </a:p>
                  </a:txBody>
                  <a:tcPr marL="0" marR="0" marT="0" marB="0"/>
                </a:tc>
                <a:tc>
                  <a:txBody>
                    <a:bodyPr/>
                    <a:lstStyle/>
                    <a:p>
                      <a:pPr marL="84455" marR="69850" algn="ctr">
                        <a:lnSpc>
                          <a:spcPct val="115000"/>
                        </a:lnSpc>
                        <a:spcBef>
                          <a:spcPts val="0"/>
                        </a:spcBef>
                        <a:spcAft>
                          <a:spcPts val="0"/>
                        </a:spcAft>
                      </a:pPr>
                      <a:r>
                        <a:rPr lang="en-US" sz="1200" b="1"/>
                        <a:t>T + 67</a:t>
                      </a:r>
                      <a:endParaRPr lang="en-US" sz="1200" b="1">
                        <a:latin typeface="Times New Roman"/>
                        <a:ea typeface="Times New Roman"/>
                        <a:cs typeface="Times New Roman"/>
                      </a:endParaRPr>
                    </a:p>
                  </a:txBody>
                  <a:tcPr marL="0" marR="0" marT="0" marB="0"/>
                </a:tc>
              </a:tr>
              <a:tr h="408350">
                <a:tc>
                  <a:txBody>
                    <a:bodyPr/>
                    <a:lstStyle/>
                    <a:p>
                      <a:pPr marL="7620" marR="0" algn="ctr">
                        <a:lnSpc>
                          <a:spcPct val="115000"/>
                        </a:lnSpc>
                        <a:spcBef>
                          <a:spcPts val="0"/>
                        </a:spcBef>
                        <a:spcAft>
                          <a:spcPts val="0"/>
                        </a:spcAft>
                      </a:pPr>
                      <a:r>
                        <a:rPr lang="en-US" sz="1200" b="1"/>
                        <a:t>9</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 31 (2)</a:t>
                      </a:r>
                      <a:endParaRPr lang="en-US" sz="1200" b="1">
                        <a:latin typeface="Times New Roman"/>
                        <a:ea typeface="Times New Roman"/>
                        <a:cs typeface="Times New Roman"/>
                      </a:endParaRPr>
                    </a:p>
                  </a:txBody>
                  <a:tcPr marL="0" marR="0" marT="0" marB="0"/>
                </a:tc>
                <a:tc>
                  <a:txBody>
                    <a:bodyPr/>
                    <a:lstStyle/>
                    <a:p>
                      <a:pPr marL="71120" marR="62230" indent="31750">
                        <a:lnSpc>
                          <a:spcPts val="1150"/>
                        </a:lnSpc>
                        <a:spcBef>
                          <a:spcPts val="0"/>
                        </a:spcBef>
                        <a:spcAft>
                          <a:spcPts val="0"/>
                        </a:spcAft>
                        <a:tabLst>
                          <a:tab pos="549275" algn="l"/>
                          <a:tab pos="848995" algn="l"/>
                          <a:tab pos="1149350" algn="l"/>
                          <a:tab pos="1398905" algn="l"/>
                          <a:tab pos="2178685" algn="l"/>
                        </a:tabLst>
                      </a:pPr>
                      <a:r>
                        <a:rPr lang="en-US" sz="1200" b="1"/>
                        <a:t>Filing	the	list	of	stakeholders	</a:t>
                      </a:r>
                      <a:r>
                        <a:rPr lang="en-US" sz="1200" b="1" spc="-35"/>
                        <a:t>and </a:t>
                      </a:r>
                      <a:r>
                        <a:rPr lang="en-US" sz="1200" b="1"/>
                        <a:t>announcement to</a:t>
                      </a:r>
                      <a:r>
                        <a:rPr lang="en-US" sz="1200" b="1" spc="-5"/>
                        <a:t> </a:t>
                      </a:r>
                      <a:r>
                        <a:rPr lang="en-US" sz="1200" b="1"/>
                        <a:t>public</a:t>
                      </a:r>
                      <a:endParaRPr lang="en-US" sz="1200" b="1">
                        <a:latin typeface="Times New Roman"/>
                        <a:ea typeface="Times New Roman"/>
                        <a:cs typeface="Times New Roman"/>
                      </a:endParaRPr>
                    </a:p>
                  </a:txBody>
                  <a:tcPr marL="0" marR="0" marT="0" marB="0"/>
                </a:tc>
                <a:tc>
                  <a:txBody>
                    <a:bodyPr/>
                    <a:lstStyle/>
                    <a:p>
                      <a:pPr marL="71120" marR="0">
                        <a:lnSpc>
                          <a:spcPts val="1150"/>
                        </a:lnSpc>
                        <a:spcBef>
                          <a:spcPts val="0"/>
                        </a:spcBef>
                        <a:spcAft>
                          <a:spcPts val="0"/>
                        </a:spcAft>
                      </a:pPr>
                      <a:r>
                        <a:rPr lang="en-US" sz="1200" b="1"/>
                        <a:t>Within 45 days from the last date of receipt of claims</a:t>
                      </a:r>
                      <a:endParaRPr lang="en-US" sz="1200" b="1">
                        <a:latin typeface="Times New Roman"/>
                        <a:ea typeface="Times New Roman"/>
                        <a:cs typeface="Times New Roman"/>
                      </a:endParaRPr>
                    </a:p>
                  </a:txBody>
                  <a:tcPr marL="0" marR="0" marT="0" marB="0"/>
                </a:tc>
                <a:tc>
                  <a:txBody>
                    <a:bodyPr/>
                    <a:lstStyle/>
                    <a:p>
                      <a:pPr marL="84455" marR="69850" algn="ctr">
                        <a:lnSpc>
                          <a:spcPct val="115000"/>
                        </a:lnSpc>
                        <a:spcBef>
                          <a:spcPts val="0"/>
                        </a:spcBef>
                        <a:spcAft>
                          <a:spcPts val="0"/>
                        </a:spcAft>
                      </a:pPr>
                      <a:r>
                        <a:rPr lang="en-US" sz="1200" b="1"/>
                        <a:t>T + 75</a:t>
                      </a:r>
                      <a:endParaRPr lang="en-US" sz="1200" b="1">
                        <a:latin typeface="Times New Roman"/>
                        <a:ea typeface="Times New Roman"/>
                        <a:cs typeface="Times New Roman"/>
                      </a:endParaRPr>
                    </a:p>
                  </a:txBody>
                  <a:tcPr marL="0" marR="0" marT="0" marB="0"/>
                </a:tc>
              </a:tr>
              <a:tr h="335204">
                <a:tc>
                  <a:txBody>
                    <a:bodyPr/>
                    <a:lstStyle/>
                    <a:p>
                      <a:pPr marL="92075" marR="83820" algn="ctr">
                        <a:lnSpc>
                          <a:spcPct val="115000"/>
                        </a:lnSpc>
                        <a:spcBef>
                          <a:spcPts val="0"/>
                        </a:spcBef>
                        <a:spcAft>
                          <a:spcPts val="0"/>
                        </a:spcAft>
                      </a:pPr>
                      <a:r>
                        <a:rPr lang="en-US" sz="1200" b="1"/>
                        <a:t>10</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Section 42</a:t>
                      </a:r>
                      <a:endParaRPr lang="en-US" sz="1200" b="1">
                        <a:latin typeface="Times New Roman"/>
                        <a:ea typeface="Times New Roman"/>
                        <a:cs typeface="Times New Roman"/>
                      </a:endParaRPr>
                    </a:p>
                  </a:txBody>
                  <a:tcPr marL="0" marR="0" marT="0" marB="0"/>
                </a:tc>
                <a:tc>
                  <a:txBody>
                    <a:bodyPr/>
                    <a:lstStyle/>
                    <a:p>
                      <a:pPr marL="71120" marR="60325">
                        <a:lnSpc>
                          <a:spcPts val="1150"/>
                        </a:lnSpc>
                        <a:spcBef>
                          <a:spcPts val="0"/>
                        </a:spcBef>
                        <a:spcAft>
                          <a:spcPts val="0"/>
                        </a:spcAft>
                      </a:pPr>
                      <a:r>
                        <a:rPr lang="en-US" sz="1200" b="1"/>
                        <a:t>Appeal by a creditor against the decision of the liquidator</a:t>
                      </a:r>
                      <a:endParaRPr lang="en-US" sz="1200" b="1">
                        <a:latin typeface="Times New Roman"/>
                        <a:ea typeface="Times New Roman"/>
                        <a:cs typeface="Times New Roman"/>
                      </a:endParaRPr>
                    </a:p>
                  </a:txBody>
                  <a:tcPr marL="0" marR="0" marT="0" marB="0"/>
                </a:tc>
                <a:tc>
                  <a:txBody>
                    <a:bodyPr/>
                    <a:lstStyle/>
                    <a:p>
                      <a:pPr marL="71120" marR="0">
                        <a:lnSpc>
                          <a:spcPts val="1150"/>
                        </a:lnSpc>
                        <a:spcBef>
                          <a:spcPts val="0"/>
                        </a:spcBef>
                        <a:spcAft>
                          <a:spcPts val="0"/>
                        </a:spcAft>
                      </a:pPr>
                      <a:r>
                        <a:rPr lang="en-US" sz="1200" b="1"/>
                        <a:t>Within 14 days of receipt of such decision</a:t>
                      </a:r>
                      <a:endParaRPr lang="en-US" sz="1200" b="1">
                        <a:latin typeface="Times New Roman"/>
                        <a:ea typeface="Times New Roman"/>
                        <a:cs typeface="Times New Roman"/>
                      </a:endParaRPr>
                    </a:p>
                  </a:txBody>
                  <a:tcPr marL="0" marR="0" marT="0" marB="0"/>
                </a:tc>
                <a:tc>
                  <a:txBody>
                    <a:bodyPr/>
                    <a:lstStyle/>
                    <a:p>
                      <a:pPr marL="84455" marR="69850" algn="ctr">
                        <a:lnSpc>
                          <a:spcPct val="115000"/>
                        </a:lnSpc>
                        <a:spcBef>
                          <a:spcPts val="0"/>
                        </a:spcBef>
                        <a:spcAft>
                          <a:spcPts val="0"/>
                        </a:spcAft>
                      </a:pPr>
                      <a:r>
                        <a:rPr lang="en-US" sz="1200" b="1"/>
                        <a:t>T + 81</a:t>
                      </a:r>
                      <a:endParaRPr lang="en-US" sz="1200" b="1">
                        <a:latin typeface="Times New Roman"/>
                        <a:ea typeface="Times New Roman"/>
                        <a:cs typeface="Times New Roman"/>
                      </a:endParaRPr>
                    </a:p>
                  </a:txBody>
                  <a:tcPr marL="0" marR="0" marT="0" marB="0"/>
                </a:tc>
              </a:tr>
              <a:tr h="157709">
                <a:tc>
                  <a:txBody>
                    <a:bodyPr/>
                    <a:lstStyle/>
                    <a:p>
                      <a:pPr marL="92075" marR="83820" algn="ctr">
                        <a:lnSpc>
                          <a:spcPts val="1050"/>
                        </a:lnSpc>
                        <a:spcBef>
                          <a:spcPts val="0"/>
                        </a:spcBef>
                        <a:spcAft>
                          <a:spcPts val="0"/>
                        </a:spcAft>
                      </a:pPr>
                      <a:r>
                        <a:rPr lang="en-US" sz="1200" b="1"/>
                        <a:t>11</a:t>
                      </a:r>
                      <a:endParaRPr lang="en-US" sz="1200" b="1">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Reg. 13</a:t>
                      </a:r>
                      <a:endParaRPr lang="en-US" sz="1200" b="1">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Preliminary report to the AA</a:t>
                      </a:r>
                      <a:endParaRPr lang="en-US" sz="1200" b="1">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Within 75 days of LCD</a:t>
                      </a:r>
                      <a:endParaRPr lang="en-US" sz="1200" b="1">
                        <a:latin typeface="Times New Roman"/>
                        <a:ea typeface="Times New Roman"/>
                        <a:cs typeface="Times New Roman"/>
                      </a:endParaRPr>
                    </a:p>
                  </a:txBody>
                  <a:tcPr marL="0" marR="0" marT="0" marB="0"/>
                </a:tc>
                <a:tc>
                  <a:txBody>
                    <a:bodyPr/>
                    <a:lstStyle/>
                    <a:p>
                      <a:pPr marL="84455" marR="69850" algn="ctr">
                        <a:lnSpc>
                          <a:spcPts val="1050"/>
                        </a:lnSpc>
                        <a:spcBef>
                          <a:spcPts val="0"/>
                        </a:spcBef>
                        <a:spcAft>
                          <a:spcPts val="0"/>
                        </a:spcAft>
                      </a:pPr>
                      <a:r>
                        <a:rPr lang="en-US" sz="1200" b="1"/>
                        <a:t>T + 75</a:t>
                      </a:r>
                      <a:endParaRPr lang="en-US" sz="1200" b="1">
                        <a:latin typeface="Times New Roman"/>
                        <a:ea typeface="Times New Roman"/>
                        <a:cs typeface="Times New Roman"/>
                      </a:endParaRPr>
                    </a:p>
                  </a:txBody>
                  <a:tcPr marL="0" marR="0" marT="0" marB="0"/>
                </a:tc>
              </a:tr>
              <a:tr h="178068">
                <a:tc>
                  <a:txBody>
                    <a:bodyPr/>
                    <a:lstStyle/>
                    <a:p>
                      <a:pPr marL="92075" marR="83820" algn="ctr">
                        <a:lnSpc>
                          <a:spcPct val="115000"/>
                        </a:lnSpc>
                        <a:spcBef>
                          <a:spcPts val="0"/>
                        </a:spcBef>
                        <a:spcAft>
                          <a:spcPts val="0"/>
                        </a:spcAft>
                      </a:pPr>
                      <a:r>
                        <a:rPr lang="en-US" sz="1200" b="1"/>
                        <a:t>12</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 34</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Asset memorandum</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Within 75 days of LCD</a:t>
                      </a:r>
                      <a:endParaRPr lang="en-US" sz="1200" b="1">
                        <a:latin typeface="Times New Roman"/>
                        <a:ea typeface="Times New Roman"/>
                        <a:cs typeface="Times New Roman"/>
                      </a:endParaRPr>
                    </a:p>
                  </a:txBody>
                  <a:tcPr marL="0" marR="0" marT="0" marB="0"/>
                </a:tc>
                <a:tc>
                  <a:txBody>
                    <a:bodyPr/>
                    <a:lstStyle/>
                    <a:p>
                      <a:pPr marL="84455" marR="69850" algn="ctr">
                        <a:lnSpc>
                          <a:spcPct val="115000"/>
                        </a:lnSpc>
                        <a:spcBef>
                          <a:spcPts val="0"/>
                        </a:spcBef>
                        <a:spcAft>
                          <a:spcPts val="0"/>
                        </a:spcAft>
                      </a:pPr>
                      <a:r>
                        <a:rPr lang="en-US" sz="1200" b="1" dirty="0"/>
                        <a:t>T + 75</a:t>
                      </a:r>
                      <a:endParaRPr lang="en-US" sz="1200" b="1" dirty="0">
                        <a:latin typeface="Times New Roman"/>
                        <a:ea typeface="Times New Roman"/>
                        <a:cs typeface="Times New Roman"/>
                      </a:endParaRPr>
                    </a:p>
                  </a:txBody>
                  <a:tcPr marL="0" marR="0" marT="0" marB="0"/>
                </a:tc>
              </a:tr>
            </a:tbl>
          </a:graphicData>
        </a:graphic>
      </p:graphicFrame>
    </p:spTree>
    <p:extLst>
      <p:ext uri="{BB962C8B-B14F-4D97-AF65-F5344CB8AC3E}">
        <p14:creationId xmlns="" xmlns:p14="http://schemas.microsoft.com/office/powerpoint/2010/main" val="442526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B047DA-E6ED-4498-9D82-9919A903BCCC}"/>
              </a:ext>
            </a:extLst>
          </p:cNvPr>
          <p:cNvSpPr>
            <a:spLocks noGrp="1"/>
          </p:cNvSpPr>
          <p:nvPr>
            <p:ph type="ctrTitle"/>
          </p:nvPr>
        </p:nvSpPr>
        <p:spPr>
          <a:xfrm>
            <a:off x="0" y="-27295"/>
            <a:ext cx="12064408" cy="491478"/>
          </a:xfrm>
        </p:spPr>
        <p:txBody>
          <a:bodyPr/>
          <a:lstStyle/>
          <a:p>
            <a:pPr algn="ctr"/>
            <a:r>
              <a:rPr lang="en-IN" sz="2800" b="1" i="1" u="sng" dirty="0" smtClean="0">
                <a:latin typeface="Times New Roman" panose="02020603050405020304" pitchFamily="18" charset="0"/>
                <a:cs typeface="Times New Roman" panose="02020603050405020304" pitchFamily="18" charset="0"/>
              </a:rPr>
              <a:t>Model time line for liquidation process</a:t>
            </a:r>
            <a:endParaRPr lang="en-IN" sz="2800" b="1" i="1"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1232453" y="683391"/>
          <a:ext cx="10028582" cy="5686752"/>
        </p:xfrm>
        <a:graphic>
          <a:graphicData uri="http://schemas.openxmlformats.org/drawingml/2006/table">
            <a:tbl>
              <a:tblPr>
                <a:tableStyleId>{3C2FFA5D-87B4-456A-9821-1D502468CF0F}</a:tableStyleId>
              </a:tblPr>
              <a:tblGrid>
                <a:gridCol w="894567"/>
                <a:gridCol w="1765596"/>
                <a:gridCol w="2890825"/>
                <a:gridCol w="3112201"/>
                <a:gridCol w="1365393"/>
              </a:tblGrid>
              <a:tr h="250233">
                <a:tc rowSpan="5">
                  <a:txBody>
                    <a:bodyPr/>
                    <a:lstStyle/>
                    <a:p>
                      <a:pPr marL="115570" marR="0">
                        <a:lnSpc>
                          <a:spcPct val="115000"/>
                        </a:lnSpc>
                        <a:spcBef>
                          <a:spcPts val="0"/>
                        </a:spcBef>
                        <a:spcAft>
                          <a:spcPts val="0"/>
                        </a:spcAft>
                      </a:pPr>
                      <a:r>
                        <a:rPr lang="en-US" sz="1200" b="1" dirty="0"/>
                        <a:t>13</a:t>
                      </a:r>
                      <a:endParaRPr lang="en-US" sz="1200" b="1" dirty="0">
                        <a:latin typeface="Times New Roman"/>
                        <a:ea typeface="Times New Roman"/>
                        <a:cs typeface="Times New Roman"/>
                      </a:endParaRPr>
                    </a:p>
                  </a:txBody>
                  <a:tcPr marL="0" marR="0" marT="0" marB="0"/>
                </a:tc>
                <a:tc rowSpan="5">
                  <a:txBody>
                    <a:bodyPr/>
                    <a:lstStyle/>
                    <a:p>
                      <a:pPr marL="71120" marR="0">
                        <a:lnSpc>
                          <a:spcPct val="115000"/>
                        </a:lnSpc>
                        <a:spcBef>
                          <a:spcPts val="0"/>
                        </a:spcBef>
                        <a:spcAft>
                          <a:spcPts val="0"/>
                        </a:spcAft>
                      </a:pPr>
                      <a:r>
                        <a:rPr lang="en-US" sz="1200" b="1" dirty="0"/>
                        <a:t>Reg. 15 (1),</a:t>
                      </a:r>
                      <a:r>
                        <a:rPr lang="en-US" sz="1200" b="1" spc="245" dirty="0"/>
                        <a:t> </a:t>
                      </a:r>
                      <a:r>
                        <a:rPr lang="en-US" sz="1200" b="1" dirty="0"/>
                        <a:t>(2),</a:t>
                      </a:r>
                    </a:p>
                    <a:p>
                      <a:pPr marL="71120" marR="0">
                        <a:lnSpc>
                          <a:spcPct val="115000"/>
                        </a:lnSpc>
                        <a:spcBef>
                          <a:spcPts val="0"/>
                        </a:spcBef>
                        <a:spcAft>
                          <a:spcPts val="0"/>
                        </a:spcAft>
                      </a:pPr>
                      <a:r>
                        <a:rPr lang="en-US" sz="1200" b="1" dirty="0"/>
                        <a:t>(3),  (4)  and</a:t>
                      </a:r>
                      <a:r>
                        <a:rPr lang="en-US" sz="1200" b="1" spc="-5" dirty="0"/>
                        <a:t> </a:t>
                      </a:r>
                      <a:r>
                        <a:rPr lang="en-US" sz="1200" b="1" dirty="0"/>
                        <a:t>(5),</a:t>
                      </a:r>
                    </a:p>
                    <a:p>
                      <a:pPr marL="71120" marR="0">
                        <a:lnSpc>
                          <a:spcPct val="115000"/>
                        </a:lnSpc>
                        <a:spcBef>
                          <a:spcPts val="5"/>
                        </a:spcBef>
                        <a:spcAft>
                          <a:spcPts val="0"/>
                        </a:spcAft>
                      </a:pPr>
                      <a:r>
                        <a:rPr lang="en-US" sz="1200" b="1" dirty="0"/>
                        <a:t>and 36</a:t>
                      </a:r>
                      <a:endParaRPr lang="en-US" sz="1200" b="1" dirty="0">
                        <a:latin typeface="Times New Roman"/>
                        <a:ea typeface="Times New Roman"/>
                        <a:cs typeface="Times New Roman"/>
                      </a:endParaRPr>
                    </a:p>
                  </a:txBody>
                  <a:tcPr marL="0" marR="0" marT="0" marB="0"/>
                </a:tc>
                <a:tc rowSpan="5">
                  <a:txBody>
                    <a:bodyPr/>
                    <a:lstStyle/>
                    <a:p>
                      <a:pPr marL="71120" marR="0">
                        <a:lnSpc>
                          <a:spcPct val="115000"/>
                        </a:lnSpc>
                        <a:spcBef>
                          <a:spcPts val="0"/>
                        </a:spcBef>
                        <a:spcAft>
                          <a:spcPts val="0"/>
                        </a:spcAft>
                      </a:pPr>
                      <a:r>
                        <a:rPr lang="en-US" sz="1200" b="1" dirty="0"/>
                        <a:t>Submission of progress reports to AA;</a:t>
                      </a:r>
                    </a:p>
                    <a:p>
                      <a:pPr marL="71120" marR="0">
                        <a:lnSpc>
                          <a:spcPct val="115000"/>
                        </a:lnSpc>
                        <a:spcBef>
                          <a:spcPts val="0"/>
                        </a:spcBef>
                        <a:spcAft>
                          <a:spcPts val="0"/>
                        </a:spcAft>
                      </a:pPr>
                      <a:r>
                        <a:rPr lang="en-US" sz="1200" b="1" dirty="0"/>
                        <a:t>Asset Sale report to be enclosed with every Progress Report, if sales are made</a:t>
                      </a:r>
                      <a:endParaRPr lang="en-US" sz="1200" b="1" dirty="0">
                        <a:latin typeface="Times New Roman"/>
                        <a:ea typeface="Times New Roman"/>
                        <a:cs typeface="Times New Roman"/>
                      </a:endParaRPr>
                    </a:p>
                  </a:txBody>
                  <a:tcPr marL="0" marR="0" marT="0" marB="0"/>
                </a:tc>
                <a:tc>
                  <a:txBody>
                    <a:bodyPr/>
                    <a:lstStyle/>
                    <a:p>
                      <a:pPr marL="71120" marR="0">
                        <a:lnSpc>
                          <a:spcPts val="1050"/>
                        </a:lnSpc>
                        <a:spcBef>
                          <a:spcPts val="0"/>
                        </a:spcBef>
                        <a:spcAft>
                          <a:spcPts val="0"/>
                        </a:spcAft>
                      </a:pPr>
                      <a:r>
                        <a:rPr lang="en-US" sz="1200" b="1"/>
                        <a:t>First progress report</a:t>
                      </a:r>
                      <a:endParaRPr lang="en-US" sz="1200" b="1">
                        <a:latin typeface="Times New Roman"/>
                        <a:ea typeface="Times New Roman"/>
                        <a:cs typeface="Times New Roman"/>
                      </a:endParaRPr>
                    </a:p>
                  </a:txBody>
                  <a:tcPr marL="0" marR="0" marT="0" marB="0"/>
                </a:tc>
                <a:tc>
                  <a:txBody>
                    <a:bodyPr/>
                    <a:lstStyle/>
                    <a:p>
                      <a:pPr marL="84455" marR="71755" algn="ctr">
                        <a:lnSpc>
                          <a:spcPts val="1050"/>
                        </a:lnSpc>
                        <a:spcBef>
                          <a:spcPts val="0"/>
                        </a:spcBef>
                        <a:spcAft>
                          <a:spcPts val="0"/>
                        </a:spcAft>
                      </a:pPr>
                      <a:r>
                        <a:rPr lang="en-US" sz="1200" b="1"/>
                        <a:t>Q1 + 15</a:t>
                      </a:r>
                      <a:endParaRPr lang="en-US" sz="1200" b="1">
                        <a:latin typeface="Times New Roman"/>
                        <a:ea typeface="Times New Roman"/>
                        <a:cs typeface="Times New Roman"/>
                      </a:endParaRPr>
                    </a:p>
                  </a:txBody>
                  <a:tcPr marL="0" marR="0" marT="0" marB="0"/>
                </a:tc>
              </a:tr>
              <a:tr h="2502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1120" marR="0">
                        <a:lnSpc>
                          <a:spcPts val="1135"/>
                        </a:lnSpc>
                        <a:spcBef>
                          <a:spcPts val="0"/>
                        </a:spcBef>
                        <a:spcAft>
                          <a:spcPts val="0"/>
                        </a:spcAft>
                      </a:pPr>
                      <a:r>
                        <a:rPr lang="en-US" sz="1200" b="1"/>
                        <a:t>Q-2</a:t>
                      </a:r>
                      <a:endParaRPr lang="en-US" sz="1200" b="1">
                        <a:latin typeface="Times New Roman"/>
                        <a:ea typeface="Times New Roman"/>
                        <a:cs typeface="Times New Roman"/>
                      </a:endParaRPr>
                    </a:p>
                  </a:txBody>
                  <a:tcPr marL="0" marR="0" marT="0" marB="0"/>
                </a:tc>
                <a:tc>
                  <a:txBody>
                    <a:bodyPr/>
                    <a:lstStyle/>
                    <a:p>
                      <a:pPr marL="84455" marR="71755" algn="ctr">
                        <a:lnSpc>
                          <a:spcPts val="1135"/>
                        </a:lnSpc>
                        <a:spcBef>
                          <a:spcPts val="0"/>
                        </a:spcBef>
                        <a:spcAft>
                          <a:spcPts val="0"/>
                        </a:spcAft>
                      </a:pPr>
                      <a:r>
                        <a:rPr lang="en-US" sz="1200" b="1"/>
                        <a:t>Q2 + 15</a:t>
                      </a:r>
                      <a:endParaRPr lang="en-US" sz="1200" b="1">
                        <a:latin typeface="Times New Roman"/>
                        <a:ea typeface="Times New Roman"/>
                        <a:cs typeface="Times New Roman"/>
                      </a:endParaRPr>
                    </a:p>
                  </a:txBody>
                  <a:tcPr marL="0" marR="0" marT="0" marB="0"/>
                </a:tc>
              </a:tr>
              <a:tr h="2502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1120" marR="0">
                        <a:lnSpc>
                          <a:spcPts val="1050"/>
                        </a:lnSpc>
                        <a:spcBef>
                          <a:spcPts val="5"/>
                        </a:spcBef>
                        <a:spcAft>
                          <a:spcPts val="0"/>
                        </a:spcAft>
                      </a:pPr>
                      <a:r>
                        <a:rPr lang="en-US" sz="1200" b="1"/>
                        <a:t>Q-3</a:t>
                      </a:r>
                      <a:endParaRPr lang="en-US" sz="1200" b="1">
                        <a:latin typeface="Times New Roman"/>
                        <a:ea typeface="Times New Roman"/>
                        <a:cs typeface="Times New Roman"/>
                      </a:endParaRPr>
                    </a:p>
                  </a:txBody>
                  <a:tcPr marL="0" marR="0" marT="0" marB="0"/>
                </a:tc>
                <a:tc>
                  <a:txBody>
                    <a:bodyPr/>
                    <a:lstStyle/>
                    <a:p>
                      <a:pPr marL="84455" marR="71755" algn="ctr">
                        <a:lnSpc>
                          <a:spcPts val="1050"/>
                        </a:lnSpc>
                        <a:spcBef>
                          <a:spcPts val="5"/>
                        </a:spcBef>
                        <a:spcAft>
                          <a:spcPts val="0"/>
                        </a:spcAft>
                      </a:pPr>
                      <a:r>
                        <a:rPr lang="en-US" sz="1200" b="1"/>
                        <a:t>Q3 + 15</a:t>
                      </a:r>
                      <a:endParaRPr lang="en-US" sz="1200" b="1">
                        <a:latin typeface="Times New Roman"/>
                        <a:ea typeface="Times New Roman"/>
                        <a:cs typeface="Times New Roman"/>
                      </a:endParaRPr>
                    </a:p>
                  </a:txBody>
                  <a:tcPr marL="0" marR="0" marT="0" marB="0"/>
                </a:tc>
              </a:tr>
              <a:tr h="2502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1120" marR="0">
                        <a:lnSpc>
                          <a:spcPts val="1050"/>
                        </a:lnSpc>
                        <a:spcBef>
                          <a:spcPts val="0"/>
                        </a:spcBef>
                        <a:spcAft>
                          <a:spcPts val="0"/>
                        </a:spcAft>
                      </a:pPr>
                      <a:r>
                        <a:rPr lang="en-US" sz="1200" b="1"/>
                        <a:t>Q-4</a:t>
                      </a:r>
                      <a:endParaRPr lang="en-US" sz="1200" b="1">
                        <a:latin typeface="Times New Roman"/>
                        <a:ea typeface="Times New Roman"/>
                        <a:cs typeface="Times New Roman"/>
                      </a:endParaRPr>
                    </a:p>
                  </a:txBody>
                  <a:tcPr marL="0" marR="0" marT="0" marB="0"/>
                </a:tc>
                <a:tc>
                  <a:txBody>
                    <a:bodyPr/>
                    <a:lstStyle/>
                    <a:p>
                      <a:pPr marL="84455" marR="71755" algn="ctr">
                        <a:lnSpc>
                          <a:spcPts val="1050"/>
                        </a:lnSpc>
                        <a:spcBef>
                          <a:spcPts val="0"/>
                        </a:spcBef>
                        <a:spcAft>
                          <a:spcPts val="0"/>
                        </a:spcAft>
                      </a:pPr>
                      <a:r>
                        <a:rPr lang="en-US" sz="1200" b="1"/>
                        <a:t>Q4 + 15</a:t>
                      </a:r>
                      <a:endParaRPr lang="en-US" sz="1200" b="1">
                        <a:latin typeface="Times New Roman"/>
                        <a:ea typeface="Times New Roman"/>
                        <a:cs typeface="Times New Roman"/>
                      </a:endParaRPr>
                    </a:p>
                  </a:txBody>
                  <a:tcPr marL="0" marR="0" marT="0" marB="0"/>
                </a:tc>
              </a:tr>
              <a:tr h="68927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1120" marR="0">
                        <a:lnSpc>
                          <a:spcPct val="115000"/>
                        </a:lnSpc>
                        <a:spcBef>
                          <a:spcPts val="0"/>
                        </a:spcBef>
                        <a:spcAft>
                          <a:spcPts val="0"/>
                        </a:spcAft>
                        <a:tabLst>
                          <a:tab pos="416560" algn="l"/>
                          <a:tab pos="629920" algn="l"/>
                          <a:tab pos="1185545" algn="l"/>
                          <a:tab pos="1778635" algn="l"/>
                        </a:tabLst>
                      </a:pPr>
                      <a:r>
                        <a:rPr lang="en-US" sz="1200" b="1"/>
                        <a:t>FY:	1	Audited	accounts	of</a:t>
                      </a:r>
                    </a:p>
                    <a:p>
                      <a:pPr marL="71120" marR="0">
                        <a:lnSpc>
                          <a:spcPts val="1140"/>
                        </a:lnSpc>
                        <a:spcBef>
                          <a:spcPts val="25"/>
                        </a:spcBef>
                        <a:spcAft>
                          <a:spcPts val="0"/>
                        </a:spcAft>
                      </a:pPr>
                      <a:r>
                        <a:rPr lang="en-US" sz="1200" b="1"/>
                        <a:t>liquidator's receipt &amp; payments for the financial year</a:t>
                      </a:r>
                      <a:endParaRPr lang="en-US" sz="1200" b="1">
                        <a:latin typeface="Times New Roman"/>
                        <a:ea typeface="Times New Roman"/>
                        <a:cs typeface="Times New Roman"/>
                      </a:endParaRPr>
                    </a:p>
                  </a:txBody>
                  <a:tcPr marL="0" marR="0" marT="0" marB="0"/>
                </a:tc>
                <a:tc>
                  <a:txBody>
                    <a:bodyPr/>
                    <a:lstStyle/>
                    <a:p>
                      <a:pPr marL="84455" marR="72390" algn="ctr">
                        <a:lnSpc>
                          <a:spcPts val="1150"/>
                        </a:lnSpc>
                        <a:spcBef>
                          <a:spcPts val="0"/>
                        </a:spcBef>
                        <a:spcAft>
                          <a:spcPts val="0"/>
                        </a:spcAft>
                      </a:pPr>
                      <a:r>
                        <a:rPr lang="en-US" sz="1200" b="1"/>
                        <a:t>15th April</a:t>
                      </a:r>
                      <a:endParaRPr lang="en-US" sz="1200" b="1">
                        <a:latin typeface="Times New Roman"/>
                        <a:ea typeface="Times New Roman"/>
                        <a:cs typeface="Times New Roman"/>
                      </a:endParaRPr>
                    </a:p>
                  </a:txBody>
                  <a:tcPr marL="0" marR="0" marT="0" marB="0"/>
                </a:tc>
              </a:tr>
              <a:tr h="752973">
                <a:tc>
                  <a:txBody>
                    <a:bodyPr/>
                    <a:lstStyle/>
                    <a:p>
                      <a:pPr marL="92075" marR="83820" algn="ctr">
                        <a:lnSpc>
                          <a:spcPts val="1140"/>
                        </a:lnSpc>
                        <a:spcBef>
                          <a:spcPts val="0"/>
                        </a:spcBef>
                        <a:spcAft>
                          <a:spcPts val="0"/>
                        </a:spcAft>
                      </a:pPr>
                      <a:r>
                        <a:rPr lang="en-US" sz="1200" b="1"/>
                        <a:t>14</a:t>
                      </a:r>
                      <a:endParaRPr lang="en-US" sz="1200" b="1">
                        <a:latin typeface="Times New Roman"/>
                        <a:ea typeface="Times New Roman"/>
                        <a:cs typeface="Times New Roman"/>
                      </a:endParaRPr>
                    </a:p>
                  </a:txBody>
                  <a:tcPr marL="0" marR="0" marT="0" marB="0"/>
                </a:tc>
                <a:tc>
                  <a:txBody>
                    <a:bodyPr/>
                    <a:lstStyle/>
                    <a:p>
                      <a:pPr marL="71120" marR="58420">
                        <a:lnSpc>
                          <a:spcPct val="115000"/>
                        </a:lnSpc>
                        <a:spcBef>
                          <a:spcPts val="0"/>
                        </a:spcBef>
                        <a:spcAft>
                          <a:spcPts val="0"/>
                        </a:spcAft>
                      </a:pPr>
                      <a:r>
                        <a:rPr lang="en-US" sz="1200" b="1"/>
                        <a:t>Proviso to Reg. 15 (1)</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dirty="0"/>
                        <a:t>Progress report in case of cessation of liquidator</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Within 15 days of cessation as liquidator</a:t>
                      </a:r>
                      <a:endParaRPr lang="en-US" sz="1200" b="1">
                        <a:latin typeface="Times New Roman"/>
                        <a:ea typeface="Times New Roman"/>
                        <a:cs typeface="Times New Roman"/>
                      </a:endParaRPr>
                    </a:p>
                  </a:txBody>
                  <a:tcPr marL="0" marR="0" marT="0" marB="0"/>
                </a:tc>
                <a:tc>
                  <a:txBody>
                    <a:bodyPr/>
                    <a:lstStyle/>
                    <a:p>
                      <a:pPr marL="106045" marR="91440" indent="1270" algn="ctr">
                        <a:lnSpc>
                          <a:spcPct val="115000"/>
                        </a:lnSpc>
                        <a:spcBef>
                          <a:spcPts val="0"/>
                        </a:spcBef>
                        <a:spcAft>
                          <a:spcPts val="0"/>
                        </a:spcAft>
                      </a:pPr>
                      <a:r>
                        <a:rPr lang="en-US" sz="1200" b="1"/>
                        <a:t>Date of cessation</a:t>
                      </a:r>
                    </a:p>
                    <a:p>
                      <a:pPr marL="83820" marR="72390" algn="ctr">
                        <a:lnSpc>
                          <a:spcPts val="1050"/>
                        </a:lnSpc>
                        <a:spcBef>
                          <a:spcPts val="0"/>
                        </a:spcBef>
                        <a:spcAft>
                          <a:spcPts val="0"/>
                        </a:spcAft>
                      </a:pPr>
                      <a:r>
                        <a:rPr lang="en-US" sz="1200" b="1"/>
                        <a:t>+ 15</a:t>
                      </a:r>
                      <a:endParaRPr lang="en-US" sz="1200" b="1">
                        <a:latin typeface="Times New Roman"/>
                        <a:ea typeface="Times New Roman"/>
                        <a:cs typeface="Times New Roman"/>
                      </a:endParaRPr>
                    </a:p>
                  </a:txBody>
                  <a:tcPr marL="0" marR="0" marT="0" marB="0"/>
                </a:tc>
              </a:tr>
              <a:tr h="596008">
                <a:tc>
                  <a:txBody>
                    <a:bodyPr/>
                    <a:lstStyle/>
                    <a:p>
                      <a:pPr marL="92075" marR="83820" algn="ctr">
                        <a:lnSpc>
                          <a:spcPct val="115000"/>
                        </a:lnSpc>
                        <a:spcBef>
                          <a:spcPts val="0"/>
                        </a:spcBef>
                        <a:spcAft>
                          <a:spcPts val="0"/>
                        </a:spcAft>
                      </a:pPr>
                      <a:r>
                        <a:rPr lang="en-US" sz="1200" b="1"/>
                        <a:t>15</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 37 (2, 3)</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Information to secured creditors</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Within 21 days of receipt of intimation from secured creditor</a:t>
                      </a:r>
                      <a:endParaRPr lang="en-US" sz="1200" b="1">
                        <a:latin typeface="Times New Roman"/>
                        <a:ea typeface="Times New Roman"/>
                        <a:cs typeface="Times New Roman"/>
                      </a:endParaRPr>
                    </a:p>
                  </a:txBody>
                  <a:tcPr marL="0" marR="0" marT="0" marB="0"/>
                </a:tc>
                <a:tc>
                  <a:txBody>
                    <a:bodyPr/>
                    <a:lstStyle/>
                    <a:p>
                      <a:pPr marL="76835" marR="62230" indent="1270" algn="ctr">
                        <a:lnSpc>
                          <a:spcPct val="115000"/>
                        </a:lnSpc>
                        <a:spcBef>
                          <a:spcPts val="0"/>
                        </a:spcBef>
                        <a:spcAft>
                          <a:spcPts val="0"/>
                        </a:spcAft>
                      </a:pPr>
                      <a:r>
                        <a:rPr lang="en-US" sz="1200" b="1" dirty="0"/>
                        <a:t>Date of intimation</a:t>
                      </a:r>
                    </a:p>
                    <a:p>
                      <a:pPr marL="84455" marR="69850" algn="ctr">
                        <a:lnSpc>
                          <a:spcPts val="1050"/>
                        </a:lnSpc>
                        <a:spcBef>
                          <a:spcPts val="5"/>
                        </a:spcBef>
                        <a:spcAft>
                          <a:spcPts val="0"/>
                        </a:spcAft>
                      </a:pPr>
                      <a:r>
                        <a:rPr lang="en-US" sz="1200" b="1" dirty="0"/>
                        <a:t>+ 21</a:t>
                      </a:r>
                      <a:endParaRPr lang="en-US" sz="1200" b="1" dirty="0">
                        <a:latin typeface="Times New Roman"/>
                        <a:ea typeface="Times New Roman"/>
                        <a:cs typeface="Times New Roman"/>
                      </a:endParaRPr>
                    </a:p>
                  </a:txBody>
                  <a:tcPr marL="0" marR="0" marT="0" marB="0"/>
                </a:tc>
              </a:tr>
              <a:tr h="584635">
                <a:tc>
                  <a:txBody>
                    <a:bodyPr/>
                    <a:lstStyle/>
                    <a:p>
                      <a:pPr marL="92075" marR="83820" algn="ctr">
                        <a:lnSpc>
                          <a:spcPct val="115000"/>
                        </a:lnSpc>
                        <a:spcBef>
                          <a:spcPts val="0"/>
                        </a:spcBef>
                        <a:spcAft>
                          <a:spcPts val="0"/>
                        </a:spcAft>
                      </a:pPr>
                      <a:r>
                        <a:rPr lang="en-US" sz="1200" b="1" dirty="0"/>
                        <a:t>16</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 42 (2)</a:t>
                      </a:r>
                      <a:endParaRPr lang="en-US" sz="1200" b="1">
                        <a:latin typeface="Times New Roman"/>
                        <a:ea typeface="Times New Roman"/>
                        <a:cs typeface="Times New Roman"/>
                      </a:endParaRPr>
                    </a:p>
                  </a:txBody>
                  <a:tcPr marL="0" marR="0" marT="0" marB="0"/>
                </a:tc>
                <a:tc>
                  <a:txBody>
                    <a:bodyPr/>
                    <a:lstStyle/>
                    <a:p>
                      <a:pPr marL="71120" marR="60325">
                        <a:lnSpc>
                          <a:spcPct val="115000"/>
                        </a:lnSpc>
                        <a:spcBef>
                          <a:spcPts val="0"/>
                        </a:spcBef>
                        <a:spcAft>
                          <a:spcPts val="0"/>
                        </a:spcAft>
                        <a:tabLst>
                          <a:tab pos="826135" algn="l"/>
                          <a:tab pos="1074420" algn="l"/>
                          <a:tab pos="1371600" algn="l"/>
                          <a:tab pos="1966595" algn="l"/>
                          <a:tab pos="2209165" algn="l"/>
                        </a:tabLst>
                      </a:pPr>
                      <a:r>
                        <a:rPr lang="en-US" sz="1200" b="1" dirty="0"/>
                        <a:t>Distribution	of	the	proceeds	to	</a:t>
                      </a:r>
                      <a:r>
                        <a:rPr lang="en-US" sz="1200" b="1" spc="-35" dirty="0"/>
                        <a:t>the </a:t>
                      </a:r>
                      <a:r>
                        <a:rPr lang="en-US" sz="1200" b="1" dirty="0"/>
                        <a:t>stakeholders</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Within 3 months from the receipt of amount</a:t>
                      </a:r>
                      <a:endParaRPr lang="en-US" sz="1200" b="1">
                        <a:latin typeface="Times New Roman"/>
                        <a:ea typeface="Times New Roman"/>
                        <a:cs typeface="Times New Roman"/>
                      </a:endParaRPr>
                    </a:p>
                  </a:txBody>
                  <a:tcPr marL="0" marR="0" marT="0" marB="0"/>
                </a:tc>
                <a:tc>
                  <a:txBody>
                    <a:bodyPr/>
                    <a:lstStyle/>
                    <a:p>
                      <a:pPr marL="52705" marR="38100" indent="1270" algn="ctr">
                        <a:lnSpc>
                          <a:spcPct val="115000"/>
                        </a:lnSpc>
                        <a:spcBef>
                          <a:spcPts val="0"/>
                        </a:spcBef>
                        <a:spcAft>
                          <a:spcPts val="0"/>
                        </a:spcAft>
                      </a:pPr>
                      <a:r>
                        <a:rPr lang="en-US" sz="1200" b="1" dirty="0"/>
                        <a:t>Date of </a:t>
                      </a:r>
                      <a:r>
                        <a:rPr lang="en-US" sz="1200" b="1" dirty="0" err="1"/>
                        <a:t>Realisation</a:t>
                      </a:r>
                      <a:endParaRPr lang="en-US" sz="1200" b="1" dirty="0"/>
                    </a:p>
                    <a:p>
                      <a:pPr marL="84455" marR="69850" algn="ctr">
                        <a:lnSpc>
                          <a:spcPts val="1045"/>
                        </a:lnSpc>
                        <a:spcBef>
                          <a:spcPts val="0"/>
                        </a:spcBef>
                        <a:spcAft>
                          <a:spcPts val="0"/>
                        </a:spcAft>
                      </a:pPr>
                      <a:r>
                        <a:rPr lang="en-US" sz="1200" b="1" dirty="0"/>
                        <a:t>+ 90</a:t>
                      </a:r>
                      <a:endParaRPr lang="en-US" sz="1200" b="1" dirty="0">
                        <a:latin typeface="Times New Roman"/>
                        <a:ea typeface="Times New Roman"/>
                        <a:cs typeface="Times New Roman"/>
                      </a:endParaRPr>
                    </a:p>
                  </a:txBody>
                  <a:tcPr marL="0" marR="0" marT="0" marB="0"/>
                </a:tc>
              </a:tr>
              <a:tr h="329006">
                <a:tc>
                  <a:txBody>
                    <a:bodyPr/>
                    <a:lstStyle/>
                    <a:p>
                      <a:pPr marL="92075" marR="83820" algn="ctr">
                        <a:lnSpc>
                          <a:spcPct val="115000"/>
                        </a:lnSpc>
                        <a:spcBef>
                          <a:spcPts val="0"/>
                        </a:spcBef>
                        <a:spcAft>
                          <a:spcPts val="0"/>
                        </a:spcAft>
                      </a:pPr>
                      <a:r>
                        <a:rPr lang="en-US" sz="1200" b="1"/>
                        <a:t>17</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Reg.10 (1)</a:t>
                      </a:r>
                      <a:endParaRPr lang="en-US" sz="1200" b="1">
                        <a:latin typeface="Times New Roman"/>
                        <a:ea typeface="Times New Roman"/>
                        <a:cs typeface="Times New Roman"/>
                      </a:endParaRPr>
                    </a:p>
                  </a:txBody>
                  <a:tcPr marL="0" marR="0" marT="0" marB="0"/>
                </a:tc>
                <a:tc>
                  <a:txBody>
                    <a:bodyPr/>
                    <a:lstStyle/>
                    <a:p>
                      <a:pPr marL="71120" marR="55245">
                        <a:lnSpc>
                          <a:spcPts val="1150"/>
                        </a:lnSpc>
                        <a:spcBef>
                          <a:spcPts val="0"/>
                        </a:spcBef>
                        <a:spcAft>
                          <a:spcPts val="0"/>
                        </a:spcAft>
                      </a:pPr>
                      <a:r>
                        <a:rPr lang="en-US" sz="1200" b="1" dirty="0"/>
                        <a:t>Application to AA for Disclaimer of onerous property</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dirty="0"/>
                        <a:t>Within 6 months from the LCD</a:t>
                      </a:r>
                      <a:endParaRPr lang="en-US" sz="1200" b="1" dirty="0">
                        <a:latin typeface="Times New Roman"/>
                        <a:ea typeface="Times New Roman"/>
                        <a:cs typeface="Times New Roman"/>
                      </a:endParaRPr>
                    </a:p>
                  </a:txBody>
                  <a:tcPr marL="0" marR="0" marT="0" marB="0"/>
                </a:tc>
                <a:tc>
                  <a:txBody>
                    <a:bodyPr/>
                    <a:lstStyle/>
                    <a:p>
                      <a:pPr marL="198755" marR="0" algn="ctr">
                        <a:lnSpc>
                          <a:spcPct val="115000"/>
                        </a:lnSpc>
                        <a:spcBef>
                          <a:spcPts val="0"/>
                        </a:spcBef>
                        <a:spcAft>
                          <a:spcPts val="0"/>
                        </a:spcAft>
                      </a:pPr>
                      <a:r>
                        <a:rPr lang="en-US" sz="1200" b="1"/>
                        <a:t>T + 6</a:t>
                      </a:r>
                    </a:p>
                    <a:p>
                      <a:pPr marL="151765" marR="0" algn="ctr">
                        <a:lnSpc>
                          <a:spcPts val="1050"/>
                        </a:lnSpc>
                        <a:spcBef>
                          <a:spcPts val="0"/>
                        </a:spcBef>
                        <a:spcAft>
                          <a:spcPts val="0"/>
                        </a:spcAft>
                      </a:pPr>
                      <a:r>
                        <a:rPr lang="en-US" sz="1200" b="1"/>
                        <a:t>months</a:t>
                      </a:r>
                      <a:endParaRPr lang="en-US" sz="1200" b="1">
                        <a:latin typeface="Times New Roman"/>
                        <a:ea typeface="Times New Roman"/>
                        <a:cs typeface="Times New Roman"/>
                      </a:endParaRPr>
                    </a:p>
                  </a:txBody>
                  <a:tcPr marL="0" marR="0" marT="0" marB="0"/>
                </a:tc>
              </a:tr>
              <a:tr h="470893">
                <a:tc>
                  <a:txBody>
                    <a:bodyPr/>
                    <a:lstStyle/>
                    <a:p>
                      <a:pPr marL="92075" marR="83820" algn="ctr">
                        <a:lnSpc>
                          <a:spcPct val="115000"/>
                        </a:lnSpc>
                        <a:spcBef>
                          <a:spcPts val="0"/>
                        </a:spcBef>
                        <a:spcAft>
                          <a:spcPts val="0"/>
                        </a:spcAft>
                      </a:pPr>
                      <a:r>
                        <a:rPr lang="en-US" sz="1200" b="1"/>
                        <a:t>18</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Reg.10 (3)</a:t>
                      </a:r>
                      <a:endParaRPr lang="en-US" sz="1200" b="1">
                        <a:latin typeface="Times New Roman"/>
                        <a:ea typeface="Times New Roman"/>
                        <a:cs typeface="Times New Roman"/>
                      </a:endParaRPr>
                    </a:p>
                  </a:txBody>
                  <a:tcPr marL="0" marR="0" marT="0" marB="0"/>
                </a:tc>
                <a:tc>
                  <a:txBody>
                    <a:bodyPr/>
                    <a:lstStyle/>
                    <a:p>
                      <a:pPr marL="71120" marR="55245">
                        <a:lnSpc>
                          <a:spcPts val="1150"/>
                        </a:lnSpc>
                        <a:spcBef>
                          <a:spcPts val="0"/>
                        </a:spcBef>
                        <a:spcAft>
                          <a:spcPts val="0"/>
                        </a:spcAft>
                      </a:pPr>
                      <a:r>
                        <a:rPr lang="en-US" sz="1200" b="1"/>
                        <a:t>Notice to persons interested in the onerous property or contract</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At least 7 days before making an application to AA for disclosure.</a:t>
                      </a:r>
                      <a:endParaRPr lang="en-US" sz="1200" b="1">
                        <a:latin typeface="Times New Roman"/>
                        <a:ea typeface="Times New Roman"/>
                        <a:cs typeface="Times New Roman"/>
                      </a:endParaRPr>
                    </a:p>
                  </a:txBody>
                  <a:tcPr marL="0" marR="0" marT="0" marB="0"/>
                </a:tc>
                <a:tc>
                  <a:txBody>
                    <a:bodyPr/>
                    <a:lstStyle/>
                    <a:p>
                      <a:pPr marL="198755" marR="0" algn="ctr">
                        <a:lnSpc>
                          <a:spcPct val="115000"/>
                        </a:lnSpc>
                        <a:spcBef>
                          <a:spcPts val="0"/>
                        </a:spcBef>
                        <a:spcAft>
                          <a:spcPts val="0"/>
                        </a:spcAft>
                      </a:pPr>
                      <a:endParaRPr lang="en-US" sz="1200" b="1" dirty="0">
                        <a:latin typeface="Times New Roman"/>
                        <a:ea typeface="Times New Roman"/>
                        <a:cs typeface="Times New Roman"/>
                      </a:endParaRPr>
                    </a:p>
                  </a:txBody>
                  <a:tcPr marL="0" marR="0" marT="0" marB="0"/>
                </a:tc>
              </a:tr>
              <a:tr h="313928">
                <a:tc>
                  <a:txBody>
                    <a:bodyPr/>
                    <a:lstStyle/>
                    <a:p>
                      <a:pPr marL="92075" marR="83820" algn="ctr">
                        <a:lnSpc>
                          <a:spcPct val="115000"/>
                        </a:lnSpc>
                        <a:spcBef>
                          <a:spcPts val="0"/>
                        </a:spcBef>
                        <a:spcAft>
                          <a:spcPts val="0"/>
                        </a:spcAft>
                      </a:pPr>
                      <a:r>
                        <a:rPr lang="en-US" sz="1200" b="1"/>
                        <a:t>19</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 44</a:t>
                      </a:r>
                      <a:endParaRPr lang="en-US" sz="1200" b="1">
                        <a:latin typeface="Times New Roman"/>
                        <a:ea typeface="Times New Roman"/>
                        <a:cs typeface="Times New Roman"/>
                      </a:endParaRPr>
                    </a:p>
                  </a:txBody>
                  <a:tcPr marL="0" marR="0" marT="0" marB="0"/>
                </a:tc>
                <a:tc>
                  <a:txBody>
                    <a:bodyPr/>
                    <a:lstStyle/>
                    <a:p>
                      <a:pPr marL="71120" marR="55245">
                        <a:lnSpc>
                          <a:spcPts val="1150"/>
                        </a:lnSpc>
                        <a:spcBef>
                          <a:spcPts val="0"/>
                        </a:spcBef>
                        <a:spcAft>
                          <a:spcPts val="0"/>
                        </a:spcAft>
                      </a:pPr>
                      <a:r>
                        <a:rPr lang="en-US" sz="1200" b="1" dirty="0"/>
                        <a:t>Liquidation of corporate debtor.</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Within one year</a:t>
                      </a:r>
                      <a:endParaRPr lang="en-US" sz="1200" b="1">
                        <a:latin typeface="Times New Roman"/>
                        <a:ea typeface="Times New Roman"/>
                        <a:cs typeface="Times New Roman"/>
                      </a:endParaRPr>
                    </a:p>
                  </a:txBody>
                  <a:tcPr marL="0" marR="0" marT="0" marB="0"/>
                </a:tc>
                <a:tc>
                  <a:txBody>
                    <a:bodyPr/>
                    <a:lstStyle/>
                    <a:p>
                      <a:pPr marL="198755" marR="0" algn="ctr">
                        <a:lnSpc>
                          <a:spcPct val="115000"/>
                        </a:lnSpc>
                        <a:spcBef>
                          <a:spcPts val="0"/>
                        </a:spcBef>
                        <a:spcAft>
                          <a:spcPts val="0"/>
                        </a:spcAft>
                      </a:pPr>
                      <a:r>
                        <a:rPr lang="en-US" sz="1200" b="1" dirty="0"/>
                        <a:t>T + 365</a:t>
                      </a:r>
                      <a:endParaRPr lang="en-US" sz="1200" b="1" dirty="0">
                        <a:latin typeface="Times New Roman"/>
                        <a:ea typeface="Times New Roman"/>
                        <a:cs typeface="Times New Roman"/>
                      </a:endParaRPr>
                    </a:p>
                  </a:txBody>
                  <a:tcPr marL="0" marR="0" marT="0" marB="0"/>
                </a:tc>
              </a:tr>
              <a:tr h="409472">
                <a:tc>
                  <a:txBody>
                    <a:bodyPr/>
                    <a:lstStyle/>
                    <a:p>
                      <a:pPr marL="92075" marR="83820" algn="ctr">
                        <a:lnSpc>
                          <a:spcPct val="115000"/>
                        </a:lnSpc>
                        <a:spcBef>
                          <a:spcPts val="0"/>
                        </a:spcBef>
                        <a:spcAft>
                          <a:spcPts val="0"/>
                        </a:spcAft>
                      </a:pPr>
                      <a:r>
                        <a:rPr lang="en-US" sz="1200" b="1"/>
                        <a:t>20</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Reg. 46</a:t>
                      </a:r>
                      <a:endParaRPr lang="en-US" sz="1200" b="1">
                        <a:latin typeface="Times New Roman"/>
                        <a:ea typeface="Times New Roman"/>
                        <a:cs typeface="Times New Roman"/>
                      </a:endParaRPr>
                    </a:p>
                  </a:txBody>
                  <a:tcPr marL="0" marR="0" marT="0" marB="0"/>
                </a:tc>
                <a:tc>
                  <a:txBody>
                    <a:bodyPr/>
                    <a:lstStyle/>
                    <a:p>
                      <a:pPr marL="71120" marR="55245">
                        <a:lnSpc>
                          <a:spcPts val="1150"/>
                        </a:lnSpc>
                        <a:spcBef>
                          <a:spcPts val="0"/>
                        </a:spcBef>
                        <a:spcAft>
                          <a:spcPts val="0"/>
                        </a:spcAft>
                      </a:pPr>
                      <a:r>
                        <a:rPr lang="en-US" sz="1200" b="1" dirty="0"/>
                        <a:t>Apply to AA for order on unclaimed proceeds of liquidation or undistributed assets.</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Before dissolution order</a:t>
                      </a:r>
                      <a:endParaRPr lang="en-US" sz="1200" b="1">
                        <a:latin typeface="Times New Roman"/>
                        <a:ea typeface="Times New Roman"/>
                        <a:cs typeface="Times New Roman"/>
                      </a:endParaRPr>
                    </a:p>
                  </a:txBody>
                  <a:tcPr marL="0" marR="0" marT="0" marB="0"/>
                </a:tc>
                <a:tc>
                  <a:txBody>
                    <a:bodyPr/>
                    <a:lstStyle/>
                    <a:p>
                      <a:pPr marL="198755" marR="0">
                        <a:lnSpc>
                          <a:spcPct val="115000"/>
                        </a:lnSpc>
                        <a:spcBef>
                          <a:spcPts val="0"/>
                        </a:spcBef>
                        <a:spcAft>
                          <a:spcPts val="0"/>
                        </a:spcAft>
                      </a:pPr>
                      <a:endParaRPr lang="en-US" sz="1200" b="1">
                        <a:latin typeface="Times New Roman"/>
                        <a:ea typeface="Times New Roman"/>
                        <a:cs typeface="Times New Roman"/>
                      </a:endParaRPr>
                    </a:p>
                  </a:txBody>
                  <a:tcPr marL="0" marR="0" marT="0" marB="0"/>
                </a:tc>
              </a:tr>
              <a:tr h="470893">
                <a:tc>
                  <a:txBody>
                    <a:bodyPr/>
                    <a:lstStyle/>
                    <a:p>
                      <a:pPr marL="92075" marR="83820" algn="ctr">
                        <a:lnSpc>
                          <a:spcPct val="115000"/>
                        </a:lnSpc>
                        <a:spcBef>
                          <a:spcPts val="0"/>
                        </a:spcBef>
                        <a:spcAft>
                          <a:spcPts val="0"/>
                        </a:spcAft>
                      </a:pPr>
                      <a:r>
                        <a:rPr lang="en-US" sz="1200" b="1"/>
                        <a:t>21</a:t>
                      </a:r>
                      <a:endParaRPr lang="en-US" sz="1200" b="1">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Sch-1 Sl. No 12</a:t>
                      </a:r>
                      <a:endParaRPr lang="en-US" sz="1200" b="1">
                        <a:latin typeface="Times New Roman"/>
                        <a:ea typeface="Times New Roman"/>
                        <a:cs typeface="Times New Roman"/>
                      </a:endParaRPr>
                    </a:p>
                  </a:txBody>
                  <a:tcPr marL="0" marR="0" marT="0" marB="0"/>
                </a:tc>
                <a:tc>
                  <a:txBody>
                    <a:bodyPr/>
                    <a:lstStyle/>
                    <a:p>
                      <a:pPr marL="71120" marR="55245">
                        <a:lnSpc>
                          <a:spcPts val="1150"/>
                        </a:lnSpc>
                        <a:spcBef>
                          <a:spcPts val="0"/>
                        </a:spcBef>
                        <a:spcAft>
                          <a:spcPts val="0"/>
                        </a:spcAft>
                      </a:pPr>
                      <a:r>
                        <a:rPr lang="en-US" sz="1200" b="1" dirty="0"/>
                        <a:t>Time period to H1 bidder to provide balance sale consideration</a:t>
                      </a:r>
                      <a:endParaRPr lang="en-US" sz="1200" b="1" dirty="0">
                        <a:latin typeface="Times New Roman"/>
                        <a:ea typeface="Times New Roman"/>
                        <a:cs typeface="Times New Roman"/>
                      </a:endParaRPr>
                    </a:p>
                  </a:txBody>
                  <a:tcPr marL="0" marR="0" marT="0" marB="0"/>
                </a:tc>
                <a:tc>
                  <a:txBody>
                    <a:bodyPr/>
                    <a:lstStyle/>
                    <a:p>
                      <a:pPr marL="71120" marR="0">
                        <a:lnSpc>
                          <a:spcPct val="115000"/>
                        </a:lnSpc>
                        <a:spcBef>
                          <a:spcPts val="0"/>
                        </a:spcBef>
                        <a:spcAft>
                          <a:spcPts val="0"/>
                        </a:spcAft>
                      </a:pPr>
                      <a:r>
                        <a:rPr lang="en-US" sz="1200" b="1"/>
                        <a:t>Within 90 days of the date of</a:t>
                      </a:r>
                    </a:p>
                    <a:p>
                      <a:pPr marL="71120" marR="0">
                        <a:lnSpc>
                          <a:spcPct val="115000"/>
                        </a:lnSpc>
                        <a:spcBef>
                          <a:spcPts val="0"/>
                        </a:spcBef>
                        <a:spcAft>
                          <a:spcPts val="0"/>
                        </a:spcAft>
                      </a:pPr>
                      <a:r>
                        <a:rPr lang="en-US" sz="1200" b="1"/>
                        <a:t>invitation to provide the balance amount.]</a:t>
                      </a:r>
                      <a:endParaRPr lang="en-US" sz="1200" b="1">
                        <a:latin typeface="Times New Roman"/>
                        <a:ea typeface="Times New Roman"/>
                        <a:cs typeface="Times New Roman"/>
                      </a:endParaRPr>
                    </a:p>
                  </a:txBody>
                  <a:tcPr marL="0" marR="0" marT="0" marB="0"/>
                </a:tc>
                <a:tc>
                  <a:txBody>
                    <a:bodyPr/>
                    <a:lstStyle/>
                    <a:p>
                      <a:pPr marL="198755" marR="0">
                        <a:lnSpc>
                          <a:spcPct val="115000"/>
                        </a:lnSpc>
                        <a:spcBef>
                          <a:spcPts val="0"/>
                        </a:spcBef>
                        <a:spcAft>
                          <a:spcPts val="0"/>
                        </a:spcAft>
                      </a:pPr>
                      <a:endParaRPr lang="en-US" sz="1200" b="1" dirty="0">
                        <a:latin typeface="Times New Roman"/>
                        <a:ea typeface="Times New Roman"/>
                        <a:cs typeface="Times New Roman"/>
                      </a:endParaRPr>
                    </a:p>
                  </a:txBody>
                  <a:tcPr marL="0" marR="0" marT="0" marB="0"/>
                </a:tc>
              </a:tr>
            </a:tbl>
          </a:graphicData>
        </a:graphic>
      </p:graphicFrame>
    </p:spTree>
    <p:extLst>
      <p:ext uri="{BB962C8B-B14F-4D97-AF65-F5344CB8AC3E}">
        <p14:creationId xmlns="" xmlns:p14="http://schemas.microsoft.com/office/powerpoint/2010/main" val="4425262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86FEB0D-E44F-4D0D-AB4E-A59C77A93884}"/>
              </a:ext>
            </a:extLst>
          </p:cNvPr>
          <p:cNvSpPr>
            <a:spLocks noGrp="1"/>
          </p:cNvSpPr>
          <p:nvPr>
            <p:ph type="subTitle" idx="1"/>
          </p:nvPr>
        </p:nvSpPr>
        <p:spPr>
          <a:xfrm>
            <a:off x="4682360" y="4729655"/>
            <a:ext cx="7236372" cy="1844566"/>
          </a:xfrm>
        </p:spPr>
        <p:txBody>
          <a:bodyPr>
            <a:normAutofit/>
          </a:bodyPr>
          <a:lstStyle/>
          <a:p>
            <a:r>
              <a:rPr lang="en-IN" sz="3200" b="1" dirty="0" smtClean="0"/>
              <a:t>POOJA BAHRY</a:t>
            </a:r>
          </a:p>
          <a:p>
            <a:r>
              <a:rPr lang="en-IN" b="1" dirty="0" smtClean="0"/>
              <a:t>INSOLVENCY PROFESSIONAL</a:t>
            </a:r>
          </a:p>
          <a:p>
            <a:r>
              <a:rPr lang="en-IN" b="1" dirty="0" smtClean="0"/>
              <a:t>PH 9811071716</a:t>
            </a:r>
            <a:endParaRPr lang="en-IN" b="1" dirty="0"/>
          </a:p>
        </p:txBody>
      </p:sp>
      <p:pic>
        <p:nvPicPr>
          <p:cNvPr id="1026" name="Picture 2" descr="https://tse4.mm.bing.net/th?id=OIP.gDDLZWMOgPqDJJRNfSDmSgHaEB&amp;pid=15.1&amp;P=0&amp;w=311&amp;h=169">
            <a:extLst>
              <a:ext uri="{FF2B5EF4-FFF2-40B4-BE49-F238E27FC236}">
                <a16:creationId xmlns:a16="http://schemas.microsoft.com/office/drawing/2014/main" xmlns="" id="{3BC13612-19EE-402A-B3C3-270FEF8C5337}"/>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8703685" cy="472965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98140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06E0C7-9917-4E20-9A49-ED422E55EAFD}"/>
              </a:ext>
            </a:extLst>
          </p:cNvPr>
          <p:cNvSpPr>
            <a:spLocks noGrp="1"/>
          </p:cNvSpPr>
          <p:nvPr>
            <p:ph type="title"/>
          </p:nvPr>
        </p:nvSpPr>
        <p:spPr/>
        <p:txBody>
          <a:bodyPr/>
          <a:lstStyle/>
          <a:p>
            <a:r>
              <a:rPr lang="en-IN" sz="2800" b="1" i="1" u="sng" dirty="0">
                <a:latin typeface="Times New Roman" panose="02020603050405020304" pitchFamily="18" charset="0"/>
                <a:cs typeface="Times New Roman" panose="02020603050405020304" pitchFamily="18" charset="0"/>
              </a:rPr>
              <a:t>LIQUIDATION STEPS</a:t>
            </a:r>
          </a:p>
        </p:txBody>
      </p:sp>
      <p:sp>
        <p:nvSpPr>
          <p:cNvPr id="3" name="Rectangle 2">
            <a:extLst>
              <a:ext uri="{FF2B5EF4-FFF2-40B4-BE49-F238E27FC236}">
                <a16:creationId xmlns:a16="http://schemas.microsoft.com/office/drawing/2014/main" xmlns="" id="{0AA94D47-77EE-4F8F-B9CD-D513E40019D4}"/>
              </a:ext>
            </a:extLst>
          </p:cNvPr>
          <p:cNvSpPr/>
          <p:nvPr/>
        </p:nvSpPr>
        <p:spPr>
          <a:xfrm>
            <a:off x="795130" y="1304051"/>
            <a:ext cx="10575235" cy="5016758"/>
          </a:xfrm>
          <a:prstGeom prst="rect">
            <a:avLst/>
          </a:prstGeom>
        </p:spPr>
        <p:txBody>
          <a:bodyPr wrap="square">
            <a:spAutoFit/>
          </a:bodyPr>
          <a:lstStyle/>
          <a:p>
            <a:r>
              <a:rPr lang="en-IN" sz="2000" dirty="0"/>
              <a:t>Step I - Appointment of liquidator and consequences </a:t>
            </a:r>
          </a:p>
          <a:p>
            <a:r>
              <a:rPr lang="en-IN" sz="2000" dirty="0"/>
              <a:t>Step II - Announcement of Liquidation and Calling for Submission of Claims and </a:t>
            </a:r>
            <a:r>
              <a:rPr lang="en-IN" sz="2000" dirty="0">
                <a:solidFill>
                  <a:srgbClr val="FFFF00"/>
                </a:solidFill>
              </a:rPr>
              <a:t>Appointment of </a:t>
            </a:r>
            <a:r>
              <a:rPr lang="en-IN" sz="2000" dirty="0" smtClean="0">
                <a:solidFill>
                  <a:srgbClr val="FFFF00"/>
                </a:solidFill>
              </a:rPr>
              <a:t>  </a:t>
            </a:r>
            <a:r>
              <a:rPr lang="en-IN" sz="2000" dirty="0" err="1" smtClean="0">
                <a:solidFill>
                  <a:srgbClr val="FFFF00"/>
                </a:solidFill>
              </a:rPr>
              <a:t>Valuers</a:t>
            </a:r>
            <a:endParaRPr lang="en-IN" sz="2000" dirty="0" smtClean="0">
              <a:solidFill>
                <a:srgbClr val="FFFF00"/>
              </a:solidFill>
            </a:endParaRPr>
          </a:p>
          <a:p>
            <a:endParaRPr lang="en-IN" sz="2000" dirty="0"/>
          </a:p>
          <a:p>
            <a:r>
              <a:rPr lang="en-IN" sz="2000" dirty="0"/>
              <a:t>Step III</a:t>
            </a:r>
          </a:p>
          <a:p>
            <a:r>
              <a:rPr lang="en-IN" sz="2000" dirty="0"/>
              <a:t>	A. Verification and Acceptance of Claims        </a:t>
            </a:r>
          </a:p>
          <a:p>
            <a:r>
              <a:rPr lang="en-IN" sz="2000" dirty="0"/>
              <a:t>	B. Preparation of Asset Memorandum and Other Reports</a:t>
            </a:r>
          </a:p>
          <a:p>
            <a:endParaRPr lang="en-IN" sz="2000" dirty="0" smtClean="0"/>
          </a:p>
          <a:p>
            <a:r>
              <a:rPr lang="en-IN" sz="2000" dirty="0" smtClean="0"/>
              <a:t>Step</a:t>
            </a:r>
            <a:r>
              <a:rPr lang="en-IN" sz="2000" dirty="0"/>
              <a:t> IV  - Formation of liquidation estate (With Inclusions and  Exclusions)</a:t>
            </a:r>
          </a:p>
          <a:p>
            <a:endParaRPr lang="en-IN" sz="2000" dirty="0" smtClean="0"/>
          </a:p>
          <a:p>
            <a:r>
              <a:rPr lang="en-IN" sz="2000" dirty="0" smtClean="0"/>
              <a:t>Step</a:t>
            </a:r>
            <a:r>
              <a:rPr lang="en-IN" sz="2000" dirty="0"/>
              <a:t> V - </a:t>
            </a:r>
            <a:r>
              <a:rPr lang="en-IN" sz="2000" dirty="0">
                <a:solidFill>
                  <a:srgbClr val="FFFF00"/>
                </a:solidFill>
              </a:rPr>
              <a:t>Sale of Assets</a:t>
            </a:r>
          </a:p>
          <a:p>
            <a:endParaRPr lang="en-IN" sz="2000" dirty="0" smtClean="0"/>
          </a:p>
          <a:p>
            <a:r>
              <a:rPr lang="en-IN" sz="2000" dirty="0" smtClean="0"/>
              <a:t>Step</a:t>
            </a:r>
            <a:r>
              <a:rPr lang="en-IN" sz="2000" dirty="0"/>
              <a:t> VI  - </a:t>
            </a:r>
            <a:r>
              <a:rPr lang="en-IN" sz="2000" dirty="0">
                <a:solidFill>
                  <a:srgbClr val="FFFF00"/>
                </a:solidFill>
              </a:rPr>
              <a:t>Distribution of Assets as per Waterfall</a:t>
            </a:r>
          </a:p>
          <a:p>
            <a:endParaRPr lang="en-IN" sz="2000" dirty="0" smtClean="0"/>
          </a:p>
          <a:p>
            <a:r>
              <a:rPr lang="en-IN" sz="2000" dirty="0" smtClean="0"/>
              <a:t>Step</a:t>
            </a:r>
            <a:r>
              <a:rPr lang="en-IN" sz="2000" dirty="0"/>
              <a:t> VII - Dissolution of Corporate Debtor (</a:t>
            </a:r>
            <a:r>
              <a:rPr lang="en-IN" sz="2000" dirty="0">
                <a:solidFill>
                  <a:srgbClr val="FFFF00"/>
                </a:solidFill>
              </a:rPr>
              <a:t>to be completed within </a:t>
            </a:r>
            <a:r>
              <a:rPr lang="en-IN" sz="2000" dirty="0" smtClean="0">
                <a:solidFill>
                  <a:srgbClr val="FFFF00"/>
                </a:solidFill>
              </a:rPr>
              <a:t>1</a:t>
            </a:r>
            <a:r>
              <a:rPr lang="en-IN" sz="2000" dirty="0">
                <a:solidFill>
                  <a:srgbClr val="FFFF00"/>
                </a:solidFill>
              </a:rPr>
              <a:t> </a:t>
            </a:r>
            <a:r>
              <a:rPr lang="en-IN" sz="2000" dirty="0" smtClean="0">
                <a:solidFill>
                  <a:srgbClr val="FFFF00"/>
                </a:solidFill>
              </a:rPr>
              <a:t>year)</a:t>
            </a:r>
            <a:endParaRPr lang="en-IN" sz="2000" dirty="0">
              <a:solidFill>
                <a:srgbClr val="FFFF00"/>
              </a:solidFill>
            </a:endParaRPr>
          </a:p>
        </p:txBody>
      </p:sp>
    </p:spTree>
    <p:extLst>
      <p:ext uri="{BB962C8B-B14F-4D97-AF65-F5344CB8AC3E}">
        <p14:creationId xmlns="" xmlns:p14="http://schemas.microsoft.com/office/powerpoint/2010/main" val="741421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86BAA-17E6-4A00-AEDC-7827AF2C77F5}"/>
              </a:ext>
            </a:extLst>
          </p:cNvPr>
          <p:cNvSpPr>
            <a:spLocks noGrp="1"/>
          </p:cNvSpPr>
          <p:nvPr>
            <p:ph type="ctrTitle"/>
          </p:nvPr>
        </p:nvSpPr>
        <p:spPr>
          <a:xfrm>
            <a:off x="77262" y="-541892"/>
            <a:ext cx="11959839" cy="1217753"/>
          </a:xfrm>
        </p:spPr>
        <p:txBody>
          <a:bodyPr/>
          <a:lstStyle/>
          <a:p>
            <a:r>
              <a:rPr lang="en-IN" sz="2800" b="1" i="1" u="sng" dirty="0" smtClean="0">
                <a:latin typeface="Times New Roman" panose="02020603050405020304" pitchFamily="18" charset="0"/>
                <a:cs typeface="Times New Roman" panose="02020603050405020304" pitchFamily="18" charset="0"/>
              </a:rPr>
              <a:t>LIQUIDATION COSTS </a:t>
            </a:r>
            <a:endParaRPr lang="en-IN" sz="2800" b="1" i="1" u="sng" dirty="0">
              <a:latin typeface="Times New Roman" panose="02020603050405020304" pitchFamily="18" charset="0"/>
              <a:cs typeface="Times New Roman" panose="02020603050405020304" pitchFamily="18" charset="0"/>
            </a:endParaRPr>
          </a:p>
        </p:txBody>
      </p:sp>
      <p:sp>
        <p:nvSpPr>
          <p:cNvPr id="7" name="Subtitle 6">
            <a:extLst>
              <a:ext uri="{FF2B5EF4-FFF2-40B4-BE49-F238E27FC236}">
                <a16:creationId xmlns:a16="http://schemas.microsoft.com/office/drawing/2014/main" xmlns="" id="{5CF1791B-47B4-4B0B-8C19-8189CDBBFC18}"/>
              </a:ext>
            </a:extLst>
          </p:cNvPr>
          <p:cNvSpPr>
            <a:spLocks noGrp="1"/>
          </p:cNvSpPr>
          <p:nvPr>
            <p:ph type="subTitle" idx="1"/>
          </p:nvPr>
        </p:nvSpPr>
        <p:spPr>
          <a:xfrm>
            <a:off x="1132764" y="751680"/>
            <a:ext cx="10346932" cy="4421716"/>
          </a:xfrm>
        </p:spPr>
        <p:txBody>
          <a:bodyPr>
            <a:noAutofit/>
          </a:bodyPr>
          <a:lstStyle/>
          <a:p>
            <a:pPr algn="l"/>
            <a:r>
              <a:rPr lang="en-US" sz="1800" b="1" dirty="0" smtClean="0"/>
              <a:t>Liquidation </a:t>
            </a:r>
            <a:r>
              <a:rPr lang="en-US" sz="1800" b="1" dirty="0"/>
              <a:t>cost” under </a:t>
            </a:r>
            <a:r>
              <a:rPr lang="en-US" sz="1800" b="1" dirty="0" smtClean="0"/>
              <a:t>Section 5 </a:t>
            </a:r>
            <a:r>
              <a:rPr lang="en-US" sz="1800" b="1" dirty="0" smtClean="0"/>
              <a:t>(16</a:t>
            </a:r>
            <a:r>
              <a:rPr lang="en-US" sz="1800" b="1" dirty="0"/>
              <a:t>) </a:t>
            </a:r>
            <a:r>
              <a:rPr lang="en-US" sz="1800" b="1" dirty="0" smtClean="0"/>
              <a:t>and </a:t>
            </a:r>
            <a:r>
              <a:rPr lang="en-US" sz="1800" b="1" dirty="0" smtClean="0">
                <a:solidFill>
                  <a:srgbClr val="FFFF00"/>
                </a:solidFill>
              </a:rPr>
              <a:t>Regulation 2(ea) means</a:t>
            </a:r>
            <a:r>
              <a:rPr lang="en-US" sz="1800" b="1" dirty="0" smtClean="0"/>
              <a:t>-</a:t>
            </a:r>
            <a:endParaRPr lang="en-US" sz="1800" b="1" dirty="0"/>
          </a:p>
          <a:p>
            <a:pPr marL="1200150" lvl="2" indent="-285750" algn="l">
              <a:buFont typeface="Arial" panose="020B0604020202020204" pitchFamily="34" charset="0"/>
              <a:buChar char="•"/>
            </a:pPr>
            <a:r>
              <a:rPr lang="en-US" sz="1800" b="1" dirty="0" smtClean="0"/>
              <a:t>Fee Payable To The Liquidator Under Regulation 4;</a:t>
            </a:r>
          </a:p>
          <a:p>
            <a:pPr marL="1200150" lvl="2" indent="-285750" algn="l">
              <a:buFont typeface="Arial" panose="020B0604020202020204" pitchFamily="34" charset="0"/>
              <a:buChar char="•"/>
            </a:pPr>
            <a:r>
              <a:rPr lang="en-US" sz="1800" b="1" dirty="0" smtClean="0"/>
              <a:t>Remuneration Payable By The Liquidator Under </a:t>
            </a:r>
            <a:r>
              <a:rPr lang="en-US" sz="1800" b="1" dirty="0" smtClean="0"/>
              <a:t>Regulation 7 (1)- PROFESSIONALS;</a:t>
            </a:r>
            <a:endParaRPr lang="en-US" sz="1800" b="1" dirty="0" smtClean="0"/>
          </a:p>
          <a:p>
            <a:pPr marL="1200150" lvl="2" indent="-285750" algn="l">
              <a:buFont typeface="Arial" panose="020B0604020202020204" pitchFamily="34" charset="0"/>
              <a:buChar char="•"/>
            </a:pPr>
            <a:r>
              <a:rPr lang="en-US" sz="1800" b="1" dirty="0" smtClean="0"/>
              <a:t>Costs Incurred By The Liquidator Under </a:t>
            </a:r>
            <a:r>
              <a:rPr lang="en-US" sz="1800" b="1" dirty="0" smtClean="0"/>
              <a:t>Regulation 24(2)- VERIFICATION AND DETERMINATION OF CLAIM;</a:t>
            </a:r>
            <a:endParaRPr lang="en-US" sz="1800" b="1" dirty="0" smtClean="0"/>
          </a:p>
          <a:p>
            <a:pPr marL="1200150" lvl="2" indent="-285750" algn="l">
              <a:buFont typeface="Arial" panose="020B0604020202020204" pitchFamily="34" charset="0"/>
              <a:buChar char="•"/>
            </a:pPr>
            <a:r>
              <a:rPr lang="en-US" sz="1800" b="1" dirty="0" smtClean="0">
                <a:solidFill>
                  <a:srgbClr val="FFFF00"/>
                </a:solidFill>
              </a:rPr>
              <a:t>Costs</a:t>
            </a:r>
            <a:r>
              <a:rPr lang="en-US" sz="1800" b="1" dirty="0" smtClean="0"/>
              <a:t> Incurred By The Liquidator For </a:t>
            </a:r>
            <a:r>
              <a:rPr lang="en-US" sz="1800" b="1" dirty="0" smtClean="0">
                <a:solidFill>
                  <a:srgbClr val="FFFF00"/>
                </a:solidFill>
              </a:rPr>
              <a:t>Preserving And Protecting The Assets</a:t>
            </a:r>
            <a:r>
              <a:rPr lang="en-US" sz="1800" b="1" dirty="0" smtClean="0"/>
              <a:t>, Properties, Effects And Actionable Claims, Including Secured Assets, Of The Corporate Debtor;</a:t>
            </a:r>
          </a:p>
          <a:p>
            <a:pPr marL="1200150" lvl="2" indent="-285750" algn="l">
              <a:buFont typeface="Arial" panose="020B0604020202020204" pitchFamily="34" charset="0"/>
              <a:buChar char="•"/>
            </a:pPr>
            <a:r>
              <a:rPr lang="en-US" sz="1800" b="1" dirty="0" smtClean="0">
                <a:solidFill>
                  <a:srgbClr val="FFFF00"/>
                </a:solidFill>
              </a:rPr>
              <a:t>Costs </a:t>
            </a:r>
            <a:r>
              <a:rPr lang="en-US" sz="1800" b="1" dirty="0" smtClean="0"/>
              <a:t>Incurred By The Liquidator </a:t>
            </a:r>
            <a:r>
              <a:rPr lang="en-US" sz="1800" b="1" dirty="0" smtClean="0">
                <a:solidFill>
                  <a:srgbClr val="FFFF00"/>
                </a:solidFill>
              </a:rPr>
              <a:t>In Carrying On The Business Of The Corporate Debtor As A Going Concern;</a:t>
            </a:r>
          </a:p>
          <a:p>
            <a:pPr marL="1200150" lvl="2" indent="-285750" algn="l">
              <a:buFont typeface="Arial" panose="020B0604020202020204" pitchFamily="34" charset="0"/>
              <a:buChar char="•"/>
            </a:pPr>
            <a:r>
              <a:rPr lang="en-US" sz="1800" b="1" dirty="0" smtClean="0"/>
              <a:t>Interest On Interim Finance For A Period Of Twelve Months Or For The Period From The Liquidation Commencement Date Till Repayment Of Interim Finance, Whichever Is Lower;</a:t>
            </a:r>
          </a:p>
          <a:p>
            <a:pPr marL="1200150" lvl="2" indent="-285750" algn="l">
              <a:buFont typeface="Arial" panose="020B0604020202020204" pitchFamily="34" charset="0"/>
              <a:buChar char="•"/>
            </a:pPr>
            <a:r>
              <a:rPr lang="en-US" sz="1800" b="1" dirty="0" smtClean="0"/>
              <a:t>The </a:t>
            </a:r>
            <a:r>
              <a:rPr lang="en-US" sz="1800" b="1" dirty="0" smtClean="0">
                <a:solidFill>
                  <a:srgbClr val="FFFF00"/>
                </a:solidFill>
              </a:rPr>
              <a:t>Amount Repayable To Contributories </a:t>
            </a:r>
            <a:r>
              <a:rPr lang="en-US" sz="1800" b="1" dirty="0" smtClean="0"/>
              <a:t>Under Sub-regulation (3) Of Regulation 2A;</a:t>
            </a:r>
          </a:p>
          <a:p>
            <a:pPr marL="1200150" lvl="2" indent="-285750" algn="l">
              <a:buFont typeface="Arial" panose="020B0604020202020204" pitchFamily="34" charset="0"/>
              <a:buChar char="•"/>
            </a:pPr>
            <a:r>
              <a:rPr lang="en-US" sz="1800" b="1" dirty="0" smtClean="0">
                <a:solidFill>
                  <a:srgbClr val="FFFF00"/>
                </a:solidFill>
              </a:rPr>
              <a:t>Any Other Cost incurred </a:t>
            </a:r>
            <a:r>
              <a:rPr lang="en-US" sz="1800" b="1" dirty="0">
                <a:solidFill>
                  <a:srgbClr val="FFFF00"/>
                </a:solidFill>
              </a:rPr>
              <a:t>by the liquidator which is essential for completing the liquidation process</a:t>
            </a:r>
            <a:r>
              <a:rPr lang="en-US" sz="1800" b="1" dirty="0"/>
              <a:t>:</a:t>
            </a:r>
          </a:p>
          <a:p>
            <a:r>
              <a:rPr lang="en-US" sz="1800" b="1" dirty="0">
                <a:solidFill>
                  <a:srgbClr val="FFC000"/>
                </a:solidFill>
              </a:rPr>
              <a:t>Provided that the cost, if any, incurred by the liquidator in relation to compromise or arrangement under section 230 of the Companies Act, 2013 (18 of 2013), if any, shall not form part of liquidation cost</a:t>
            </a:r>
            <a:r>
              <a:rPr lang="en-IN" sz="1700" b="1" dirty="0" smtClean="0">
                <a:solidFill>
                  <a:srgbClr val="FFFF00"/>
                </a:solidFill>
              </a:rPr>
              <a:t>.</a:t>
            </a:r>
            <a:endParaRPr lang="en-IN" sz="1700" b="1" dirty="0">
              <a:solidFill>
                <a:srgbClr val="FFFF00"/>
              </a:solidFill>
            </a:endParaRPr>
          </a:p>
        </p:txBody>
      </p:sp>
    </p:spTree>
    <p:extLst>
      <p:ext uri="{BB962C8B-B14F-4D97-AF65-F5344CB8AC3E}">
        <p14:creationId xmlns="" xmlns:p14="http://schemas.microsoft.com/office/powerpoint/2010/main" val="3562994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86BAA-17E6-4A00-AEDC-7827AF2C77F5}"/>
              </a:ext>
            </a:extLst>
          </p:cNvPr>
          <p:cNvSpPr>
            <a:spLocks noGrp="1"/>
          </p:cNvSpPr>
          <p:nvPr>
            <p:ph type="ctrTitle"/>
          </p:nvPr>
        </p:nvSpPr>
        <p:spPr>
          <a:xfrm>
            <a:off x="77262" y="-541892"/>
            <a:ext cx="11959839" cy="1441302"/>
          </a:xfrm>
        </p:spPr>
        <p:txBody>
          <a:bodyPr/>
          <a:lstStyle/>
          <a:p>
            <a:r>
              <a:rPr lang="en-IN" sz="2800" b="1" i="1" u="sng" dirty="0" smtClean="0">
                <a:latin typeface="Times New Roman" panose="02020603050405020304" pitchFamily="18" charset="0"/>
                <a:cs typeface="Times New Roman" panose="02020603050405020304" pitchFamily="18" charset="0"/>
              </a:rPr>
              <a:t>LIQUIDATOR FEES </a:t>
            </a:r>
            <a:r>
              <a:rPr lang="en-IN" sz="2800" b="1" i="1" u="sng" dirty="0">
                <a:latin typeface="Times New Roman" panose="02020603050405020304" pitchFamily="18" charset="0"/>
                <a:cs typeface="Times New Roman" panose="02020603050405020304" pitchFamily="18" charset="0"/>
              </a:rPr>
              <a:t>TO BE </a:t>
            </a:r>
            <a:r>
              <a:rPr lang="en-IN" sz="2800" b="1" i="1" u="sng" dirty="0" smtClean="0">
                <a:latin typeface="Times New Roman" panose="02020603050405020304" pitchFamily="18" charset="0"/>
                <a:cs typeface="Times New Roman" panose="02020603050405020304" pitchFamily="18" charset="0"/>
              </a:rPr>
              <a:t>PAID</a:t>
            </a:r>
            <a:endParaRPr lang="en-IN" sz="2800" b="1" i="1" u="sng" dirty="0">
              <a:latin typeface="Times New Roman" panose="02020603050405020304" pitchFamily="18" charset="0"/>
              <a:cs typeface="Times New Roman" panose="02020603050405020304" pitchFamily="18" charset="0"/>
            </a:endParaRPr>
          </a:p>
        </p:txBody>
      </p:sp>
      <p:sp>
        <p:nvSpPr>
          <p:cNvPr id="7" name="Subtitle 6">
            <a:extLst>
              <a:ext uri="{FF2B5EF4-FFF2-40B4-BE49-F238E27FC236}">
                <a16:creationId xmlns:a16="http://schemas.microsoft.com/office/drawing/2014/main" xmlns="" id="{5CF1791B-47B4-4B0B-8C19-8189CDBBFC18}"/>
              </a:ext>
            </a:extLst>
          </p:cNvPr>
          <p:cNvSpPr>
            <a:spLocks noGrp="1"/>
          </p:cNvSpPr>
          <p:nvPr>
            <p:ph type="subTitle" idx="1"/>
          </p:nvPr>
        </p:nvSpPr>
        <p:spPr>
          <a:xfrm>
            <a:off x="258416" y="1010094"/>
            <a:ext cx="11261036" cy="4535942"/>
          </a:xfrm>
        </p:spPr>
        <p:txBody>
          <a:bodyPr>
            <a:noAutofit/>
          </a:bodyPr>
          <a:lstStyle/>
          <a:p>
            <a:r>
              <a:rPr lang="en-IN" sz="2400" b="1" i="1" u="sng" dirty="0" smtClean="0">
                <a:solidFill>
                  <a:srgbClr val="92D050"/>
                </a:solidFill>
                <a:latin typeface="Times New Roman" panose="02020603050405020304" pitchFamily="18" charset="0"/>
                <a:cs typeface="Times New Roman" panose="02020603050405020304" pitchFamily="18" charset="0"/>
              </a:rPr>
              <a:t>REGULATION 39(D) OF CIRP REGULATIONS</a:t>
            </a:r>
            <a:r>
              <a:rPr lang="en-US" sz="2400" b="1" dirty="0" smtClean="0">
                <a:solidFill>
                  <a:srgbClr val="92D050"/>
                </a:solidFill>
              </a:rPr>
              <a:t> </a:t>
            </a:r>
          </a:p>
          <a:p>
            <a:r>
              <a:rPr lang="en-US" sz="2400" b="1" dirty="0" smtClean="0">
                <a:solidFill>
                  <a:schemeClr val="accent2">
                    <a:lumMod val="60000"/>
                    <a:lumOff val="40000"/>
                  </a:schemeClr>
                </a:solidFill>
              </a:rPr>
              <a:t>Fee of the liquidator</a:t>
            </a:r>
            <a:endParaRPr lang="en-US" sz="2400" dirty="0" smtClean="0">
              <a:solidFill>
                <a:schemeClr val="accent2">
                  <a:lumMod val="60000"/>
                  <a:lumOff val="40000"/>
                </a:schemeClr>
              </a:solidFill>
            </a:endParaRPr>
          </a:p>
          <a:p>
            <a:pPr algn="l"/>
            <a:r>
              <a:rPr lang="en-US" sz="2400" dirty="0" smtClean="0"/>
              <a:t>While approving a resolution plan under section 30 or </a:t>
            </a:r>
            <a:r>
              <a:rPr lang="en-US" sz="2400" dirty="0" smtClean="0">
                <a:solidFill>
                  <a:srgbClr val="FFFF00"/>
                </a:solidFill>
              </a:rPr>
              <a:t>deciding to liquidate </a:t>
            </a:r>
            <a:r>
              <a:rPr lang="en-US" sz="2400" dirty="0" smtClean="0"/>
              <a:t>the corporate debtor under section 33, </a:t>
            </a:r>
            <a:r>
              <a:rPr lang="en-US" sz="2400" dirty="0" smtClean="0">
                <a:solidFill>
                  <a:srgbClr val="FFFF00"/>
                </a:solidFill>
              </a:rPr>
              <a:t>the committee may</a:t>
            </a:r>
            <a:r>
              <a:rPr lang="en-US" sz="2400" dirty="0" smtClean="0"/>
              <a:t>, in consultation with the resolution professional</a:t>
            </a:r>
            <a:r>
              <a:rPr lang="en-US" sz="2400" dirty="0" smtClean="0">
                <a:solidFill>
                  <a:srgbClr val="FFFF00"/>
                </a:solidFill>
              </a:rPr>
              <a:t>, fix the fee payable to the liquidator,</a:t>
            </a:r>
            <a:r>
              <a:rPr lang="en-US" sz="2400" dirty="0" smtClean="0"/>
              <a:t> if an order for liquidation is passed under section 33 –</a:t>
            </a:r>
          </a:p>
          <a:p>
            <a:pPr algn="l">
              <a:buFont typeface="Arial" pitchFamily="34" charset="0"/>
              <a:buChar char="•"/>
            </a:pPr>
            <a:endParaRPr lang="en-US" sz="2400" dirty="0" smtClean="0"/>
          </a:p>
          <a:p>
            <a:pPr algn="l">
              <a:buFont typeface="Arial" pitchFamily="34" charset="0"/>
              <a:buChar char="•"/>
            </a:pPr>
            <a:r>
              <a:rPr lang="en-US" dirty="0" smtClean="0">
                <a:solidFill>
                  <a:srgbClr val="FFFF00"/>
                </a:solidFill>
              </a:rPr>
              <a:t>For the period, if any, used for compromise or arrangement under section 230 of the Companies Act, 2013;</a:t>
            </a:r>
          </a:p>
          <a:p>
            <a:pPr algn="l">
              <a:buFont typeface="Arial" pitchFamily="34" charset="0"/>
              <a:buChar char="•"/>
            </a:pPr>
            <a:r>
              <a:rPr lang="en-US" dirty="0" smtClean="0">
                <a:solidFill>
                  <a:srgbClr val="FFFF00"/>
                </a:solidFill>
              </a:rPr>
              <a:t>For the period, if any, used for sale under clauses (e) and (f) of Regulation 32 of the IBBI Liquidation Process Regulations, 2016</a:t>
            </a:r>
            <a:r>
              <a:rPr lang="en-US" dirty="0" smtClean="0">
                <a:solidFill>
                  <a:srgbClr val="FFFF00"/>
                </a:solidFill>
              </a:rPr>
              <a:t>;(Sale as Going Concern) </a:t>
            </a:r>
            <a:r>
              <a:rPr lang="en-US" dirty="0" smtClean="0">
                <a:solidFill>
                  <a:srgbClr val="FFFF00"/>
                </a:solidFill>
              </a:rPr>
              <a:t>and</a:t>
            </a:r>
          </a:p>
          <a:p>
            <a:pPr algn="l">
              <a:buFont typeface="Arial" pitchFamily="34" charset="0"/>
              <a:buChar char="•"/>
            </a:pPr>
            <a:r>
              <a:rPr lang="en-US" dirty="0" smtClean="0">
                <a:solidFill>
                  <a:srgbClr val="FFFF00"/>
                </a:solidFill>
              </a:rPr>
              <a:t>For the balance period of liquidation</a:t>
            </a:r>
            <a:r>
              <a:rPr lang="en-US" b="1" dirty="0" smtClean="0">
                <a:solidFill>
                  <a:srgbClr val="FFFF00"/>
                </a:solidFill>
              </a:rPr>
              <a:t>.</a:t>
            </a:r>
            <a:endParaRPr lang="en-IN" dirty="0">
              <a:solidFill>
                <a:srgbClr val="FFFF00"/>
              </a:solidFill>
            </a:endParaRPr>
          </a:p>
        </p:txBody>
      </p:sp>
    </p:spTree>
    <p:extLst>
      <p:ext uri="{BB962C8B-B14F-4D97-AF65-F5344CB8AC3E}">
        <p14:creationId xmlns="" xmlns:p14="http://schemas.microsoft.com/office/powerpoint/2010/main" val="2188702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86BAA-17E6-4A00-AEDC-7827AF2C77F5}"/>
              </a:ext>
            </a:extLst>
          </p:cNvPr>
          <p:cNvSpPr>
            <a:spLocks noGrp="1"/>
          </p:cNvSpPr>
          <p:nvPr>
            <p:ph type="ctrTitle"/>
          </p:nvPr>
        </p:nvSpPr>
        <p:spPr>
          <a:xfrm>
            <a:off x="77262" y="0"/>
            <a:ext cx="11959839" cy="655983"/>
          </a:xfrm>
        </p:spPr>
        <p:txBody>
          <a:bodyPr/>
          <a:lstStyle/>
          <a:p>
            <a:r>
              <a:rPr lang="en-IN" sz="2800" b="1" i="1" u="sng" dirty="0" smtClean="0">
                <a:latin typeface="Times New Roman" panose="02020603050405020304" pitchFamily="18" charset="0"/>
                <a:cs typeface="Times New Roman" panose="02020603050405020304" pitchFamily="18" charset="0"/>
              </a:rPr>
              <a:t>LIQUIDATOR FEES </a:t>
            </a:r>
            <a:r>
              <a:rPr lang="en-IN" sz="2800" b="1" i="1" u="sng" dirty="0">
                <a:latin typeface="Times New Roman" panose="02020603050405020304" pitchFamily="18" charset="0"/>
                <a:cs typeface="Times New Roman" panose="02020603050405020304" pitchFamily="18" charset="0"/>
              </a:rPr>
              <a:t>TO BE </a:t>
            </a:r>
            <a:r>
              <a:rPr lang="en-IN" sz="2800" b="1" i="1" u="sng" dirty="0" smtClean="0">
                <a:latin typeface="Times New Roman" panose="02020603050405020304" pitchFamily="18" charset="0"/>
                <a:cs typeface="Times New Roman" panose="02020603050405020304" pitchFamily="18" charset="0"/>
              </a:rPr>
              <a:t>PAID..... CONTD</a:t>
            </a:r>
            <a:endParaRPr lang="en-IN" sz="2800" b="1" i="1" u="sng" dirty="0">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xmlns="" id="{9380CE46-E793-47EB-93D8-9150CAA7CDCD}"/>
              </a:ext>
            </a:extLst>
          </p:cNvPr>
          <p:cNvSpPr/>
          <p:nvPr/>
        </p:nvSpPr>
        <p:spPr>
          <a:xfrm>
            <a:off x="526774" y="766659"/>
            <a:ext cx="11356407" cy="5940088"/>
          </a:xfrm>
          <a:prstGeom prst="rect">
            <a:avLst/>
          </a:prstGeom>
        </p:spPr>
        <p:txBody>
          <a:bodyPr wrap="square">
            <a:spAutoFit/>
          </a:bodyPr>
          <a:lstStyle/>
          <a:p>
            <a:pPr algn="just"/>
            <a:r>
              <a:rPr lang="en-US" sz="2000" b="1" u="sng" dirty="0">
                <a:solidFill>
                  <a:schemeClr val="accent2">
                    <a:lumMod val="60000"/>
                    <a:lumOff val="40000"/>
                  </a:schemeClr>
                </a:solidFill>
              </a:rPr>
              <a:t>Liquidator Fee:- Regulation </a:t>
            </a:r>
            <a:r>
              <a:rPr lang="en-US" sz="2000" b="1" u="sng" dirty="0" smtClean="0">
                <a:solidFill>
                  <a:schemeClr val="accent2">
                    <a:lumMod val="60000"/>
                    <a:lumOff val="40000"/>
                  </a:schemeClr>
                </a:solidFill>
              </a:rPr>
              <a:t>4 of Liquidation Regulations</a:t>
            </a:r>
            <a:endParaRPr lang="en-US" sz="2000" b="1" u="sng" dirty="0">
              <a:solidFill>
                <a:schemeClr val="accent2">
                  <a:lumMod val="60000"/>
                  <a:lumOff val="40000"/>
                </a:schemeClr>
              </a:solidFill>
            </a:endParaRPr>
          </a:p>
          <a:p>
            <a:pPr marL="342900" indent="-342900" algn="just">
              <a:buFont typeface="Arial" panose="020B0604020202020204" pitchFamily="34" charset="0"/>
              <a:buChar char="•"/>
            </a:pPr>
            <a:r>
              <a:rPr lang="en-US" sz="2000" dirty="0" smtClean="0"/>
              <a:t>The fee payable to the liquidator shall form part of the liquidation cost (EARLIER)</a:t>
            </a:r>
          </a:p>
          <a:p>
            <a:pPr marL="342900" indent="-342900" algn="just">
              <a:buFont typeface="Arial" panose="020B0604020202020204" pitchFamily="34" charset="0"/>
              <a:buChar char="•"/>
            </a:pPr>
            <a:r>
              <a:rPr lang="en-US" sz="2000" b="1" dirty="0">
                <a:solidFill>
                  <a:srgbClr val="FFFF00"/>
                </a:solidFill>
              </a:rPr>
              <a:t>Provided that the cost, if any, incurred by the liquidator in relation to compromise or arrangement under section 230 of the Companies Act, 2013 (18 of 2013), if any, </a:t>
            </a:r>
            <a:r>
              <a:rPr lang="en-US" sz="2000" b="1" dirty="0">
                <a:solidFill>
                  <a:srgbClr val="92D050"/>
                </a:solidFill>
              </a:rPr>
              <a:t>shall not form part of liquidation </a:t>
            </a:r>
            <a:r>
              <a:rPr lang="en-US" sz="2000" b="1" dirty="0" smtClean="0">
                <a:solidFill>
                  <a:srgbClr val="92D050"/>
                </a:solidFill>
              </a:rPr>
              <a:t>cost</a:t>
            </a:r>
          </a:p>
          <a:p>
            <a:pPr marL="342900" indent="-342900" algn="just">
              <a:buFont typeface="Arial" panose="020B0604020202020204" pitchFamily="34" charset="0"/>
              <a:buChar char="•"/>
            </a:pPr>
            <a:endParaRPr lang="en-US" sz="2000" dirty="0" smtClean="0"/>
          </a:p>
          <a:p>
            <a:pPr marL="342900" indent="-342900" algn="just">
              <a:buFont typeface="Arial" panose="020B0604020202020204" pitchFamily="34" charset="0"/>
              <a:buChar char="•"/>
            </a:pPr>
            <a:r>
              <a:rPr lang="en-US" sz="2000" dirty="0" smtClean="0"/>
              <a:t>The </a:t>
            </a:r>
            <a:r>
              <a:rPr lang="en-US" sz="2000" dirty="0"/>
              <a:t>fee payable to the liquidator shall be </a:t>
            </a:r>
            <a:r>
              <a:rPr lang="en-US" sz="2000" b="1" dirty="0">
                <a:solidFill>
                  <a:srgbClr val="92D050"/>
                </a:solidFill>
              </a:rPr>
              <a:t>in accordance with the decision taken by the committee of creditors under R</a:t>
            </a:r>
            <a:r>
              <a:rPr lang="en-US" sz="2000" b="1" dirty="0" smtClean="0">
                <a:solidFill>
                  <a:srgbClr val="92D050"/>
                </a:solidFill>
              </a:rPr>
              <a:t>egulation </a:t>
            </a:r>
            <a:r>
              <a:rPr lang="en-US" sz="2000" b="1" dirty="0">
                <a:solidFill>
                  <a:srgbClr val="92D050"/>
                </a:solidFill>
              </a:rPr>
              <a:t>39D of the </a:t>
            </a:r>
            <a:r>
              <a:rPr lang="en-US" sz="2000" b="1" dirty="0" smtClean="0">
                <a:solidFill>
                  <a:srgbClr val="92D050"/>
                </a:solidFill>
              </a:rPr>
              <a:t>IBBI CIRP Regulations</a:t>
            </a:r>
            <a:r>
              <a:rPr lang="en-US" sz="2000" dirty="0"/>
              <a:t>, </a:t>
            </a:r>
            <a:r>
              <a:rPr lang="en-US" sz="2000" dirty="0" smtClean="0"/>
              <a:t>2016</a:t>
            </a:r>
          </a:p>
          <a:p>
            <a:pPr marL="342900" indent="-342900" algn="just"/>
            <a:endParaRPr lang="en-US" sz="2000" dirty="0" smtClean="0"/>
          </a:p>
          <a:p>
            <a:pPr marL="342900" indent="-342900" algn="just">
              <a:buFont typeface="Arial" panose="020B0604020202020204" pitchFamily="34" charset="0"/>
              <a:buChar char="•"/>
            </a:pPr>
            <a:r>
              <a:rPr lang="en-US" sz="2000" b="1" u="sng" dirty="0" smtClean="0">
                <a:solidFill>
                  <a:srgbClr val="FFFF00"/>
                </a:solidFill>
              </a:rPr>
              <a:t>In </a:t>
            </a:r>
            <a:r>
              <a:rPr lang="en-US" sz="2000" b="1" u="sng" dirty="0">
                <a:solidFill>
                  <a:srgbClr val="FFFF00"/>
                </a:solidFill>
              </a:rPr>
              <a:t>cases other than those covered under sub-regulation (1), the liquidator shall be entitled to a </a:t>
            </a:r>
            <a:r>
              <a:rPr lang="en-US" sz="2000" b="1" u="sng" dirty="0" smtClean="0">
                <a:solidFill>
                  <a:srgbClr val="FFFF00"/>
                </a:solidFill>
              </a:rPr>
              <a:t>fee-</a:t>
            </a:r>
          </a:p>
          <a:p>
            <a:pPr marL="800100" lvl="1" indent="-342900" algn="just">
              <a:buFont typeface="Arial" panose="020B0604020202020204" pitchFamily="34" charset="0"/>
              <a:buChar char="•"/>
            </a:pPr>
            <a:r>
              <a:rPr lang="en-US" sz="2400" i="1" dirty="0" smtClean="0"/>
              <a:t>A. At </a:t>
            </a:r>
            <a:r>
              <a:rPr lang="en-US" sz="2400" i="1" dirty="0"/>
              <a:t>the </a:t>
            </a:r>
            <a:r>
              <a:rPr lang="en-US" sz="2400" i="1" dirty="0">
                <a:solidFill>
                  <a:srgbClr val="92D050"/>
                </a:solidFill>
              </a:rPr>
              <a:t>same rate as the </a:t>
            </a:r>
            <a:r>
              <a:rPr lang="en-US" sz="2400" i="1" dirty="0" smtClean="0">
                <a:solidFill>
                  <a:srgbClr val="92D050"/>
                </a:solidFill>
              </a:rPr>
              <a:t>RP </a:t>
            </a:r>
            <a:r>
              <a:rPr lang="en-US" sz="2400" i="1" dirty="0" smtClean="0"/>
              <a:t>was </a:t>
            </a:r>
            <a:r>
              <a:rPr lang="en-US" sz="2400" i="1" dirty="0"/>
              <a:t>entitled to during the corporate insolvency resolution process, for the </a:t>
            </a:r>
            <a:r>
              <a:rPr lang="en-US" sz="2400" i="1" dirty="0">
                <a:solidFill>
                  <a:srgbClr val="92D050"/>
                </a:solidFill>
              </a:rPr>
              <a:t>period of compromise or arrangement under section 230 of the Companies Act, 2013 </a:t>
            </a:r>
            <a:r>
              <a:rPr lang="en-US" sz="2400" i="1" dirty="0"/>
              <a:t>(18 of 2013); </a:t>
            </a:r>
            <a:r>
              <a:rPr lang="en-US" sz="2400" i="1" dirty="0" smtClean="0"/>
              <a:t>and</a:t>
            </a:r>
          </a:p>
          <a:p>
            <a:pPr marL="800100" lvl="1" indent="-342900" algn="just">
              <a:buFont typeface="Arial" panose="020B0604020202020204" pitchFamily="34" charset="0"/>
              <a:buChar char="•"/>
            </a:pPr>
            <a:r>
              <a:rPr lang="en-US" sz="2400" i="1" dirty="0" smtClean="0"/>
              <a:t>B. </a:t>
            </a:r>
            <a:r>
              <a:rPr lang="en-US" sz="2400" i="1" dirty="0" smtClean="0">
                <a:solidFill>
                  <a:srgbClr val="92D050"/>
                </a:solidFill>
              </a:rPr>
              <a:t>as </a:t>
            </a:r>
            <a:r>
              <a:rPr lang="en-US" sz="2400" i="1" dirty="0">
                <a:solidFill>
                  <a:srgbClr val="92D050"/>
                </a:solidFill>
              </a:rPr>
              <a:t>a percentage of the amount </a:t>
            </a:r>
            <a:r>
              <a:rPr lang="en-US" sz="2400" i="1" dirty="0" err="1">
                <a:solidFill>
                  <a:srgbClr val="92D050"/>
                </a:solidFill>
              </a:rPr>
              <a:t>realised</a:t>
            </a:r>
            <a:r>
              <a:rPr lang="en-US" sz="2400" i="1" dirty="0">
                <a:solidFill>
                  <a:srgbClr val="92D050"/>
                </a:solidFill>
              </a:rPr>
              <a:t> net of other liquidation costs, and of the amount distributed, for the balance period of liquidation</a:t>
            </a:r>
            <a:r>
              <a:rPr lang="en-US" sz="2400" i="1" dirty="0"/>
              <a:t>, as </a:t>
            </a:r>
            <a:r>
              <a:rPr lang="en-US" sz="2400" i="1" dirty="0" smtClean="0"/>
              <a:t>under</a:t>
            </a:r>
          </a:p>
          <a:p>
            <a:pPr marL="285750" indent="-285750">
              <a:buFont typeface="Arial" panose="020B0604020202020204" pitchFamily="34" charset="0"/>
              <a:buChar char="•"/>
            </a:pPr>
            <a:r>
              <a:rPr lang="en-US" sz="2000" dirty="0"/>
              <a:t>Where the fee is payable under clause (b) of sub-regulation (2), the liquidator shall be entitled to receive half of the fee payable on </a:t>
            </a:r>
            <a:r>
              <a:rPr lang="en-US" sz="2000" dirty="0" err="1"/>
              <a:t>realisation</a:t>
            </a:r>
            <a:r>
              <a:rPr lang="en-US" sz="2000" dirty="0"/>
              <a:t> only after such </a:t>
            </a:r>
            <a:r>
              <a:rPr lang="en-US" sz="2000" dirty="0" err="1"/>
              <a:t>realised</a:t>
            </a:r>
            <a:r>
              <a:rPr lang="en-US" sz="2000" dirty="0"/>
              <a:t> amount is distributed</a:t>
            </a:r>
            <a:r>
              <a:rPr lang="en-US" sz="2000" dirty="0" smtClean="0"/>
              <a:t>. </a:t>
            </a:r>
            <a:endParaRPr lang="en-IN" sz="2000" dirty="0">
              <a:solidFill>
                <a:schemeClr val="bg2">
                  <a:lumMod val="40000"/>
                  <a:lumOff val="60000"/>
                </a:schemeClr>
              </a:solidFill>
            </a:endParaRPr>
          </a:p>
        </p:txBody>
      </p:sp>
    </p:spTree>
    <p:extLst>
      <p:ext uri="{BB962C8B-B14F-4D97-AF65-F5344CB8AC3E}">
        <p14:creationId xmlns="" xmlns:p14="http://schemas.microsoft.com/office/powerpoint/2010/main" val="2188702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LIQUIDATOR’S FEES AS PER THE REGULATIONS (IF NOT DECIDED BY COC)</a:t>
            </a:r>
            <a:endParaRPr lang="en-US"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677276562"/>
              </p:ext>
            </p:extLst>
          </p:nvPr>
        </p:nvGraphicFramePr>
        <p:xfrm>
          <a:off x="1282890" y="1610435"/>
          <a:ext cx="9648968" cy="4626589"/>
        </p:xfrm>
        <a:graphic>
          <a:graphicData uri="http://schemas.openxmlformats.org/drawingml/2006/table">
            <a:tbl>
              <a:tblPr firstRow="1" firstCol="1" lastRow="1" lastCol="1" bandRow="1" bandCol="1">
                <a:tableStyleId>{5C22544A-7EE6-4342-B048-85BDC9FD1C3A}</a:tableStyleId>
              </a:tblPr>
              <a:tblGrid>
                <a:gridCol w="2933680"/>
                <a:gridCol w="1819238"/>
                <a:gridCol w="2448025"/>
                <a:gridCol w="2448025"/>
              </a:tblGrid>
              <a:tr h="307470">
                <a:tc rowSpan="2">
                  <a:txBody>
                    <a:bodyPr/>
                    <a:lstStyle/>
                    <a:p>
                      <a:pPr marL="67945" marR="330835">
                        <a:spcBef>
                          <a:spcPts val="0"/>
                        </a:spcBef>
                        <a:spcAft>
                          <a:spcPts val="0"/>
                        </a:spcAft>
                      </a:pPr>
                      <a:r>
                        <a:rPr lang="en-US" sz="1200" dirty="0">
                          <a:effectLst/>
                        </a:rPr>
                        <a:t>Amount of </a:t>
                      </a:r>
                      <a:r>
                        <a:rPr lang="en-US" sz="1200" dirty="0" err="1">
                          <a:effectLst/>
                        </a:rPr>
                        <a:t>Realisation</a:t>
                      </a:r>
                      <a:r>
                        <a:rPr lang="en-US" sz="1200" dirty="0">
                          <a:effectLst/>
                        </a:rPr>
                        <a:t> / Distribution (In rupees)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3">
                  <a:txBody>
                    <a:bodyPr/>
                    <a:lstStyle/>
                    <a:p>
                      <a:pPr marL="280035" marR="0">
                        <a:lnSpc>
                          <a:spcPts val="1280"/>
                        </a:lnSpc>
                        <a:spcBef>
                          <a:spcPts val="0"/>
                        </a:spcBef>
                        <a:spcAft>
                          <a:spcPts val="0"/>
                        </a:spcAft>
                      </a:pPr>
                      <a:r>
                        <a:rPr lang="en-US" sz="1200">
                          <a:effectLst/>
                        </a:rPr>
                        <a:t>Percentage of fee on the amount realised / distributed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r>
              <a:tr h="626122">
                <a:tc vMerge="1">
                  <a:txBody>
                    <a:bodyPr/>
                    <a:lstStyle/>
                    <a:p>
                      <a:endParaRPr lang="en-US"/>
                    </a:p>
                  </a:txBody>
                  <a:tcPr/>
                </a:tc>
                <a:tc>
                  <a:txBody>
                    <a:bodyPr/>
                    <a:lstStyle/>
                    <a:p>
                      <a:pPr marL="206375" marR="190500" indent="19685">
                        <a:lnSpc>
                          <a:spcPts val="1380"/>
                        </a:lnSpc>
                        <a:spcBef>
                          <a:spcPts val="10"/>
                        </a:spcBef>
                        <a:spcAft>
                          <a:spcPts val="0"/>
                        </a:spcAft>
                      </a:pPr>
                      <a:r>
                        <a:rPr lang="en-US" sz="1200" dirty="0">
                          <a:effectLst/>
                        </a:rPr>
                        <a:t>in the first six months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58775" marR="137160" indent="-204470">
                        <a:lnSpc>
                          <a:spcPts val="1380"/>
                        </a:lnSpc>
                        <a:spcBef>
                          <a:spcPts val="10"/>
                        </a:spcBef>
                        <a:spcAft>
                          <a:spcPts val="0"/>
                        </a:spcAft>
                      </a:pPr>
                      <a:r>
                        <a:rPr lang="en-US" sz="1200" dirty="0">
                          <a:effectLst/>
                        </a:rPr>
                        <a:t>in the next six months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1330" marR="476885" algn="ctr">
                        <a:lnSpc>
                          <a:spcPts val="1375"/>
                        </a:lnSpc>
                        <a:spcBef>
                          <a:spcPts val="0"/>
                        </a:spcBef>
                        <a:spcAft>
                          <a:spcPts val="0"/>
                        </a:spcAft>
                      </a:pPr>
                      <a:r>
                        <a:rPr lang="en-US" sz="1200">
                          <a:effectLst/>
                        </a:rPr>
                        <a:t>thereafter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5234">
                <a:tc gridSpan="4">
                  <a:txBody>
                    <a:bodyPr/>
                    <a:lstStyle/>
                    <a:p>
                      <a:pPr marL="1181735" marR="1188720" algn="ctr">
                        <a:lnSpc>
                          <a:spcPts val="1265"/>
                        </a:lnSpc>
                        <a:spcBef>
                          <a:spcPts val="0"/>
                        </a:spcBef>
                        <a:spcAft>
                          <a:spcPts val="0"/>
                        </a:spcAft>
                      </a:pPr>
                      <a:r>
                        <a:rPr lang="en-US" sz="1200">
                          <a:effectLst/>
                        </a:rPr>
                        <a:t>Amount of Realisation (exclusive of liquidation costs)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r h="309707">
                <a:tc>
                  <a:txBody>
                    <a:bodyPr/>
                    <a:lstStyle/>
                    <a:p>
                      <a:pPr marL="67945" marR="0">
                        <a:lnSpc>
                          <a:spcPts val="1285"/>
                        </a:lnSpc>
                        <a:spcBef>
                          <a:spcPts val="5"/>
                        </a:spcBef>
                        <a:spcAft>
                          <a:spcPts val="0"/>
                        </a:spcAft>
                      </a:pPr>
                      <a:r>
                        <a:rPr lang="en-US" sz="1200">
                          <a:effectLst/>
                        </a:rPr>
                        <a:t>On the first 1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5"/>
                        </a:lnSpc>
                        <a:spcBef>
                          <a:spcPts val="5"/>
                        </a:spcBef>
                        <a:spcAft>
                          <a:spcPts val="0"/>
                        </a:spcAft>
                      </a:pPr>
                      <a:r>
                        <a:rPr lang="en-US" sz="1200">
                          <a:effectLst/>
                        </a:rPr>
                        <a:t>5.00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5"/>
                        </a:lnSpc>
                        <a:spcBef>
                          <a:spcPts val="5"/>
                        </a:spcBef>
                        <a:spcAft>
                          <a:spcPts val="0"/>
                        </a:spcAft>
                      </a:pPr>
                      <a:r>
                        <a:rPr lang="en-US" sz="1200">
                          <a:effectLst/>
                        </a:rPr>
                        <a:t>3.75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5"/>
                        </a:lnSpc>
                        <a:spcBef>
                          <a:spcPts val="5"/>
                        </a:spcBef>
                        <a:spcAft>
                          <a:spcPts val="0"/>
                        </a:spcAft>
                      </a:pPr>
                      <a:r>
                        <a:rPr lang="en-US" sz="1200">
                          <a:effectLst/>
                        </a:rPr>
                        <a:t>1.88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a:txBody>
                    <a:bodyPr/>
                    <a:lstStyle/>
                    <a:p>
                      <a:pPr marL="67945" marR="0">
                        <a:lnSpc>
                          <a:spcPts val="1280"/>
                        </a:lnSpc>
                        <a:spcBef>
                          <a:spcPts val="0"/>
                        </a:spcBef>
                        <a:spcAft>
                          <a:spcPts val="0"/>
                        </a:spcAft>
                      </a:pPr>
                      <a:r>
                        <a:rPr lang="en-US" sz="1200">
                          <a:effectLst/>
                        </a:rPr>
                        <a:t>On the next 9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a:effectLst/>
                        </a:rPr>
                        <a:t>3.75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2.80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a:effectLst/>
                        </a:rPr>
                        <a:t>1.41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a:txBody>
                    <a:bodyPr/>
                    <a:lstStyle/>
                    <a:p>
                      <a:pPr marL="67945" marR="0">
                        <a:lnSpc>
                          <a:spcPts val="1280"/>
                        </a:lnSpc>
                        <a:spcBef>
                          <a:spcPts val="0"/>
                        </a:spcBef>
                        <a:spcAft>
                          <a:spcPts val="0"/>
                        </a:spcAft>
                      </a:pPr>
                      <a:r>
                        <a:rPr lang="en-US" sz="1200">
                          <a:effectLst/>
                        </a:rPr>
                        <a:t>On the next 40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a:effectLst/>
                        </a:rPr>
                        <a:t>2.50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1.88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a:effectLst/>
                        </a:rPr>
                        <a:t>0.94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a:txBody>
                    <a:bodyPr/>
                    <a:lstStyle/>
                    <a:p>
                      <a:pPr marL="67945" marR="0">
                        <a:lnSpc>
                          <a:spcPts val="1280"/>
                        </a:lnSpc>
                        <a:spcBef>
                          <a:spcPts val="0"/>
                        </a:spcBef>
                        <a:spcAft>
                          <a:spcPts val="0"/>
                        </a:spcAft>
                      </a:pPr>
                      <a:r>
                        <a:rPr lang="en-US" sz="1200">
                          <a:effectLst/>
                        </a:rPr>
                        <a:t>On the next 50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dirty="0">
                          <a:effectLst/>
                        </a:rPr>
                        <a:t>1.25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0.94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a:effectLst/>
                        </a:rPr>
                        <a:t>0.51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a:txBody>
                    <a:bodyPr/>
                    <a:lstStyle/>
                    <a:p>
                      <a:pPr marL="67945" marR="0">
                        <a:lnSpc>
                          <a:spcPts val="1280"/>
                        </a:lnSpc>
                        <a:spcBef>
                          <a:spcPts val="0"/>
                        </a:spcBef>
                        <a:spcAft>
                          <a:spcPts val="0"/>
                        </a:spcAft>
                      </a:pPr>
                      <a:r>
                        <a:rPr lang="en-US" sz="1200">
                          <a:effectLst/>
                        </a:rPr>
                        <a:t>On further sums realized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a:effectLst/>
                        </a:rPr>
                        <a:t>0.25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0.19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a:effectLst/>
                        </a:rPr>
                        <a:t>0.10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gridSpan="4">
                  <a:txBody>
                    <a:bodyPr/>
                    <a:lstStyle/>
                    <a:p>
                      <a:pPr marL="1179830" marR="1188720" algn="ctr">
                        <a:lnSpc>
                          <a:spcPts val="1280"/>
                        </a:lnSpc>
                        <a:spcBef>
                          <a:spcPts val="0"/>
                        </a:spcBef>
                        <a:spcAft>
                          <a:spcPts val="0"/>
                        </a:spcAft>
                      </a:pPr>
                      <a:r>
                        <a:rPr lang="en-US" sz="1200">
                          <a:effectLst/>
                        </a:rPr>
                        <a:t>Amount Distributed to Stakeholders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r h="309707">
                <a:tc>
                  <a:txBody>
                    <a:bodyPr/>
                    <a:lstStyle/>
                    <a:p>
                      <a:pPr marL="67945" marR="0">
                        <a:lnSpc>
                          <a:spcPts val="1285"/>
                        </a:lnSpc>
                        <a:spcBef>
                          <a:spcPts val="5"/>
                        </a:spcBef>
                        <a:spcAft>
                          <a:spcPts val="0"/>
                        </a:spcAft>
                      </a:pPr>
                      <a:r>
                        <a:rPr lang="en-US" sz="1200">
                          <a:effectLst/>
                        </a:rPr>
                        <a:t>On the first 1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5"/>
                        </a:lnSpc>
                        <a:spcBef>
                          <a:spcPts val="5"/>
                        </a:spcBef>
                        <a:spcAft>
                          <a:spcPts val="0"/>
                        </a:spcAft>
                      </a:pPr>
                      <a:r>
                        <a:rPr lang="en-US" sz="1200">
                          <a:effectLst/>
                        </a:rPr>
                        <a:t>2.50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5"/>
                        </a:lnSpc>
                        <a:spcBef>
                          <a:spcPts val="5"/>
                        </a:spcBef>
                        <a:spcAft>
                          <a:spcPts val="0"/>
                        </a:spcAft>
                      </a:pPr>
                      <a:r>
                        <a:rPr lang="en-US" sz="1200">
                          <a:effectLst/>
                        </a:rPr>
                        <a:t>1.88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5"/>
                        </a:lnSpc>
                        <a:spcBef>
                          <a:spcPts val="5"/>
                        </a:spcBef>
                        <a:spcAft>
                          <a:spcPts val="0"/>
                        </a:spcAft>
                      </a:pPr>
                      <a:r>
                        <a:rPr lang="en-US" sz="1200">
                          <a:effectLst/>
                        </a:rPr>
                        <a:t>0.94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8589">
                <a:tc>
                  <a:txBody>
                    <a:bodyPr/>
                    <a:lstStyle/>
                    <a:p>
                      <a:pPr marL="67945" marR="0">
                        <a:lnSpc>
                          <a:spcPts val="1280"/>
                        </a:lnSpc>
                        <a:spcBef>
                          <a:spcPts val="0"/>
                        </a:spcBef>
                        <a:spcAft>
                          <a:spcPts val="0"/>
                        </a:spcAft>
                      </a:pPr>
                      <a:r>
                        <a:rPr lang="en-US" sz="1200">
                          <a:effectLst/>
                        </a:rPr>
                        <a:t>On the next 9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a:effectLst/>
                        </a:rPr>
                        <a:t>1.88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1.40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a:effectLst/>
                        </a:rPr>
                        <a:t>0.71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a:txBody>
                    <a:bodyPr/>
                    <a:lstStyle/>
                    <a:p>
                      <a:pPr marL="67945" marR="0">
                        <a:lnSpc>
                          <a:spcPts val="1280"/>
                        </a:lnSpc>
                        <a:spcBef>
                          <a:spcPts val="0"/>
                        </a:spcBef>
                        <a:spcAft>
                          <a:spcPts val="0"/>
                        </a:spcAft>
                      </a:pPr>
                      <a:r>
                        <a:rPr lang="en-US" sz="1200">
                          <a:effectLst/>
                        </a:rPr>
                        <a:t>On the next 40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a:effectLst/>
                        </a:rPr>
                        <a:t>1.25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0.94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a:effectLst/>
                        </a:rPr>
                        <a:t>0.47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a:txBody>
                    <a:bodyPr/>
                    <a:lstStyle/>
                    <a:p>
                      <a:pPr marL="67945" marR="0">
                        <a:lnSpc>
                          <a:spcPts val="1280"/>
                        </a:lnSpc>
                        <a:spcBef>
                          <a:spcPts val="0"/>
                        </a:spcBef>
                        <a:spcAft>
                          <a:spcPts val="0"/>
                        </a:spcAft>
                      </a:pPr>
                      <a:r>
                        <a:rPr lang="en-US" sz="1200">
                          <a:effectLst/>
                        </a:rPr>
                        <a:t>On the next 50 crore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a:effectLst/>
                        </a:rPr>
                        <a:t>0.63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0.48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a:effectLst/>
                        </a:rPr>
                        <a:t>0.25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7470">
                <a:tc>
                  <a:txBody>
                    <a:bodyPr/>
                    <a:lstStyle/>
                    <a:p>
                      <a:pPr marL="67945" marR="0">
                        <a:lnSpc>
                          <a:spcPts val="1280"/>
                        </a:lnSpc>
                        <a:spcBef>
                          <a:spcPts val="0"/>
                        </a:spcBef>
                        <a:spcAft>
                          <a:spcPts val="0"/>
                        </a:spcAft>
                      </a:pPr>
                      <a:r>
                        <a:rPr lang="en-US" sz="1200">
                          <a:effectLst/>
                        </a:rPr>
                        <a:t>On further sums distributed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6715" marR="394970" algn="ctr">
                        <a:lnSpc>
                          <a:spcPts val="1280"/>
                        </a:lnSpc>
                        <a:spcBef>
                          <a:spcPts val="0"/>
                        </a:spcBef>
                        <a:spcAft>
                          <a:spcPts val="0"/>
                        </a:spcAft>
                      </a:pPr>
                      <a:r>
                        <a:rPr lang="en-US" sz="1200">
                          <a:effectLst/>
                        </a:rPr>
                        <a:t>0.13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00" marR="0">
                        <a:lnSpc>
                          <a:spcPts val="1280"/>
                        </a:lnSpc>
                        <a:spcBef>
                          <a:spcPts val="0"/>
                        </a:spcBef>
                        <a:spcAft>
                          <a:spcPts val="0"/>
                        </a:spcAft>
                      </a:pPr>
                      <a:r>
                        <a:rPr lang="en-US" sz="1200">
                          <a:effectLst/>
                        </a:rPr>
                        <a:t>0.10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72440" marR="476885" algn="ctr">
                        <a:lnSpc>
                          <a:spcPts val="1280"/>
                        </a:lnSpc>
                        <a:spcBef>
                          <a:spcPts val="0"/>
                        </a:spcBef>
                        <a:spcAft>
                          <a:spcPts val="0"/>
                        </a:spcAft>
                      </a:pPr>
                      <a:r>
                        <a:rPr lang="en-US" sz="1200" dirty="0">
                          <a:effectLst/>
                        </a:rPr>
                        <a:t>0.05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 xmlns:p14="http://schemas.microsoft.com/office/powerpoint/2010/main" val="1072609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86BAA-17E6-4A00-AEDC-7827AF2C77F5}"/>
              </a:ext>
            </a:extLst>
          </p:cNvPr>
          <p:cNvSpPr>
            <a:spLocks noGrp="1"/>
          </p:cNvSpPr>
          <p:nvPr>
            <p:ph type="ctrTitle"/>
          </p:nvPr>
        </p:nvSpPr>
        <p:spPr>
          <a:xfrm>
            <a:off x="77262" y="-541892"/>
            <a:ext cx="11959839" cy="1441302"/>
          </a:xfrm>
        </p:spPr>
        <p:txBody>
          <a:bodyPr/>
          <a:lstStyle/>
          <a:p>
            <a:r>
              <a:rPr lang="en-IN" sz="2800" b="1" i="1" u="sng" dirty="0" smtClean="0">
                <a:latin typeface="Times New Roman" panose="02020603050405020304" pitchFamily="18" charset="0"/>
                <a:cs typeface="Times New Roman" panose="02020603050405020304" pitchFamily="18" charset="0"/>
              </a:rPr>
              <a:t>MEETING LIQUIDATION COSTS – </a:t>
            </a:r>
            <a:br>
              <a:rPr lang="en-IN" sz="2800" b="1" i="1" u="sng" dirty="0" smtClean="0">
                <a:latin typeface="Times New Roman" panose="02020603050405020304" pitchFamily="18" charset="0"/>
                <a:cs typeface="Times New Roman" panose="02020603050405020304" pitchFamily="18" charset="0"/>
              </a:rPr>
            </a:br>
            <a:r>
              <a:rPr lang="en-IN" sz="2800" b="1" i="1" u="sng" dirty="0" smtClean="0">
                <a:latin typeface="Times New Roman" panose="02020603050405020304" pitchFamily="18" charset="0"/>
                <a:cs typeface="Times New Roman" panose="02020603050405020304" pitchFamily="18" charset="0"/>
              </a:rPr>
              <a:t>REGULATION 39(B) OF CIRP REGULATIONS</a:t>
            </a:r>
            <a:endParaRPr lang="en-IN" sz="2800" b="1" i="1" u="sng" dirty="0">
              <a:latin typeface="Times New Roman" panose="02020603050405020304" pitchFamily="18" charset="0"/>
              <a:cs typeface="Times New Roman" panose="02020603050405020304" pitchFamily="18" charset="0"/>
            </a:endParaRPr>
          </a:p>
        </p:txBody>
      </p:sp>
      <p:sp>
        <p:nvSpPr>
          <p:cNvPr id="7" name="Subtitle 6">
            <a:extLst>
              <a:ext uri="{FF2B5EF4-FFF2-40B4-BE49-F238E27FC236}">
                <a16:creationId xmlns:a16="http://schemas.microsoft.com/office/drawing/2014/main" xmlns="" id="{5CF1791B-47B4-4B0B-8C19-8189CDBBFC18}"/>
              </a:ext>
            </a:extLst>
          </p:cNvPr>
          <p:cNvSpPr>
            <a:spLocks noGrp="1"/>
          </p:cNvSpPr>
          <p:nvPr>
            <p:ph type="subTitle" idx="1"/>
          </p:nvPr>
        </p:nvSpPr>
        <p:spPr>
          <a:xfrm>
            <a:off x="576471" y="1010094"/>
            <a:ext cx="11042372" cy="4421716"/>
          </a:xfrm>
        </p:spPr>
        <p:txBody>
          <a:bodyPr>
            <a:noAutofit/>
          </a:bodyPr>
          <a:lstStyle/>
          <a:p>
            <a:pPr lvl="0">
              <a:buFont typeface="Arial" pitchFamily="34" charset="0"/>
              <a:buChar char="•"/>
            </a:pPr>
            <a:r>
              <a:rPr lang="en-US" sz="2400" dirty="0">
                <a:solidFill>
                  <a:srgbClr val="FFFF00"/>
                </a:solidFill>
              </a:rPr>
              <a:t>While approving a resolution plan under </a:t>
            </a:r>
            <a:r>
              <a:rPr lang="en-US" sz="2400" dirty="0" smtClean="0">
                <a:solidFill>
                  <a:srgbClr val="FFFF00"/>
                </a:solidFill>
              </a:rPr>
              <a:t>Section 30(4) </a:t>
            </a:r>
            <a:r>
              <a:rPr lang="en-US" sz="2400" dirty="0">
                <a:solidFill>
                  <a:srgbClr val="FFFF00"/>
                </a:solidFill>
              </a:rPr>
              <a:t>or deciding to liquidate the corporate debtor under </a:t>
            </a:r>
            <a:r>
              <a:rPr lang="en-US" sz="2400" dirty="0" smtClean="0">
                <a:solidFill>
                  <a:srgbClr val="FFFF00"/>
                </a:solidFill>
              </a:rPr>
              <a:t>Section 33</a:t>
            </a:r>
            <a:r>
              <a:rPr lang="en-US" sz="2400" dirty="0">
                <a:solidFill>
                  <a:srgbClr val="FFFF00"/>
                </a:solidFill>
              </a:rPr>
              <a:t> (2)</a:t>
            </a:r>
            <a:r>
              <a:rPr lang="en-US" sz="2400" dirty="0" smtClean="0">
                <a:solidFill>
                  <a:srgbClr val="FFFF00"/>
                </a:solidFill>
              </a:rPr>
              <a:t>, </a:t>
            </a:r>
            <a:r>
              <a:rPr lang="en-US" sz="2400" dirty="0">
                <a:solidFill>
                  <a:srgbClr val="92D050"/>
                </a:solidFill>
              </a:rPr>
              <a:t>the committee may make a best estimate of the amount required to meet liquidation costs</a:t>
            </a:r>
            <a:r>
              <a:rPr lang="en-US" sz="2400" dirty="0">
                <a:solidFill>
                  <a:srgbClr val="FFFF00"/>
                </a:solidFill>
              </a:rPr>
              <a:t>, in consultation with the resolution professional, </a:t>
            </a:r>
            <a:r>
              <a:rPr lang="en-US" sz="2400" dirty="0">
                <a:solidFill>
                  <a:srgbClr val="92D050"/>
                </a:solidFill>
              </a:rPr>
              <a:t>in the event an order for liquidation is passed under section 33</a:t>
            </a:r>
            <a:r>
              <a:rPr lang="en-US" sz="2400" dirty="0">
                <a:solidFill>
                  <a:srgbClr val="FFFF00"/>
                </a:solidFill>
              </a:rPr>
              <a:t>.</a:t>
            </a:r>
          </a:p>
          <a:p>
            <a:pPr lvl="0">
              <a:buFont typeface="Arial" pitchFamily="34" charset="0"/>
              <a:buChar char="•"/>
            </a:pPr>
            <a:r>
              <a:rPr lang="en-US" sz="2400" dirty="0" smtClean="0"/>
              <a:t>The </a:t>
            </a:r>
            <a:r>
              <a:rPr lang="en-US" sz="2400" dirty="0"/>
              <a:t>committee shall make a best estimate of the value of the liquid assets available to meet the liquidation </a:t>
            </a:r>
            <a:r>
              <a:rPr lang="en-US" sz="2400" dirty="0" smtClean="0"/>
              <a:t>costs, as estimated in sub-regulation (1</a:t>
            </a:r>
            <a:r>
              <a:rPr lang="en-US" sz="2400" dirty="0" smtClean="0"/>
              <a:t>).</a:t>
            </a:r>
          </a:p>
          <a:p>
            <a:pPr lvl="0">
              <a:buFont typeface="Arial" pitchFamily="34" charset="0"/>
              <a:buChar char="•"/>
            </a:pPr>
            <a:endParaRPr lang="en-US" sz="2400" dirty="0" smtClean="0"/>
          </a:p>
          <a:p>
            <a:pPr lvl="0">
              <a:buFont typeface="Arial" pitchFamily="34" charset="0"/>
              <a:buChar char="•"/>
            </a:pPr>
            <a:r>
              <a:rPr lang="en-US" sz="2400" dirty="0" smtClean="0"/>
              <a:t>Where </a:t>
            </a:r>
            <a:r>
              <a:rPr lang="en-US" sz="2400" dirty="0">
                <a:solidFill>
                  <a:srgbClr val="FFFF00"/>
                </a:solidFill>
              </a:rPr>
              <a:t>the estimated value of the liquid assets </a:t>
            </a:r>
            <a:r>
              <a:rPr lang="en-US" sz="2400" dirty="0" smtClean="0">
                <a:solidFill>
                  <a:srgbClr val="FFFF00"/>
                </a:solidFill>
              </a:rPr>
              <a:t>is </a:t>
            </a:r>
            <a:r>
              <a:rPr lang="en-US" sz="2400" dirty="0">
                <a:solidFill>
                  <a:srgbClr val="FFFF00"/>
                </a:solidFill>
              </a:rPr>
              <a:t>less than the estimated liquidation </a:t>
            </a:r>
            <a:r>
              <a:rPr lang="en-US" sz="2400" dirty="0" smtClean="0">
                <a:solidFill>
                  <a:srgbClr val="FFFF00"/>
                </a:solidFill>
              </a:rPr>
              <a:t>costs</a:t>
            </a:r>
            <a:r>
              <a:rPr lang="en-US" sz="2400" dirty="0" smtClean="0"/>
              <a:t>, </a:t>
            </a:r>
            <a:r>
              <a:rPr lang="en-US" sz="2400" dirty="0"/>
              <a:t>the </a:t>
            </a:r>
            <a:r>
              <a:rPr lang="en-US" sz="2400" dirty="0">
                <a:solidFill>
                  <a:schemeClr val="accent1">
                    <a:lumMod val="60000"/>
                    <a:lumOff val="40000"/>
                  </a:schemeClr>
                </a:solidFill>
              </a:rPr>
              <a:t>committee shall approve a plan providing for contribution for meeting the difference between the two</a:t>
            </a:r>
            <a:r>
              <a:rPr lang="en-US" sz="2400" dirty="0" smtClean="0"/>
              <a:t>.</a:t>
            </a:r>
            <a:endParaRPr lang="en-US" sz="2400" dirty="0"/>
          </a:p>
          <a:p>
            <a:pPr lvl="0">
              <a:buFont typeface="Arial" pitchFamily="34" charset="0"/>
              <a:buChar char="•"/>
            </a:pPr>
            <a:r>
              <a:rPr lang="en-US" sz="2400" dirty="0"/>
              <a:t>The </a:t>
            </a:r>
            <a:r>
              <a:rPr lang="en-US" sz="2400" dirty="0">
                <a:solidFill>
                  <a:schemeClr val="accent1">
                    <a:lumMod val="60000"/>
                    <a:lumOff val="40000"/>
                  </a:schemeClr>
                </a:solidFill>
              </a:rPr>
              <a:t>resolution professional shall submit the plan approved under sub-regulation (3) to the Adjudicating Authority while filing the approval or decision of the committee under section 30 or 33, as the case may be</a:t>
            </a:r>
            <a:r>
              <a:rPr lang="en-US" sz="2400" dirty="0"/>
              <a:t>.</a:t>
            </a:r>
          </a:p>
        </p:txBody>
      </p:sp>
    </p:spTree>
    <p:extLst>
      <p:ext uri="{BB962C8B-B14F-4D97-AF65-F5344CB8AC3E}">
        <p14:creationId xmlns="" xmlns:p14="http://schemas.microsoft.com/office/powerpoint/2010/main" val="4106324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86BAA-17E6-4A00-AEDC-7827AF2C77F5}"/>
              </a:ext>
            </a:extLst>
          </p:cNvPr>
          <p:cNvSpPr>
            <a:spLocks noGrp="1"/>
          </p:cNvSpPr>
          <p:nvPr>
            <p:ph type="ctrTitle"/>
          </p:nvPr>
        </p:nvSpPr>
        <p:spPr>
          <a:xfrm>
            <a:off x="77262" y="-541892"/>
            <a:ext cx="11959839" cy="1441302"/>
          </a:xfrm>
        </p:spPr>
        <p:txBody>
          <a:bodyPr/>
          <a:lstStyle/>
          <a:p>
            <a:r>
              <a:rPr lang="en-IN" sz="2800" b="1" i="1" u="sng" dirty="0" smtClean="0">
                <a:latin typeface="Times New Roman" panose="02020603050405020304" pitchFamily="18" charset="0"/>
                <a:cs typeface="Times New Roman" panose="02020603050405020304" pitchFamily="18" charset="0"/>
              </a:rPr>
              <a:t>Contribution </a:t>
            </a:r>
            <a:r>
              <a:rPr lang="en-IN" sz="2800" i="1" u="sng" dirty="0" smtClean="0">
                <a:latin typeface="Times New Roman" panose="02020603050405020304" pitchFamily="18" charset="0"/>
                <a:cs typeface="Times New Roman" panose="02020603050405020304" pitchFamily="18" charset="0"/>
              </a:rPr>
              <a:t>to </a:t>
            </a:r>
            <a:r>
              <a:rPr lang="en-IN" sz="2800" b="1" i="1" u="sng" dirty="0" smtClean="0">
                <a:latin typeface="Times New Roman" panose="02020603050405020304" pitchFamily="18" charset="0"/>
                <a:cs typeface="Times New Roman" panose="02020603050405020304" pitchFamily="18" charset="0"/>
              </a:rPr>
              <a:t>LIQUIDATION COSTS-</a:t>
            </a:r>
            <a:br>
              <a:rPr lang="en-IN" sz="2800" b="1" i="1" u="sng" dirty="0" smtClean="0">
                <a:latin typeface="Times New Roman" panose="02020603050405020304" pitchFamily="18" charset="0"/>
                <a:cs typeface="Times New Roman" panose="02020603050405020304" pitchFamily="18" charset="0"/>
              </a:rPr>
            </a:br>
            <a:r>
              <a:rPr lang="en-IN" sz="2800" i="1" u="sng" dirty="0" smtClean="0">
                <a:latin typeface="Times New Roman" panose="02020603050405020304" pitchFamily="18" charset="0"/>
                <a:cs typeface="Times New Roman" panose="02020603050405020304" pitchFamily="18" charset="0"/>
              </a:rPr>
              <a:t>REGULATION 2(A)</a:t>
            </a:r>
            <a:r>
              <a:rPr lang="en-IN" sz="2800" b="1" i="1" u="sng" dirty="0" smtClean="0">
                <a:latin typeface="Times New Roman" panose="02020603050405020304" pitchFamily="18" charset="0"/>
                <a:cs typeface="Times New Roman" panose="02020603050405020304" pitchFamily="18" charset="0"/>
              </a:rPr>
              <a:t> </a:t>
            </a:r>
            <a:endParaRPr lang="en-IN" sz="2800" b="1" i="1" u="sng" dirty="0">
              <a:latin typeface="Times New Roman" panose="02020603050405020304" pitchFamily="18" charset="0"/>
              <a:cs typeface="Times New Roman" panose="02020603050405020304" pitchFamily="18" charset="0"/>
            </a:endParaRPr>
          </a:p>
        </p:txBody>
      </p:sp>
      <p:sp>
        <p:nvSpPr>
          <p:cNvPr id="7" name="Subtitle 6">
            <a:extLst>
              <a:ext uri="{FF2B5EF4-FFF2-40B4-BE49-F238E27FC236}">
                <a16:creationId xmlns:a16="http://schemas.microsoft.com/office/drawing/2014/main" xmlns="" id="{5CF1791B-47B4-4B0B-8C19-8189CDBBFC18}"/>
              </a:ext>
            </a:extLst>
          </p:cNvPr>
          <p:cNvSpPr>
            <a:spLocks noGrp="1"/>
          </p:cNvSpPr>
          <p:nvPr>
            <p:ph type="subTitle" idx="1"/>
          </p:nvPr>
        </p:nvSpPr>
        <p:spPr>
          <a:xfrm>
            <a:off x="736979" y="1010093"/>
            <a:ext cx="10249469" cy="5663661"/>
          </a:xfrm>
        </p:spPr>
        <p:txBody>
          <a:bodyPr>
            <a:noAutofit/>
          </a:bodyPr>
          <a:lstStyle/>
          <a:p>
            <a:pPr algn="l"/>
            <a:r>
              <a:rPr lang="en-US" sz="2000" dirty="0"/>
              <a:t>Where </a:t>
            </a:r>
            <a:r>
              <a:rPr lang="en-US" sz="2000" dirty="0">
                <a:solidFill>
                  <a:srgbClr val="FFFF00"/>
                </a:solidFill>
              </a:rPr>
              <a:t>the committee of creditors did not approve a plan </a:t>
            </a:r>
            <a:r>
              <a:rPr lang="en-US" sz="2000" dirty="0"/>
              <a:t>under sub-regulations (3) of regulation 39B of the Insolvency and Bankruptcy Board of India (Insolvency Resolution Process for Corporate Persons) Regulations, 2016, </a:t>
            </a:r>
            <a:r>
              <a:rPr lang="en-US" sz="2000" dirty="0">
                <a:solidFill>
                  <a:srgbClr val="FFFF00"/>
                </a:solidFill>
              </a:rPr>
              <a:t>the liquidator shall call upon the financial creditors, being financial institutions, to contribute the excess of the liquidation costs over the liquid assets of the corporate debtor, as estimated by him, in proportion to the financial debts owed to them by the corporate </a:t>
            </a:r>
            <a:r>
              <a:rPr lang="en-US" sz="2000" dirty="0" smtClean="0">
                <a:solidFill>
                  <a:srgbClr val="FFFF00"/>
                </a:solidFill>
              </a:rPr>
              <a:t>debtor</a:t>
            </a:r>
          </a:p>
          <a:p>
            <a:pPr algn="l"/>
            <a:r>
              <a:rPr lang="en-US" sz="2000" dirty="0" err="1" smtClean="0">
                <a:solidFill>
                  <a:srgbClr val="FFFF00"/>
                </a:solidFill>
              </a:rPr>
              <a:t>Eg</a:t>
            </a:r>
            <a:r>
              <a:rPr lang="en-US" sz="2000" dirty="0" smtClean="0">
                <a:solidFill>
                  <a:srgbClr val="FFFF00"/>
                </a:solidFill>
              </a:rPr>
              <a:t>. </a:t>
            </a:r>
            <a:r>
              <a:rPr lang="en-US" sz="2000" dirty="0"/>
              <a:t>Assume that the excess of liquidation costs over liquid assets is Rs.10, as estimated by the liquidator. Financial creditors will be called upon to contribute, as under</a:t>
            </a:r>
            <a:r>
              <a:rPr lang="en-US" sz="2000" dirty="0" smtClean="0"/>
              <a:t>:</a:t>
            </a:r>
          </a:p>
          <a:p>
            <a:pPr algn="l"/>
            <a:endParaRPr lang="en-US" sz="2000" dirty="0"/>
          </a:p>
          <a:p>
            <a:pPr algn="l"/>
            <a:endParaRPr lang="en-US" sz="2000" dirty="0" smtClean="0"/>
          </a:p>
          <a:p>
            <a:pPr algn="l"/>
            <a:endParaRPr lang="en-US" sz="2000" dirty="0"/>
          </a:p>
          <a:p>
            <a:pPr algn="l"/>
            <a:endParaRPr lang="en-US" sz="2000" dirty="0" smtClean="0"/>
          </a:p>
          <a:p>
            <a:pPr algn="l"/>
            <a:r>
              <a:rPr lang="en-US" sz="2000" dirty="0" smtClean="0">
                <a:solidFill>
                  <a:schemeClr val="accent1">
                    <a:lumMod val="60000"/>
                    <a:lumOff val="40000"/>
                  </a:schemeClr>
                </a:solidFill>
              </a:rPr>
              <a:t>The </a:t>
            </a:r>
            <a:r>
              <a:rPr lang="en-US" sz="2000" dirty="0">
                <a:solidFill>
                  <a:schemeClr val="accent1">
                    <a:lumMod val="60000"/>
                    <a:lumOff val="40000"/>
                  </a:schemeClr>
                </a:solidFill>
              </a:rPr>
              <a:t>contributions made under the plan </a:t>
            </a:r>
            <a:r>
              <a:rPr lang="en-US" sz="2000" dirty="0"/>
              <a:t>approved under R</a:t>
            </a:r>
            <a:r>
              <a:rPr lang="en-US" sz="2000" dirty="0" smtClean="0"/>
              <a:t>egulation </a:t>
            </a:r>
            <a:r>
              <a:rPr lang="en-US" sz="2000" dirty="0"/>
              <a:t>39B </a:t>
            </a:r>
            <a:r>
              <a:rPr lang="en-US" sz="2000" dirty="0" smtClean="0"/>
              <a:t>(3) of </a:t>
            </a:r>
            <a:r>
              <a:rPr lang="en-US" sz="2000" dirty="0"/>
              <a:t>the </a:t>
            </a:r>
            <a:r>
              <a:rPr lang="en-US" sz="2000" dirty="0" smtClean="0"/>
              <a:t>CIRP Regulations</a:t>
            </a:r>
            <a:r>
              <a:rPr lang="en-US" sz="2000" dirty="0"/>
              <a:t>, 2016 or contributions made under sub-regulation (1), as the case may be, shall be </a:t>
            </a:r>
            <a:r>
              <a:rPr lang="en-US" sz="2000" dirty="0">
                <a:solidFill>
                  <a:srgbClr val="FFFF00"/>
                </a:solidFill>
              </a:rPr>
              <a:t>deposited in a designated escrow account to be opened and maintained in a scheduled bank, within seven days of the passing of the liquidation order</a:t>
            </a:r>
          </a:p>
          <a:p>
            <a:pPr algn="l"/>
            <a:endParaRPr lang="en-US" sz="2000" dirty="0" smtClean="0">
              <a:solidFill>
                <a:srgbClr val="FFFF00"/>
              </a:solidFill>
            </a:endParaRPr>
          </a:p>
          <a:p>
            <a:pPr algn="l"/>
            <a:endParaRPr lang="en-US" sz="2000" b="1" dirty="0">
              <a:solidFill>
                <a:srgbClr val="FFFF00"/>
              </a:solidFill>
            </a:endParaRPr>
          </a:p>
          <a:p>
            <a:pPr algn="l"/>
            <a:endParaRPr lang="en-IN" sz="1800" b="1" dirty="0" smtClean="0">
              <a:solidFill>
                <a:srgbClr val="FFFF00"/>
              </a:solidFill>
            </a:endParaRPr>
          </a:p>
          <a:p>
            <a:pPr algn="l"/>
            <a:r>
              <a:rPr lang="en-US" sz="2000" dirty="0"/>
              <a:t>The amount contributed under sub-regulation (2) shall be repayable with interest at bank rate referred to in section 49 of the Reserve Bank of India Act, 1934 (2 of 1934) as part of liquidation cost</a:t>
            </a:r>
            <a:endParaRPr lang="en-IN" sz="1800" b="1" dirty="0">
              <a:solidFill>
                <a:srgbClr val="FFFF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602497460"/>
              </p:ext>
            </p:extLst>
          </p:nvPr>
        </p:nvGraphicFramePr>
        <p:xfrm>
          <a:off x="1160060" y="3613243"/>
          <a:ext cx="8543497" cy="1346200"/>
        </p:xfrm>
        <a:graphic>
          <a:graphicData uri="http://schemas.openxmlformats.org/drawingml/2006/table">
            <a:tbl>
              <a:tblPr firstRow="1" firstCol="1" lastRow="1" lastCol="1" bandRow="1" bandCol="1">
                <a:tableStyleId>{5C22544A-7EE6-4342-B048-85BDC9FD1C3A}</a:tableStyleId>
              </a:tblPr>
              <a:tblGrid>
                <a:gridCol w="529679"/>
                <a:gridCol w="2623345"/>
                <a:gridCol w="2498115"/>
                <a:gridCol w="2892358"/>
              </a:tblGrid>
              <a:tr h="353296">
                <a:tc>
                  <a:txBody>
                    <a:bodyPr/>
                    <a:lstStyle/>
                    <a:p>
                      <a:pPr marL="67945" marR="0">
                        <a:lnSpc>
                          <a:spcPts val="1375"/>
                        </a:lnSpc>
                        <a:spcBef>
                          <a:spcPts val="0"/>
                        </a:spcBef>
                        <a:spcAft>
                          <a:spcPts val="0"/>
                        </a:spcAft>
                      </a:pPr>
                      <a:r>
                        <a:rPr lang="en-US" sz="1200" dirty="0">
                          <a:effectLst/>
                        </a:rPr>
                        <a:t>Sl.</a:t>
                      </a:r>
                      <a:endParaRPr lang="en-US" sz="1100" dirty="0">
                        <a:effectLst/>
                      </a:endParaRPr>
                    </a:p>
                    <a:p>
                      <a:pPr marL="67945" marR="0">
                        <a:lnSpc>
                          <a:spcPts val="1285"/>
                        </a:lnSpc>
                        <a:spcBef>
                          <a:spcPts val="0"/>
                        </a:spcBef>
                        <a:spcAft>
                          <a:spcPts val="0"/>
                        </a:spcAft>
                      </a:pPr>
                      <a:r>
                        <a:rPr lang="en-US" sz="1200" dirty="0">
                          <a:effectLst/>
                        </a:rPr>
                        <a:t>No.</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75"/>
                        </a:lnSpc>
                        <a:spcBef>
                          <a:spcPts val="0"/>
                        </a:spcBef>
                        <a:spcAft>
                          <a:spcPts val="0"/>
                        </a:spcAft>
                      </a:pPr>
                      <a:r>
                        <a:rPr lang="en-US" sz="1200">
                          <a:effectLst/>
                        </a:rPr>
                        <a:t>Financial creditors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80"/>
                        </a:lnSpc>
                        <a:spcBef>
                          <a:spcPts val="10"/>
                        </a:spcBef>
                        <a:spcAft>
                          <a:spcPts val="0"/>
                        </a:spcAft>
                      </a:pPr>
                      <a:r>
                        <a:rPr lang="en-US" sz="1200">
                          <a:effectLst/>
                        </a:rPr>
                        <a:t>Amount of debt due to financial creditors (Rs.)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60960">
                        <a:lnSpc>
                          <a:spcPts val="1380"/>
                        </a:lnSpc>
                        <a:spcBef>
                          <a:spcPts val="10"/>
                        </a:spcBef>
                        <a:spcAft>
                          <a:spcPts val="0"/>
                        </a:spcAft>
                        <a:tabLst>
                          <a:tab pos="697230" algn="l"/>
                          <a:tab pos="945515" algn="l"/>
                          <a:tab pos="1218565" algn="l"/>
                        </a:tabLst>
                      </a:pPr>
                      <a:r>
                        <a:rPr lang="en-US" sz="1200">
                          <a:effectLst/>
                        </a:rPr>
                        <a:t>Amount	to	be	</a:t>
                      </a:r>
                      <a:r>
                        <a:rPr lang="en-US" sz="1200" spc="-15">
                          <a:effectLst/>
                        </a:rPr>
                        <a:t>contributed </a:t>
                      </a:r>
                      <a:r>
                        <a:rPr lang="en-US" sz="1200">
                          <a:effectLst/>
                        </a:rPr>
                        <a:t>towards liquidation cost</a:t>
                      </a:r>
                      <a:r>
                        <a:rPr lang="en-US" sz="1200" spc="-5">
                          <a:effectLst/>
                        </a:rPr>
                        <a:t> </a:t>
                      </a:r>
                      <a:r>
                        <a:rPr lang="en-US" sz="1200">
                          <a:effectLst/>
                        </a:rPr>
                        <a:t>(Rs.)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64030">
                <a:tc>
                  <a:txBody>
                    <a:bodyPr/>
                    <a:lstStyle/>
                    <a:p>
                      <a:pPr marL="90805" marR="0">
                        <a:lnSpc>
                          <a:spcPts val="1265"/>
                        </a:lnSpc>
                        <a:spcBef>
                          <a:spcPts val="0"/>
                        </a:spcBef>
                        <a:spcAft>
                          <a:spcPts val="0"/>
                        </a:spcAft>
                      </a:pPr>
                      <a:r>
                        <a:rPr lang="en-US" sz="12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94385" marR="791210" algn="ctr">
                        <a:lnSpc>
                          <a:spcPts val="1265"/>
                        </a:lnSpc>
                        <a:spcBef>
                          <a:spcPts val="0"/>
                        </a:spcBef>
                        <a:spcAft>
                          <a:spcPts val="0"/>
                        </a:spcAft>
                      </a:pPr>
                      <a:r>
                        <a:rPr lang="en-US" sz="1200">
                          <a:effectLst/>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64540" marR="0">
                        <a:lnSpc>
                          <a:spcPts val="1265"/>
                        </a:lnSpc>
                        <a:spcBef>
                          <a:spcPts val="0"/>
                        </a:spcBef>
                        <a:spcAft>
                          <a:spcPts val="0"/>
                        </a:spcAft>
                      </a:pPr>
                      <a:r>
                        <a:rPr lang="en-US" sz="1200" dirty="0">
                          <a:effectLst/>
                        </a:rPr>
                        <a:t>(3)</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7730" marR="882015" algn="ctr">
                        <a:lnSpc>
                          <a:spcPts val="1265"/>
                        </a:lnSpc>
                        <a:spcBef>
                          <a:spcPts val="0"/>
                        </a:spcBef>
                        <a:spcAft>
                          <a:spcPts val="0"/>
                        </a:spcAft>
                      </a:pPr>
                      <a:r>
                        <a:rPr lang="en-US" sz="1200">
                          <a:effectLst/>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64030">
                <a:tc>
                  <a:txBody>
                    <a:bodyPr/>
                    <a:lstStyle/>
                    <a:p>
                      <a:pPr marL="67945" marR="0">
                        <a:lnSpc>
                          <a:spcPts val="1280"/>
                        </a:lnSpc>
                        <a:spcBef>
                          <a:spcPts val="0"/>
                        </a:spcBef>
                        <a:spcAft>
                          <a:spcPts val="0"/>
                        </a:spcAft>
                      </a:pPr>
                      <a:r>
                        <a:rPr lang="en-US" sz="12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280"/>
                        </a:lnSpc>
                        <a:spcBef>
                          <a:spcPts val="0"/>
                        </a:spcBef>
                        <a:spcAft>
                          <a:spcPts val="0"/>
                        </a:spcAft>
                      </a:pPr>
                      <a:r>
                        <a:rPr lang="en-US" sz="1200">
                          <a:effectLst/>
                        </a:rPr>
                        <a:t>Financial institution 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78510" marR="0">
                        <a:lnSpc>
                          <a:spcPts val="1280"/>
                        </a:lnSpc>
                        <a:spcBef>
                          <a:spcPts val="0"/>
                        </a:spcBef>
                        <a:spcAft>
                          <a:spcPts val="0"/>
                        </a:spcAft>
                      </a:pPr>
                      <a:r>
                        <a:rPr lang="en-US" sz="1200">
                          <a:effectLst/>
                        </a:rPr>
                        <a:t>40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7095" marR="882015" algn="ctr">
                        <a:lnSpc>
                          <a:spcPts val="1280"/>
                        </a:lnSpc>
                        <a:spcBef>
                          <a:spcPts val="0"/>
                        </a:spcBef>
                        <a:spcAft>
                          <a:spcPts val="0"/>
                        </a:spcAft>
                      </a:pPr>
                      <a:r>
                        <a:rPr lang="en-US" sz="1200">
                          <a:effectLst/>
                        </a:rPr>
                        <a:t>04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64030">
                <a:tc>
                  <a:txBody>
                    <a:bodyPr/>
                    <a:lstStyle/>
                    <a:p>
                      <a:pPr marL="67945" marR="0">
                        <a:lnSpc>
                          <a:spcPts val="1280"/>
                        </a:lnSpc>
                        <a:spcBef>
                          <a:spcPts val="0"/>
                        </a:spcBef>
                        <a:spcAft>
                          <a:spcPts val="0"/>
                        </a:spcAft>
                      </a:pPr>
                      <a:r>
                        <a:rPr lang="en-US" sz="1200">
                          <a:effectLst/>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280"/>
                        </a:lnSpc>
                        <a:spcBef>
                          <a:spcPts val="0"/>
                        </a:spcBef>
                        <a:spcAft>
                          <a:spcPts val="0"/>
                        </a:spcAft>
                      </a:pPr>
                      <a:r>
                        <a:rPr lang="en-US" sz="1200">
                          <a:effectLst/>
                        </a:rPr>
                        <a:t>Financial institution B</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78510" marR="0">
                        <a:lnSpc>
                          <a:spcPts val="1280"/>
                        </a:lnSpc>
                        <a:spcBef>
                          <a:spcPts val="0"/>
                        </a:spcBef>
                        <a:spcAft>
                          <a:spcPts val="0"/>
                        </a:spcAft>
                      </a:pPr>
                      <a:r>
                        <a:rPr lang="en-US" sz="1200">
                          <a:effectLst/>
                        </a:rPr>
                        <a:t>60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7095" marR="882015" algn="ctr">
                        <a:lnSpc>
                          <a:spcPts val="1280"/>
                        </a:lnSpc>
                        <a:spcBef>
                          <a:spcPts val="0"/>
                        </a:spcBef>
                        <a:spcAft>
                          <a:spcPts val="0"/>
                        </a:spcAft>
                      </a:pPr>
                      <a:r>
                        <a:rPr lang="en-US" sz="1200" dirty="0">
                          <a:effectLst/>
                        </a:rPr>
                        <a:t>06</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64030">
                <a:tc>
                  <a:txBody>
                    <a:bodyPr/>
                    <a:lstStyle/>
                    <a:p>
                      <a:pPr marL="67945" marR="0">
                        <a:lnSpc>
                          <a:spcPts val="1280"/>
                        </a:lnSpc>
                        <a:spcBef>
                          <a:spcPts val="0"/>
                        </a:spcBef>
                        <a:spcAft>
                          <a:spcPts val="0"/>
                        </a:spcAft>
                      </a:pPr>
                      <a:r>
                        <a:rPr lang="en-US" sz="1200">
                          <a:effectLst/>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280"/>
                        </a:lnSpc>
                        <a:spcBef>
                          <a:spcPts val="0"/>
                        </a:spcBef>
                        <a:spcAft>
                          <a:spcPts val="0"/>
                        </a:spcAft>
                      </a:pPr>
                      <a:r>
                        <a:rPr lang="en-US" sz="1200">
                          <a:effectLst/>
                        </a:rPr>
                        <a:t>Non-financial institution 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78510" marR="0">
                        <a:lnSpc>
                          <a:spcPts val="1280"/>
                        </a:lnSpc>
                        <a:spcBef>
                          <a:spcPts val="0"/>
                        </a:spcBef>
                        <a:spcAft>
                          <a:spcPts val="0"/>
                        </a:spcAft>
                      </a:pPr>
                      <a:r>
                        <a:rPr lang="en-US" sz="1200">
                          <a:effectLst/>
                        </a:rPr>
                        <a:t>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7095" marR="882015" algn="ctr">
                        <a:lnSpc>
                          <a:spcPts val="1280"/>
                        </a:lnSpc>
                        <a:spcBef>
                          <a:spcPts val="0"/>
                        </a:spcBef>
                        <a:spcAft>
                          <a:spcPts val="0"/>
                        </a:spcAft>
                      </a:pPr>
                      <a:r>
                        <a:rPr lang="en-US" sz="1200" dirty="0">
                          <a:effectLst/>
                        </a:rPr>
                        <a:t>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64030">
                <a:tc>
                  <a:txBody>
                    <a:bodyPr/>
                    <a:lstStyle/>
                    <a:p>
                      <a:pPr marL="67945" marR="0">
                        <a:lnSpc>
                          <a:spcPts val="1285"/>
                        </a:lnSpc>
                        <a:spcBef>
                          <a:spcPts val="5"/>
                        </a:spcBef>
                        <a:spcAft>
                          <a:spcPts val="0"/>
                        </a:spcAft>
                      </a:pPr>
                      <a:r>
                        <a:rPr lang="en-US" sz="1200">
                          <a:effectLst/>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285"/>
                        </a:lnSpc>
                        <a:spcBef>
                          <a:spcPts val="5"/>
                        </a:spcBef>
                        <a:spcAft>
                          <a:spcPts val="0"/>
                        </a:spcAft>
                      </a:pPr>
                      <a:r>
                        <a:rPr lang="en-US" sz="1200">
                          <a:effectLst/>
                        </a:rPr>
                        <a:t>Non-financial institution B</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78510" marR="0">
                        <a:lnSpc>
                          <a:spcPts val="1285"/>
                        </a:lnSpc>
                        <a:spcBef>
                          <a:spcPts val="5"/>
                        </a:spcBef>
                        <a:spcAft>
                          <a:spcPts val="0"/>
                        </a:spcAft>
                      </a:pPr>
                      <a:r>
                        <a:rPr lang="en-US" sz="1200">
                          <a:effectLst/>
                        </a:rPr>
                        <a:t>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7095" marR="882015" algn="ctr">
                        <a:lnSpc>
                          <a:spcPts val="1285"/>
                        </a:lnSpc>
                        <a:spcBef>
                          <a:spcPts val="5"/>
                        </a:spcBef>
                        <a:spcAft>
                          <a:spcPts val="0"/>
                        </a:spcAft>
                      </a:pPr>
                      <a:r>
                        <a:rPr lang="en-US" sz="1200" dirty="0">
                          <a:effectLst/>
                        </a:rPr>
                        <a:t>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64030">
                <a:tc gridSpan="2">
                  <a:txBody>
                    <a:bodyPr/>
                    <a:lstStyle/>
                    <a:p>
                      <a:pPr marL="67945" marR="0">
                        <a:lnSpc>
                          <a:spcPts val="1280"/>
                        </a:lnSpc>
                        <a:spcBef>
                          <a:spcPts val="0"/>
                        </a:spcBef>
                        <a:spcAft>
                          <a:spcPts val="0"/>
                        </a:spcAft>
                      </a:pPr>
                      <a:r>
                        <a:rPr lang="en-US" sz="1200">
                          <a:effectLst/>
                        </a:rPr>
                        <a:t>Total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pPr marL="740410" marR="0">
                        <a:lnSpc>
                          <a:spcPts val="1280"/>
                        </a:lnSpc>
                        <a:spcBef>
                          <a:spcPts val="0"/>
                        </a:spcBef>
                        <a:spcAft>
                          <a:spcPts val="0"/>
                        </a:spcAft>
                      </a:pPr>
                      <a:r>
                        <a:rPr lang="en-US" sz="1200">
                          <a:effectLst/>
                        </a:rPr>
                        <a:t>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7095" marR="882015" algn="ctr">
                        <a:lnSpc>
                          <a:spcPts val="1280"/>
                        </a:lnSpc>
                        <a:spcBef>
                          <a:spcPts val="0"/>
                        </a:spcBef>
                        <a:spcAft>
                          <a:spcPts val="0"/>
                        </a:spcAft>
                      </a:pPr>
                      <a:r>
                        <a:rPr lang="en-US" sz="1200" dirty="0">
                          <a:effectLst/>
                        </a:rPr>
                        <a:t>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 xmlns:p14="http://schemas.microsoft.com/office/powerpoint/2010/main" val="23700982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703</TotalTime>
  <Words>3707</Words>
  <Application>Microsoft Office PowerPoint</Application>
  <PresentationFormat>Custom</PresentationFormat>
  <Paragraphs>424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Apex</vt:lpstr>
      <vt:lpstr>  As per Insolvency and Bankruptcy Code read with Insolvency and Bankruptcy Board of India (Liquidation Process) Regulations, 2016 (WITH AMENDMENTS)</vt:lpstr>
      <vt:lpstr>INITIATION OF LIQUIDATION (SEC 33)</vt:lpstr>
      <vt:lpstr>LIQUIDATION STEPS</vt:lpstr>
      <vt:lpstr>LIQUIDATION COSTS </vt:lpstr>
      <vt:lpstr>LIQUIDATOR FEES TO BE PAID</vt:lpstr>
      <vt:lpstr>LIQUIDATOR FEES TO BE PAID..... CONTD</vt:lpstr>
      <vt:lpstr>LIQUIDATOR’S FEES AS PER THE REGULATIONS (IF NOT DECIDED BY COC)</vt:lpstr>
      <vt:lpstr>MEETING LIQUIDATION COSTS –  REGULATION 39(B) OF CIRP REGULATIONS</vt:lpstr>
      <vt:lpstr>Contribution to LIQUIDATION COSTS- REGULATION 2(A) </vt:lpstr>
      <vt:lpstr>ASSESSMENT OF SALE AS GOING CONCERN –  REGULATION 39(C) OF CIRP REGULATIONS</vt:lpstr>
      <vt:lpstr>COMPROMISE OR ARRANGEMENT – REGULATION 2(B)</vt:lpstr>
      <vt:lpstr>Power of Liquidator to consult any of the stakeholder under  Sec 35(2) and Regulation 8</vt:lpstr>
      <vt:lpstr>Stakeholders’ Consultation Committe - Regulation 31 A</vt:lpstr>
      <vt:lpstr>The composition of the consultation committee</vt:lpstr>
      <vt:lpstr> PUBLIC ANNOUNCEMENT OF LIQUIDATION</vt:lpstr>
      <vt:lpstr>Slide 16</vt:lpstr>
      <vt:lpstr>Valuation of assets intended to be sold- Regulation 35</vt:lpstr>
      <vt:lpstr>Manner of Sale- Regulation 32</vt:lpstr>
      <vt:lpstr>Presumption of Security Interest-  Regulation 21A</vt:lpstr>
      <vt:lpstr>Sale as a Going Concern- Regulation 32 A</vt:lpstr>
      <vt:lpstr>Mode of Sale Regulation 33</vt:lpstr>
      <vt:lpstr>Slide 22</vt:lpstr>
      <vt:lpstr>COMPLETION OF LIQUIDATION (Regulation 44)</vt:lpstr>
      <vt:lpstr>FINAL REPORT PRIOR TO DISSOLUTION (REGULATION 45)</vt:lpstr>
      <vt:lpstr>Recovery of monies due. Regulation 39</vt:lpstr>
      <vt:lpstr>Model time line for liquidation process</vt:lpstr>
      <vt:lpstr>Model time line for liquidation process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Liquidation Process as per INSOLVENCY AND BANKRUPTCY BOARD OF INDIA (LIQUIDATION PROCESS) REGULATIONS, 2016</dc:title>
  <dc:creator>bwfl legal</dc:creator>
  <cp:lastModifiedBy>rohit</cp:lastModifiedBy>
  <cp:revision>318</cp:revision>
  <dcterms:created xsi:type="dcterms:W3CDTF">2018-12-29T05:44:01Z</dcterms:created>
  <dcterms:modified xsi:type="dcterms:W3CDTF">2019-09-04T16:28:56Z</dcterms:modified>
</cp:coreProperties>
</file>