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9"/>
  </p:notesMasterIdLst>
  <p:sldIdLst>
    <p:sldId id="256" r:id="rId2"/>
    <p:sldId id="258" r:id="rId3"/>
    <p:sldId id="257" r:id="rId4"/>
    <p:sldId id="261" r:id="rId5"/>
    <p:sldId id="263" r:id="rId6"/>
    <p:sldId id="259" r:id="rId7"/>
    <p:sldId id="260" r:id="rId8"/>
    <p:sldId id="262" r:id="rId9"/>
    <p:sldId id="264" r:id="rId10"/>
    <p:sldId id="265" r:id="rId11"/>
    <p:sldId id="268" r:id="rId12"/>
    <p:sldId id="267" r:id="rId13"/>
    <p:sldId id="269" r:id="rId14"/>
    <p:sldId id="272" r:id="rId15"/>
    <p:sldId id="271" r:id="rId16"/>
    <p:sldId id="270" r:id="rId17"/>
    <p:sldId id="26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96" d="100"/>
          <a:sy n="96" d="100"/>
        </p:scale>
        <p:origin x="58" y="134"/>
      </p:cViewPr>
      <p:guideLst/>
    </p:cSldViewPr>
  </p:slideViewPr>
  <p:notesTextViewPr>
    <p:cViewPr>
      <p:scale>
        <a:sx n="1" d="1"/>
        <a:sy n="1" d="1"/>
      </p:scale>
      <p:origin x="0" y="0"/>
    </p:cViewPr>
  </p:notesTextViewPr>
  <p:notesViewPr>
    <p:cSldViewPr snapToGrid="0">
      <p:cViewPr varScale="1">
        <p:scale>
          <a:sx n="65" d="100"/>
          <a:sy n="65" d="100"/>
        </p:scale>
        <p:origin x="3154"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EB3C3B-EAEE-43FF-A412-A0304F5DAF6C}" type="datetimeFigureOut">
              <a:rPr lang="en-IN" smtClean="0"/>
              <a:t>10-04-2020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AFD220-668A-4EBE-AEE4-FB0C994F5547}" type="slidenum">
              <a:rPr lang="en-IN" smtClean="0"/>
              <a:t>‹#›</a:t>
            </a:fld>
            <a:endParaRPr lang="en-IN"/>
          </a:p>
        </p:txBody>
      </p:sp>
    </p:spTree>
    <p:extLst>
      <p:ext uri="{BB962C8B-B14F-4D97-AF65-F5344CB8AC3E}">
        <p14:creationId xmlns:p14="http://schemas.microsoft.com/office/powerpoint/2010/main" val="2213228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dirty="0"/>
              <a:t>Click to edit Master title style</a:t>
            </a:r>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4/10/2020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
        <p:nvSpPr>
          <p:cNvPr id="19" name="Rectangle 8">
            <a:extLst>
              <a:ext uri="{FF2B5EF4-FFF2-40B4-BE49-F238E27FC236}">
                <a16:creationId xmlns:a16="http://schemas.microsoft.com/office/drawing/2014/main" id="{51F7AC80-EA2F-41D9-B2D1-8E15B6FA9E53}"/>
              </a:ext>
            </a:extLst>
          </p:cNvPr>
          <p:cNvSpPr>
            <a:spLocks noChangeArrowheads="1"/>
          </p:cNvSpPr>
          <p:nvPr userDrawn="1"/>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cxnSp>
        <p:nvCxnSpPr>
          <p:cNvPr id="20" name="Straight Connector 19">
            <a:extLst>
              <a:ext uri="{FF2B5EF4-FFF2-40B4-BE49-F238E27FC236}">
                <a16:creationId xmlns:a16="http://schemas.microsoft.com/office/drawing/2014/main" id="{D87937BE-8574-4314-A1F3-B55EBD821C1A}"/>
              </a:ext>
            </a:extLst>
          </p:cNvPr>
          <p:cNvCxnSpPr/>
          <p:nvPr userDrawn="1"/>
        </p:nvCxnSpPr>
        <p:spPr>
          <a:xfrm>
            <a:off x="5509260" y="1497330"/>
            <a:ext cx="994410" cy="11430"/>
          </a:xfrm>
          <a:prstGeom prst="line">
            <a:avLst/>
          </a:prstGeom>
          <a:ln w="12700">
            <a:solidFill>
              <a:srgbClr val="C00000"/>
            </a:solidFill>
            <a:headEnd type="none" w="med" len="med"/>
            <a:tailEnd type="none" w="med" len="med"/>
          </a:ln>
          <a:effectLst>
            <a:outerShdw blurRad="50800" dist="38100" dir="8100000" algn="tr" rotWithShape="0">
              <a:prstClr val="black">
                <a:alpha val="40000"/>
              </a:prstClr>
            </a:outerShdw>
          </a:effectLst>
          <a:scene3d>
            <a:camera prst="orthographicFront"/>
            <a:lightRig rig="threePt" dir="t"/>
          </a:scene3d>
          <a:sp3d>
            <a:bevelT w="101600" prst="riblet"/>
          </a:sp3d>
        </p:spPr>
        <p:style>
          <a:lnRef idx="1">
            <a:schemeClr val="accent2"/>
          </a:lnRef>
          <a:fillRef idx="0">
            <a:schemeClr val="accent2"/>
          </a:fillRef>
          <a:effectRef idx="0">
            <a:schemeClr val="accent2"/>
          </a:effectRef>
          <a:fontRef idx="minor">
            <a:schemeClr val="tx1"/>
          </a:fontRef>
        </p:style>
      </p:cxnSp>
      <p:sp>
        <p:nvSpPr>
          <p:cNvPr id="21" name="Rectangle 9">
            <a:extLst>
              <a:ext uri="{FF2B5EF4-FFF2-40B4-BE49-F238E27FC236}">
                <a16:creationId xmlns:a16="http://schemas.microsoft.com/office/drawing/2014/main" id="{C99936EE-9759-492A-8AB1-07A448C96909}"/>
              </a:ext>
            </a:extLst>
          </p:cNvPr>
          <p:cNvSpPr>
            <a:spLocks noChangeArrowheads="1"/>
          </p:cNvSpPr>
          <p:nvPr userDrawn="1"/>
        </p:nvSpPr>
        <p:spPr bwMode="auto">
          <a:xfrm>
            <a:off x="10445946" y="-101928"/>
            <a:ext cx="1746054" cy="1118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lang="en-IN" sz="3600" dirty="0" err="1">
                <a:solidFill>
                  <a:srgbClr val="767171"/>
                </a:solidFill>
                <a:effectLst>
                  <a:outerShdw blurRad="50800" dist="38100" dir="10800000" algn="r">
                    <a:srgbClr val="000000">
                      <a:alpha val="40000"/>
                    </a:srgbClr>
                  </a:outerShdw>
                </a:effectLst>
                <a:latin typeface="Niagara Solid" panose="04020502070702020202" pitchFamily="82" charset="0"/>
                <a:ea typeface="Microsoft YaHei UI Light" panose="020B0502040204020203" pitchFamily="34" charset="-122"/>
                <a:cs typeface="Times New Roman" panose="02020603050405020304" pitchFamily="18" charset="0"/>
              </a:rPr>
              <a:t>grenoble</a:t>
            </a:r>
            <a:r>
              <a:rPr lang="en-IN" sz="3600" dirty="0" err="1">
                <a:solidFill>
                  <a:srgbClr val="C00000"/>
                </a:solidFill>
                <a:effectLst>
                  <a:outerShdw blurRad="50800" dist="38100" dir="10800000" algn="r">
                    <a:srgbClr val="000000">
                      <a:alpha val="40000"/>
                    </a:srgbClr>
                  </a:outerShdw>
                </a:effectLst>
                <a:latin typeface="Niagara Solid" panose="04020502070702020202" pitchFamily="82" charset="0"/>
                <a:ea typeface="Microsoft YaHei UI Light" panose="020B0502040204020203" pitchFamily="34" charset="-122"/>
                <a:cs typeface="Times New Roman" panose="02020603050405020304" pitchFamily="18" charset="0"/>
              </a:rPr>
              <a:t>I</a:t>
            </a:r>
            <a:r>
              <a:rPr lang="en-IN" sz="3600" dirty="0" err="1">
                <a:solidFill>
                  <a:srgbClr val="767171"/>
                </a:solidFill>
                <a:effectLst>
                  <a:outerShdw blurRad="50800" dist="38100" dir="10800000" algn="r">
                    <a:srgbClr val="000000">
                      <a:alpha val="40000"/>
                    </a:srgbClr>
                  </a:outerShdw>
                </a:effectLst>
                <a:latin typeface="Niagara Solid" panose="04020502070702020202" pitchFamily="82" charset="0"/>
                <a:ea typeface="Microsoft YaHei UI Light" panose="020B0502040204020203" pitchFamily="34" charset="-122"/>
                <a:cs typeface="Times New Roman" panose="02020603050405020304" pitchFamily="18" charset="0"/>
              </a:rPr>
              <a:t>india</a:t>
            </a:r>
            <a:endParaRPr lang="en-IN" sz="105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50000"/>
              </a:lnSpc>
              <a:spcAft>
                <a:spcPts val="800"/>
              </a:spcAft>
            </a:pPr>
            <a:r>
              <a:rPr lang="en-IN" sz="1200" i="1" dirty="0">
                <a:ln>
                  <a:noFill/>
                </a:ln>
                <a:solidFill>
                  <a:srgbClr val="767171"/>
                </a:solidFill>
                <a:effectLst>
                  <a:outerShdw blurRad="38100" dist="19050" dir="2700000" algn="tl">
                    <a:schemeClr val="dk1">
                      <a:alpha val="40000"/>
                    </a:schemeClr>
                  </a:outerShdw>
                </a:effectLst>
                <a:latin typeface="Gabriola" panose="04040605051002020D02" pitchFamily="82" charset="0"/>
                <a:ea typeface="Microsoft YaHei UI Light" panose="020B0502040204020203" pitchFamily="34" charset="-122"/>
                <a:cs typeface="Gautami" panose="020B0502040204020203" pitchFamily="34" charset="0"/>
              </a:rPr>
              <a:t>discover ‘the other side’</a:t>
            </a:r>
            <a:endParaRPr lang="en-IN" sz="105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4/10/2020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4/10/2020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4/10/2020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10" name="Rectangle 5">
            <a:extLst>
              <a:ext uri="{FF2B5EF4-FFF2-40B4-BE49-F238E27FC236}">
                <a16:creationId xmlns:a16="http://schemas.microsoft.com/office/drawing/2014/main" id="{17A82FBF-61D7-4458-9D8B-9F770E52BF51}"/>
              </a:ext>
            </a:extLst>
          </p:cNvPr>
          <p:cNvSpPr>
            <a:spLocks noChangeArrowheads="1"/>
          </p:cNvSpPr>
          <p:nvPr userDrawn="1"/>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cxnSp>
        <p:nvCxnSpPr>
          <p:cNvPr id="11" name="Straight Connector 10">
            <a:extLst>
              <a:ext uri="{FF2B5EF4-FFF2-40B4-BE49-F238E27FC236}">
                <a16:creationId xmlns:a16="http://schemas.microsoft.com/office/drawing/2014/main" id="{2CD3B65B-7D28-4751-879A-401DA396E56B}"/>
              </a:ext>
            </a:extLst>
          </p:cNvPr>
          <p:cNvCxnSpPr/>
          <p:nvPr userDrawn="1"/>
        </p:nvCxnSpPr>
        <p:spPr>
          <a:xfrm>
            <a:off x="5509260" y="1497330"/>
            <a:ext cx="994410" cy="11430"/>
          </a:xfrm>
          <a:prstGeom prst="line">
            <a:avLst/>
          </a:prstGeom>
          <a:ln w="12700">
            <a:solidFill>
              <a:srgbClr val="C00000"/>
            </a:solidFill>
            <a:headEnd type="none" w="med" len="med"/>
            <a:tailEnd type="none" w="med" len="med"/>
          </a:ln>
          <a:effectLst>
            <a:outerShdw blurRad="50800" dist="38100" dir="8100000" algn="tr" rotWithShape="0">
              <a:prstClr val="black">
                <a:alpha val="40000"/>
              </a:prstClr>
            </a:outerShdw>
          </a:effectLst>
          <a:scene3d>
            <a:camera prst="orthographicFront"/>
            <a:lightRig rig="threePt" dir="t"/>
          </a:scene3d>
          <a:sp3d>
            <a:bevelT w="101600" prst="riblet"/>
          </a:sp3d>
        </p:spPr>
        <p:style>
          <a:lnRef idx="1">
            <a:schemeClr val="accent2"/>
          </a:lnRef>
          <a:fillRef idx="0">
            <a:schemeClr val="accent2"/>
          </a:fillRef>
          <a:effectRef idx="0">
            <a:schemeClr val="accent2"/>
          </a:effectRef>
          <a:fontRef idx="minor">
            <a:schemeClr val="tx1"/>
          </a:fontRef>
        </p:style>
      </p:cxnSp>
      <p:sp>
        <p:nvSpPr>
          <p:cNvPr id="12" name="Rectangle 6">
            <a:extLst>
              <a:ext uri="{FF2B5EF4-FFF2-40B4-BE49-F238E27FC236}">
                <a16:creationId xmlns:a16="http://schemas.microsoft.com/office/drawing/2014/main" id="{B92E62C3-EBEB-4E38-8C45-7F51C64173DD}"/>
              </a:ext>
            </a:extLst>
          </p:cNvPr>
          <p:cNvSpPr>
            <a:spLocks noChangeArrowheads="1"/>
          </p:cNvSpPr>
          <p:nvPr userDrawn="1"/>
        </p:nvSpPr>
        <p:spPr bwMode="auto">
          <a:xfrm>
            <a:off x="10446009" y="22"/>
            <a:ext cx="1745991" cy="914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r">
              <a:lnSpc>
                <a:spcPct val="107000"/>
              </a:lnSpc>
              <a:spcAft>
                <a:spcPts val="800"/>
              </a:spcAft>
            </a:pPr>
            <a:r>
              <a:rPr lang="en-IN" sz="3600" dirty="0" err="1">
                <a:solidFill>
                  <a:srgbClr val="767171"/>
                </a:solidFill>
                <a:effectLst>
                  <a:outerShdw blurRad="50800" dist="38100" dir="10800000" algn="r">
                    <a:srgbClr val="000000">
                      <a:alpha val="40000"/>
                    </a:srgbClr>
                  </a:outerShdw>
                </a:effectLst>
                <a:latin typeface="Niagara Solid" panose="04020502070702020202" pitchFamily="82" charset="0"/>
                <a:ea typeface="Microsoft YaHei UI Light" panose="020B0502040204020203" pitchFamily="34" charset="-122"/>
                <a:cs typeface="Times New Roman" panose="02020603050405020304" pitchFamily="18" charset="0"/>
              </a:rPr>
              <a:t>grenoble</a:t>
            </a:r>
            <a:r>
              <a:rPr lang="en-IN" sz="3600" dirty="0" err="1">
                <a:solidFill>
                  <a:srgbClr val="C00000"/>
                </a:solidFill>
                <a:effectLst>
                  <a:outerShdw blurRad="50800" dist="38100" dir="10800000" algn="r">
                    <a:srgbClr val="000000">
                      <a:alpha val="40000"/>
                    </a:srgbClr>
                  </a:outerShdw>
                </a:effectLst>
                <a:latin typeface="Niagara Solid" panose="04020502070702020202" pitchFamily="82" charset="0"/>
                <a:ea typeface="Microsoft YaHei UI Light" panose="020B0502040204020203" pitchFamily="34" charset="-122"/>
                <a:cs typeface="Times New Roman" panose="02020603050405020304" pitchFamily="18" charset="0"/>
              </a:rPr>
              <a:t>I</a:t>
            </a:r>
            <a:r>
              <a:rPr lang="en-IN" sz="3600" dirty="0" err="1">
                <a:solidFill>
                  <a:srgbClr val="767171"/>
                </a:solidFill>
                <a:effectLst>
                  <a:outerShdw blurRad="50800" dist="38100" dir="10800000" algn="r">
                    <a:srgbClr val="000000">
                      <a:alpha val="40000"/>
                    </a:srgbClr>
                  </a:outerShdw>
                </a:effectLst>
                <a:latin typeface="Niagara Solid" panose="04020502070702020202" pitchFamily="82" charset="0"/>
                <a:ea typeface="Microsoft YaHei UI Light" panose="020B0502040204020203" pitchFamily="34" charset="-122"/>
                <a:cs typeface="Times New Roman" panose="02020603050405020304" pitchFamily="18" charset="0"/>
              </a:rPr>
              <a:t>india</a:t>
            </a:r>
            <a:endParaRPr lang="en-IN" sz="105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50000"/>
              </a:lnSpc>
              <a:spcAft>
                <a:spcPts val="800"/>
              </a:spcAft>
            </a:pPr>
            <a:r>
              <a:rPr lang="en-IN" sz="1200" i="1" dirty="0">
                <a:ln>
                  <a:noFill/>
                </a:ln>
                <a:solidFill>
                  <a:srgbClr val="767171"/>
                </a:solidFill>
                <a:effectLst>
                  <a:outerShdw blurRad="38100" dist="19050" dir="2700000" algn="tl">
                    <a:schemeClr val="dk1">
                      <a:alpha val="40000"/>
                    </a:schemeClr>
                  </a:outerShdw>
                </a:effectLst>
                <a:latin typeface="Gabriola" panose="04040605051002020D02" pitchFamily="82" charset="0"/>
                <a:ea typeface="Microsoft YaHei UI Light" panose="020B0502040204020203" pitchFamily="34" charset="-122"/>
                <a:cs typeface="Gautami" panose="020B0502040204020203" pitchFamily="34" charset="0"/>
              </a:rPr>
              <a:t>discover ‘the other side’</a:t>
            </a:r>
            <a:endParaRPr lang="en-IN" sz="105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smtClean="0"/>
              <a:t>4/10/2020</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
        <p:nvSpPr>
          <p:cNvPr id="11" name="Rectangle 2">
            <a:extLst>
              <a:ext uri="{FF2B5EF4-FFF2-40B4-BE49-F238E27FC236}">
                <a16:creationId xmlns:a16="http://schemas.microsoft.com/office/drawing/2014/main" id="{A4A47135-D1D3-4C3E-B988-9AEF6D9648E8}"/>
              </a:ext>
            </a:extLst>
          </p:cNvPr>
          <p:cNvSpPr>
            <a:spLocks noChangeArrowheads="1"/>
          </p:cNvSpPr>
          <p:nvPr userDrawn="1"/>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cxnSp>
        <p:nvCxnSpPr>
          <p:cNvPr id="12" name="Straight Connector 11">
            <a:extLst>
              <a:ext uri="{FF2B5EF4-FFF2-40B4-BE49-F238E27FC236}">
                <a16:creationId xmlns:a16="http://schemas.microsoft.com/office/drawing/2014/main" id="{49835B3F-F144-4D8B-9961-8D6ED6D008EC}"/>
              </a:ext>
            </a:extLst>
          </p:cNvPr>
          <p:cNvCxnSpPr/>
          <p:nvPr userDrawn="1"/>
        </p:nvCxnSpPr>
        <p:spPr>
          <a:xfrm>
            <a:off x="5509260" y="1497330"/>
            <a:ext cx="994410" cy="11430"/>
          </a:xfrm>
          <a:prstGeom prst="line">
            <a:avLst/>
          </a:prstGeom>
          <a:ln w="12700">
            <a:solidFill>
              <a:srgbClr val="C00000"/>
            </a:solidFill>
            <a:headEnd type="none" w="med" len="med"/>
            <a:tailEnd type="none" w="med" len="med"/>
          </a:ln>
          <a:effectLst>
            <a:outerShdw blurRad="50800" dist="38100" dir="8100000" algn="tr" rotWithShape="0">
              <a:prstClr val="black">
                <a:alpha val="40000"/>
              </a:prstClr>
            </a:outerShdw>
          </a:effectLst>
          <a:scene3d>
            <a:camera prst="orthographicFront"/>
            <a:lightRig rig="threePt" dir="t"/>
          </a:scene3d>
          <a:sp3d>
            <a:bevelT w="101600" prst="riblet"/>
          </a:sp3d>
        </p:spPr>
        <p:style>
          <a:lnRef idx="1">
            <a:schemeClr val="accent2"/>
          </a:lnRef>
          <a:fillRef idx="0">
            <a:schemeClr val="accent2"/>
          </a:fillRef>
          <a:effectRef idx="0">
            <a:schemeClr val="accent2"/>
          </a:effectRef>
          <a:fontRef idx="minor">
            <a:schemeClr val="tx1"/>
          </a:fontRef>
        </p:style>
      </p:cxnSp>
      <p:sp>
        <p:nvSpPr>
          <p:cNvPr id="13" name="Rectangle 3">
            <a:extLst>
              <a:ext uri="{FF2B5EF4-FFF2-40B4-BE49-F238E27FC236}">
                <a16:creationId xmlns:a16="http://schemas.microsoft.com/office/drawing/2014/main" id="{A78D8C60-8E22-4827-BB01-0BA20A83C1AD}"/>
              </a:ext>
            </a:extLst>
          </p:cNvPr>
          <p:cNvSpPr>
            <a:spLocks noChangeArrowheads="1"/>
          </p:cNvSpPr>
          <p:nvPr userDrawn="1"/>
        </p:nvSpPr>
        <p:spPr bwMode="auto">
          <a:xfrm>
            <a:off x="10614325" y="41988"/>
            <a:ext cx="1577675" cy="830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algn="r">
              <a:lnSpc>
                <a:spcPct val="107000"/>
              </a:lnSpc>
              <a:spcAft>
                <a:spcPts val="800"/>
              </a:spcAft>
            </a:pPr>
            <a:r>
              <a:rPr lang="en-IN" sz="3200" dirty="0" err="1">
                <a:solidFill>
                  <a:srgbClr val="767171"/>
                </a:solidFill>
                <a:effectLst>
                  <a:outerShdw blurRad="50800" dist="38100" dir="10800000" algn="r">
                    <a:srgbClr val="000000">
                      <a:alpha val="40000"/>
                    </a:srgbClr>
                  </a:outerShdw>
                </a:effectLst>
                <a:latin typeface="Niagara Solid" panose="04020502070702020202" pitchFamily="82" charset="0"/>
                <a:ea typeface="Microsoft YaHei UI Light" panose="020B0502040204020203" pitchFamily="34" charset="-122"/>
                <a:cs typeface="Times New Roman" panose="02020603050405020304" pitchFamily="18" charset="0"/>
              </a:rPr>
              <a:t>grenoble</a:t>
            </a:r>
            <a:r>
              <a:rPr lang="en-IN" sz="3200" dirty="0" err="1">
                <a:solidFill>
                  <a:srgbClr val="C00000"/>
                </a:solidFill>
                <a:effectLst>
                  <a:outerShdw blurRad="50800" dist="38100" dir="10800000" algn="r">
                    <a:srgbClr val="000000">
                      <a:alpha val="40000"/>
                    </a:srgbClr>
                  </a:outerShdw>
                </a:effectLst>
                <a:latin typeface="Niagara Solid" panose="04020502070702020202" pitchFamily="82" charset="0"/>
                <a:ea typeface="Microsoft YaHei UI Light" panose="020B0502040204020203" pitchFamily="34" charset="-122"/>
                <a:cs typeface="Times New Roman" panose="02020603050405020304" pitchFamily="18" charset="0"/>
              </a:rPr>
              <a:t>I</a:t>
            </a:r>
            <a:r>
              <a:rPr lang="en-IN" sz="3200" dirty="0" err="1">
                <a:solidFill>
                  <a:srgbClr val="767171"/>
                </a:solidFill>
                <a:effectLst>
                  <a:outerShdw blurRad="50800" dist="38100" dir="10800000" algn="r">
                    <a:srgbClr val="000000">
                      <a:alpha val="40000"/>
                    </a:srgbClr>
                  </a:outerShdw>
                </a:effectLst>
                <a:latin typeface="Niagara Solid" panose="04020502070702020202" pitchFamily="82" charset="0"/>
                <a:ea typeface="Microsoft YaHei UI Light" panose="020B0502040204020203" pitchFamily="34" charset="-122"/>
                <a:cs typeface="Times New Roman" panose="02020603050405020304" pitchFamily="18" charset="0"/>
              </a:rPr>
              <a:t>india</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50000"/>
              </a:lnSpc>
              <a:spcAft>
                <a:spcPts val="800"/>
              </a:spcAft>
            </a:pPr>
            <a:r>
              <a:rPr lang="en-IN" sz="1100" i="1" dirty="0">
                <a:ln>
                  <a:noFill/>
                </a:ln>
                <a:solidFill>
                  <a:srgbClr val="767171"/>
                </a:solidFill>
                <a:effectLst>
                  <a:outerShdw blurRad="38100" dist="19050" dir="2700000" algn="tl">
                    <a:schemeClr val="dk1">
                      <a:alpha val="40000"/>
                    </a:schemeClr>
                  </a:outerShdw>
                </a:effectLst>
                <a:latin typeface="Gabriola" panose="04040605051002020D02" pitchFamily="82" charset="0"/>
                <a:ea typeface="Microsoft YaHei UI Light" panose="020B0502040204020203" pitchFamily="34" charset="-122"/>
                <a:cs typeface="Gautami" panose="020B0502040204020203" pitchFamily="34" charset="0"/>
              </a:rPr>
              <a:t>discover ‘the other side’</a:t>
            </a:r>
            <a:endParaRPr lang="en-IN" sz="10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4/10/2020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
        <p:nvSpPr>
          <p:cNvPr id="8" name="Rectangle 2">
            <a:extLst>
              <a:ext uri="{FF2B5EF4-FFF2-40B4-BE49-F238E27FC236}">
                <a16:creationId xmlns:a16="http://schemas.microsoft.com/office/drawing/2014/main" id="{E273CFB5-B0D9-4F2D-90D2-1E00C2E58D8C}"/>
              </a:ext>
            </a:extLst>
          </p:cNvPr>
          <p:cNvSpPr>
            <a:spLocks noChangeArrowheads="1"/>
          </p:cNvSpPr>
          <p:nvPr userDrawn="1"/>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cxnSp>
        <p:nvCxnSpPr>
          <p:cNvPr id="9" name="Straight Connector 8">
            <a:extLst>
              <a:ext uri="{FF2B5EF4-FFF2-40B4-BE49-F238E27FC236}">
                <a16:creationId xmlns:a16="http://schemas.microsoft.com/office/drawing/2014/main" id="{D691581F-A2AA-40FA-ACED-4C61E3E2D94C}"/>
              </a:ext>
            </a:extLst>
          </p:cNvPr>
          <p:cNvCxnSpPr/>
          <p:nvPr userDrawn="1"/>
        </p:nvCxnSpPr>
        <p:spPr>
          <a:xfrm>
            <a:off x="5509260" y="1497330"/>
            <a:ext cx="994410" cy="11430"/>
          </a:xfrm>
          <a:prstGeom prst="line">
            <a:avLst/>
          </a:prstGeom>
          <a:ln w="12700">
            <a:solidFill>
              <a:srgbClr val="C00000"/>
            </a:solidFill>
            <a:headEnd type="none" w="med" len="med"/>
            <a:tailEnd type="none" w="med" len="med"/>
          </a:ln>
          <a:effectLst>
            <a:outerShdw blurRad="50800" dist="38100" dir="8100000" algn="tr" rotWithShape="0">
              <a:prstClr val="black">
                <a:alpha val="40000"/>
              </a:prstClr>
            </a:outerShdw>
          </a:effectLst>
          <a:scene3d>
            <a:camera prst="orthographicFront"/>
            <a:lightRig rig="threePt" dir="t"/>
          </a:scene3d>
          <a:sp3d>
            <a:bevelT w="101600" prst="riblet"/>
          </a:sp3d>
        </p:spPr>
        <p:style>
          <a:lnRef idx="1">
            <a:schemeClr val="accent2"/>
          </a:lnRef>
          <a:fillRef idx="0">
            <a:schemeClr val="accent2"/>
          </a:fillRef>
          <a:effectRef idx="0">
            <a:schemeClr val="accent2"/>
          </a:effectRef>
          <a:fontRef idx="minor">
            <a:schemeClr val="tx1"/>
          </a:fontRef>
        </p:style>
      </p:cxnSp>
      <p:sp>
        <p:nvSpPr>
          <p:cNvPr id="10" name="Rectangle 3">
            <a:extLst>
              <a:ext uri="{FF2B5EF4-FFF2-40B4-BE49-F238E27FC236}">
                <a16:creationId xmlns:a16="http://schemas.microsoft.com/office/drawing/2014/main" id="{E86FCE88-B0FD-400B-81B4-BA8D7F8C9842}"/>
              </a:ext>
            </a:extLst>
          </p:cNvPr>
          <p:cNvSpPr>
            <a:spLocks noChangeArrowheads="1"/>
          </p:cNvSpPr>
          <p:nvPr userDrawn="1"/>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4400" b="0" i="0" u="none" strike="noStrike" cap="none" normalizeH="0" baseline="0">
                <a:ln>
                  <a:noFill/>
                </a:ln>
                <a:solidFill>
                  <a:srgbClr val="000066"/>
                </a:solidFill>
                <a:effectLst/>
                <a:latin typeface="Niagara Engraved" panose="04020502070703030202" pitchFamily="82" charset="0"/>
                <a:ea typeface="Microsoft YaHei UI Light" panose="020B0502040204020203" pitchFamily="34" charset="-122"/>
              </a:rPr>
              <a:t>grenoble</a:t>
            </a:r>
            <a:endParaRPr kumimoji="0" lang="en-US" altLang="en-US" sz="800" b="0" i="0" u="none" strike="noStrike" cap="none" normalizeH="0" baseline="0">
              <a:ln>
                <a:noFill/>
              </a:ln>
              <a:solidFill>
                <a:schemeClr val="tx1"/>
              </a:solidFill>
              <a:effectLs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000066"/>
                </a:solidFill>
                <a:effectLst/>
                <a:latin typeface="Gabriola" panose="04040605051002020D02" pitchFamily="82" charset="0"/>
                <a:ea typeface="Microsoft YaHei UI Light" panose="020B0502040204020203" pitchFamily="34" charset="-122"/>
              </a:rPr>
              <a:t>discover ‘</a:t>
            </a:r>
            <a:r>
              <a:rPr kumimoji="0" lang="en-US" altLang="en-US" sz="1300" b="0" i="1" u="none" strike="noStrike" cap="none" normalizeH="0" baseline="0">
                <a:ln>
                  <a:noFill/>
                </a:ln>
                <a:solidFill>
                  <a:srgbClr val="C00000"/>
                </a:solidFill>
                <a:effectLst/>
                <a:latin typeface="Gabriola" panose="04040605051002020D02" pitchFamily="82" charset="0"/>
                <a:ea typeface="Microsoft YaHei UI Light" panose="020B0502040204020203" pitchFamily="34" charset="-122"/>
              </a:rPr>
              <a:t>the other side’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4/10/2020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
        <p:nvSpPr>
          <p:cNvPr id="2" name="Rectangle 2">
            <a:extLst>
              <a:ext uri="{FF2B5EF4-FFF2-40B4-BE49-F238E27FC236}">
                <a16:creationId xmlns:a16="http://schemas.microsoft.com/office/drawing/2014/main" id="{A6161419-3E22-4298-95B1-C770AFFDBFFA}"/>
              </a:ext>
            </a:extLst>
          </p:cNvPr>
          <p:cNvSpPr>
            <a:spLocks noChangeArrowheads="1"/>
          </p:cNvSpPr>
          <p:nvPr userDrawn="1"/>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cxnSp>
        <p:nvCxnSpPr>
          <p:cNvPr id="11" name="Straight Connector 10">
            <a:extLst>
              <a:ext uri="{FF2B5EF4-FFF2-40B4-BE49-F238E27FC236}">
                <a16:creationId xmlns:a16="http://schemas.microsoft.com/office/drawing/2014/main" id="{61BA8691-2DEA-4A1F-BE2D-35B4D738ECB8}"/>
              </a:ext>
            </a:extLst>
          </p:cNvPr>
          <p:cNvCxnSpPr/>
          <p:nvPr userDrawn="1"/>
        </p:nvCxnSpPr>
        <p:spPr>
          <a:xfrm>
            <a:off x="5509260" y="1497330"/>
            <a:ext cx="994410" cy="11430"/>
          </a:xfrm>
          <a:prstGeom prst="line">
            <a:avLst/>
          </a:prstGeom>
          <a:ln w="12700">
            <a:solidFill>
              <a:srgbClr val="C00000"/>
            </a:solidFill>
            <a:headEnd type="none" w="med" len="med"/>
            <a:tailEnd type="none" w="med" len="med"/>
          </a:ln>
          <a:effectLst>
            <a:outerShdw blurRad="50800" dist="38100" dir="8100000" algn="tr" rotWithShape="0">
              <a:prstClr val="black">
                <a:alpha val="40000"/>
              </a:prstClr>
            </a:outerShdw>
          </a:effectLst>
          <a:scene3d>
            <a:camera prst="orthographicFront"/>
            <a:lightRig rig="threePt" dir="t"/>
          </a:scene3d>
          <a:sp3d>
            <a:bevelT w="101600" prst="riblet"/>
          </a:sp3d>
        </p:spPr>
        <p:style>
          <a:lnRef idx="1">
            <a:schemeClr val="accent2"/>
          </a:lnRef>
          <a:fillRef idx="0">
            <a:schemeClr val="accent2"/>
          </a:fillRef>
          <a:effectRef idx="0">
            <a:schemeClr val="accent2"/>
          </a:effectRef>
          <a:fontRef idx="minor">
            <a:schemeClr val="tx1"/>
          </a:fontRef>
        </p:style>
      </p:cxnSp>
      <p:sp>
        <p:nvSpPr>
          <p:cNvPr id="12" name="Rectangle 3">
            <a:extLst>
              <a:ext uri="{FF2B5EF4-FFF2-40B4-BE49-F238E27FC236}">
                <a16:creationId xmlns:a16="http://schemas.microsoft.com/office/drawing/2014/main" id="{4416A61D-112E-4106-BAAF-A746AF764E4F}"/>
              </a:ext>
            </a:extLst>
          </p:cNvPr>
          <p:cNvSpPr>
            <a:spLocks noChangeArrowheads="1"/>
          </p:cNvSpPr>
          <p:nvPr userDrawn="1"/>
        </p:nvSpPr>
        <p:spPr bwMode="auto">
          <a:xfrm>
            <a:off x="10446009" y="79756"/>
            <a:ext cx="1745991" cy="754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lang="en-IN" sz="3600" dirty="0" err="1">
                <a:solidFill>
                  <a:srgbClr val="767171"/>
                </a:solidFill>
                <a:effectLst>
                  <a:outerShdw blurRad="50800" dist="38100" dir="10800000" algn="r">
                    <a:srgbClr val="000000">
                      <a:alpha val="40000"/>
                    </a:srgbClr>
                  </a:outerShdw>
                </a:effectLst>
                <a:latin typeface="Niagara Solid" panose="04020502070702020202" pitchFamily="82" charset="0"/>
                <a:ea typeface="Microsoft YaHei UI Light" panose="020B0502040204020203" pitchFamily="34" charset="-122"/>
                <a:cs typeface="Times New Roman" panose="02020603050405020304" pitchFamily="18" charset="0"/>
              </a:rPr>
              <a:t>grenoble</a:t>
            </a:r>
            <a:r>
              <a:rPr lang="en-IN" sz="3600" dirty="0" err="1">
                <a:solidFill>
                  <a:srgbClr val="C00000"/>
                </a:solidFill>
                <a:effectLst>
                  <a:outerShdw blurRad="50800" dist="38100" dir="10800000" algn="r">
                    <a:srgbClr val="000000">
                      <a:alpha val="40000"/>
                    </a:srgbClr>
                  </a:outerShdw>
                </a:effectLst>
                <a:latin typeface="Niagara Solid" panose="04020502070702020202" pitchFamily="82" charset="0"/>
                <a:ea typeface="Microsoft YaHei UI Light" panose="020B0502040204020203" pitchFamily="34" charset="-122"/>
                <a:cs typeface="Times New Roman" panose="02020603050405020304" pitchFamily="18" charset="0"/>
              </a:rPr>
              <a:t>I</a:t>
            </a:r>
            <a:r>
              <a:rPr lang="en-IN" sz="3600" dirty="0" err="1">
                <a:solidFill>
                  <a:srgbClr val="767171"/>
                </a:solidFill>
                <a:effectLst>
                  <a:outerShdw blurRad="50800" dist="38100" dir="10800000" algn="r">
                    <a:srgbClr val="000000">
                      <a:alpha val="40000"/>
                    </a:srgbClr>
                  </a:outerShdw>
                </a:effectLst>
                <a:latin typeface="Niagara Solid" panose="04020502070702020202" pitchFamily="82" charset="0"/>
                <a:ea typeface="Microsoft YaHei UI Light" panose="020B0502040204020203" pitchFamily="34" charset="-122"/>
                <a:cs typeface="Times New Roman" panose="02020603050405020304" pitchFamily="18" charset="0"/>
              </a:rPr>
              <a:t>india</a:t>
            </a:r>
            <a:endParaRPr lang="en-IN" sz="105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50000"/>
              </a:lnSpc>
              <a:spcAft>
                <a:spcPts val="800"/>
              </a:spcAft>
            </a:pPr>
            <a:r>
              <a:rPr lang="en-IN" sz="1200" i="1" dirty="0">
                <a:ln>
                  <a:noFill/>
                </a:ln>
                <a:solidFill>
                  <a:srgbClr val="767171"/>
                </a:solidFill>
                <a:effectLst>
                  <a:outerShdw blurRad="38100" dist="19050" dir="2700000" algn="tl">
                    <a:schemeClr val="dk1">
                      <a:alpha val="40000"/>
                    </a:schemeClr>
                  </a:outerShdw>
                </a:effectLst>
                <a:latin typeface="Gabriola" panose="04040605051002020D02" pitchFamily="82" charset="0"/>
                <a:ea typeface="Microsoft YaHei UI Light" panose="020B0502040204020203" pitchFamily="34" charset="-122"/>
                <a:cs typeface="Gautami" panose="020B0502040204020203" pitchFamily="34" charset="0"/>
              </a:rPr>
              <a:t>discover ‘the other side’</a:t>
            </a:r>
            <a:endParaRPr lang="en-IN" sz="105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4/10/2020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
        <p:nvSpPr>
          <p:cNvPr id="2" name="Rectangle 2">
            <a:extLst>
              <a:ext uri="{FF2B5EF4-FFF2-40B4-BE49-F238E27FC236}">
                <a16:creationId xmlns:a16="http://schemas.microsoft.com/office/drawing/2014/main" id="{71ED03EC-22E1-4959-A177-AF1C30E6C704}"/>
              </a:ext>
            </a:extLst>
          </p:cNvPr>
          <p:cNvSpPr>
            <a:spLocks noChangeArrowheads="1"/>
          </p:cNvSpPr>
          <p:nvPr userDrawn="1"/>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cxnSp>
        <p:nvCxnSpPr>
          <p:cNvPr id="7" name="Straight Connector 6">
            <a:extLst>
              <a:ext uri="{FF2B5EF4-FFF2-40B4-BE49-F238E27FC236}">
                <a16:creationId xmlns:a16="http://schemas.microsoft.com/office/drawing/2014/main" id="{633FCD46-044C-471B-8F00-15997010CA62}"/>
              </a:ext>
            </a:extLst>
          </p:cNvPr>
          <p:cNvCxnSpPr/>
          <p:nvPr userDrawn="1"/>
        </p:nvCxnSpPr>
        <p:spPr>
          <a:xfrm>
            <a:off x="5509260" y="1497330"/>
            <a:ext cx="994410" cy="11430"/>
          </a:xfrm>
          <a:prstGeom prst="line">
            <a:avLst/>
          </a:prstGeom>
          <a:ln w="12700">
            <a:solidFill>
              <a:srgbClr val="C00000"/>
            </a:solidFill>
            <a:headEnd type="none" w="med" len="med"/>
            <a:tailEnd type="none" w="med" len="med"/>
          </a:ln>
          <a:effectLst>
            <a:outerShdw blurRad="50800" dist="38100" dir="8100000" algn="tr" rotWithShape="0">
              <a:prstClr val="black">
                <a:alpha val="40000"/>
              </a:prstClr>
            </a:outerShdw>
          </a:effectLst>
          <a:scene3d>
            <a:camera prst="orthographicFront"/>
            <a:lightRig rig="threePt" dir="t"/>
          </a:scene3d>
          <a:sp3d>
            <a:bevelT w="101600" prst="riblet"/>
          </a:sp3d>
        </p:spPr>
        <p:style>
          <a:lnRef idx="1">
            <a:schemeClr val="accent2"/>
          </a:lnRef>
          <a:fillRef idx="0">
            <a:schemeClr val="accent2"/>
          </a:fillRef>
          <a:effectRef idx="0">
            <a:schemeClr val="accent2"/>
          </a:effectRef>
          <a:fontRef idx="minor">
            <a:schemeClr val="tx1"/>
          </a:fontRef>
        </p:style>
      </p:cxnSp>
      <p:sp>
        <p:nvSpPr>
          <p:cNvPr id="8" name="Rectangle 3">
            <a:extLst>
              <a:ext uri="{FF2B5EF4-FFF2-40B4-BE49-F238E27FC236}">
                <a16:creationId xmlns:a16="http://schemas.microsoft.com/office/drawing/2014/main" id="{C6A22801-9798-42AD-9F13-620898F20B63}"/>
              </a:ext>
            </a:extLst>
          </p:cNvPr>
          <p:cNvSpPr>
            <a:spLocks noChangeArrowheads="1"/>
          </p:cNvSpPr>
          <p:nvPr userDrawn="1"/>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4400" b="0" i="0" u="none" strike="noStrike" cap="none" normalizeH="0" baseline="0">
                <a:ln>
                  <a:noFill/>
                </a:ln>
                <a:solidFill>
                  <a:srgbClr val="000066"/>
                </a:solidFill>
                <a:effectLst/>
                <a:latin typeface="Niagara Engraved" panose="04020502070703030202" pitchFamily="82" charset="0"/>
                <a:ea typeface="Microsoft YaHei UI Light" panose="020B0502040204020203" pitchFamily="34" charset="-122"/>
              </a:rPr>
              <a:t>grenoble</a:t>
            </a:r>
            <a:endParaRPr kumimoji="0" lang="en-US" altLang="en-US" sz="800" b="0" i="0" u="none" strike="noStrike" cap="none" normalizeH="0" baseline="0">
              <a:ln>
                <a:noFill/>
              </a:ln>
              <a:solidFill>
                <a:schemeClr val="tx1"/>
              </a:solidFill>
              <a:effectLst/>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300" b="0" i="1" u="none" strike="noStrike" cap="none" normalizeH="0" baseline="0">
                <a:ln>
                  <a:noFill/>
                </a:ln>
                <a:solidFill>
                  <a:srgbClr val="000066"/>
                </a:solidFill>
                <a:effectLst/>
                <a:latin typeface="Gabriola" panose="04040605051002020D02" pitchFamily="82" charset="0"/>
                <a:ea typeface="Microsoft YaHei UI Light" panose="020B0502040204020203" pitchFamily="34" charset="-122"/>
              </a:rPr>
              <a:t>discover ‘</a:t>
            </a:r>
            <a:r>
              <a:rPr kumimoji="0" lang="en-US" altLang="en-US" sz="1300" b="0" i="1" u="none" strike="noStrike" cap="none" normalizeH="0" baseline="0">
                <a:ln>
                  <a:noFill/>
                </a:ln>
                <a:solidFill>
                  <a:srgbClr val="C00000"/>
                </a:solidFill>
                <a:effectLst/>
                <a:latin typeface="Gabriola" panose="04040605051002020D02" pitchFamily="82" charset="0"/>
                <a:ea typeface="Microsoft YaHei UI Light" panose="020B0502040204020203" pitchFamily="34" charset="-122"/>
              </a:rPr>
              <a:t>the other side’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4/10/2020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A16AA21-1863-4931-97CB-99D0A168701B}" type="datetimeFigureOut">
              <a:rPr lang="en-US" smtClean="0"/>
              <a:t>4/10/2020</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772C379-9A7C-4C87-A116-CBE9F58B04C5}" type="datetimeFigureOut">
              <a:rPr lang="en-US" smtClean="0"/>
              <a:t>4/10/2020</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smtClean="0"/>
              <a:t>4/10/2020</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SSMR.AHUJA@GMAIL.COM" TargetMode="External"/><Relationship Id="rId2" Type="http://schemas.openxmlformats.org/officeDocument/2006/relationships/hyperlink" Target="mailto:GRENOBLE@GRENOBLEINDIA.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a:t>mediation…..</a:t>
            </a:r>
          </a:p>
        </p:txBody>
      </p:sp>
      <p:sp>
        <p:nvSpPr>
          <p:cNvPr id="3" name="Subtitle 2"/>
          <p:cNvSpPr>
            <a:spLocks noGrp="1"/>
          </p:cNvSpPr>
          <p:nvPr>
            <p:ph type="subTitle" idx="1"/>
          </p:nvPr>
        </p:nvSpPr>
        <p:spPr/>
        <p:txBody>
          <a:bodyPr>
            <a:normAutofit/>
          </a:bodyPr>
          <a:lstStyle/>
          <a:p>
            <a:r>
              <a:rPr lang="en-IN" dirty="0"/>
              <a:t>What, Why and How of the concept…..</a:t>
            </a:r>
          </a:p>
        </p:txBody>
      </p:sp>
    </p:spTree>
    <p:extLst>
      <p:ext uri="{BB962C8B-B14F-4D97-AF65-F5344CB8AC3E}">
        <p14:creationId xmlns:p14="http://schemas.microsoft.com/office/powerpoint/2010/main" val="1477282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A742-90FA-4F78-8F79-6465BDCB5717}"/>
              </a:ext>
            </a:extLst>
          </p:cNvPr>
          <p:cNvSpPr>
            <a:spLocks noGrp="1"/>
          </p:cNvSpPr>
          <p:nvPr>
            <p:ph type="title"/>
          </p:nvPr>
        </p:nvSpPr>
        <p:spPr/>
        <p:txBody>
          <a:bodyPr/>
          <a:lstStyle/>
          <a:p>
            <a:r>
              <a:rPr lang="en-IN" dirty="0"/>
              <a:t>What the world is doing….</a:t>
            </a:r>
          </a:p>
        </p:txBody>
      </p:sp>
      <p:sp>
        <p:nvSpPr>
          <p:cNvPr id="3" name="Content Placeholder 2">
            <a:extLst>
              <a:ext uri="{FF2B5EF4-FFF2-40B4-BE49-F238E27FC236}">
                <a16:creationId xmlns:a16="http://schemas.microsoft.com/office/drawing/2014/main" id="{87941460-8DE8-42F4-A619-1A8B5CFC165C}"/>
              </a:ext>
            </a:extLst>
          </p:cNvPr>
          <p:cNvSpPr>
            <a:spLocks noGrp="1"/>
          </p:cNvSpPr>
          <p:nvPr>
            <p:ph idx="1"/>
          </p:nvPr>
        </p:nvSpPr>
        <p:spPr/>
        <p:txBody>
          <a:bodyPr/>
          <a:lstStyle/>
          <a:p>
            <a:r>
              <a:rPr lang="en-IN" dirty="0"/>
              <a:t>George Lim – Chairman SIMC (Singapore International Mediation Centre), a sister arm of SIAC (Arbitration Centre) shared the following 3 days back:</a:t>
            </a:r>
          </a:p>
          <a:p>
            <a:r>
              <a:rPr lang="en-IN" i="1" u="sng" dirty="0">
                <a:solidFill>
                  <a:srgbClr val="002060"/>
                </a:solidFill>
              </a:rPr>
              <a:t>“Post initiating the Arbitration, we take a pause for 8 weeks, pass on the case to the SIMC…. Either a settlement is achieved and Arbitration is stopped, incorporating the consent award as the Arbitral Award, else Arbitration starts…..”</a:t>
            </a:r>
          </a:p>
          <a:p>
            <a:r>
              <a:rPr lang="en-IN" dirty="0"/>
              <a:t>When they have this concept of Arb Med Arb or Med Arb….., why can’t we….</a:t>
            </a:r>
          </a:p>
          <a:p>
            <a:endParaRPr lang="en-IN" dirty="0"/>
          </a:p>
          <a:p>
            <a:endParaRPr lang="en-IN" dirty="0"/>
          </a:p>
          <a:p>
            <a:r>
              <a:rPr lang="en-IN" dirty="0"/>
              <a:t>Let’s do our best by taking the first step…. A baby step…next time any dispute and we would try to resolve it amicably through “</a:t>
            </a:r>
            <a:r>
              <a:rPr lang="en-IN" b="1" i="1" u="sng" dirty="0">
                <a:solidFill>
                  <a:srgbClr val="00B050"/>
                </a:solidFill>
              </a:rPr>
              <a:t>Mediation, as a first choice</a:t>
            </a:r>
            <a:r>
              <a:rPr lang="en-IN" dirty="0"/>
              <a:t>”…</a:t>
            </a:r>
          </a:p>
        </p:txBody>
      </p:sp>
    </p:spTree>
    <p:extLst>
      <p:ext uri="{BB962C8B-B14F-4D97-AF65-F5344CB8AC3E}">
        <p14:creationId xmlns:p14="http://schemas.microsoft.com/office/powerpoint/2010/main" val="3464204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9FC1C-2188-41D7-98BC-D1C00C087327}"/>
              </a:ext>
            </a:extLst>
          </p:cNvPr>
          <p:cNvSpPr>
            <a:spLocks noGrp="1"/>
          </p:cNvSpPr>
          <p:nvPr>
            <p:ph type="title"/>
          </p:nvPr>
        </p:nvSpPr>
        <p:spPr/>
        <p:txBody>
          <a:bodyPr/>
          <a:lstStyle/>
          <a:p>
            <a:r>
              <a:rPr lang="en-IN" dirty="0"/>
              <a:t>Application of mediation/techniques in </a:t>
            </a:r>
            <a:r>
              <a:rPr lang="en-IN" dirty="0" err="1"/>
              <a:t>ibc</a:t>
            </a:r>
            <a:endParaRPr lang="en-IN" dirty="0"/>
          </a:p>
        </p:txBody>
      </p:sp>
      <p:sp>
        <p:nvSpPr>
          <p:cNvPr id="3" name="Content Placeholder 2">
            <a:extLst>
              <a:ext uri="{FF2B5EF4-FFF2-40B4-BE49-F238E27FC236}">
                <a16:creationId xmlns:a16="http://schemas.microsoft.com/office/drawing/2014/main" id="{4A4FFA69-0F48-4E0D-9E05-A58CB489CBCB}"/>
              </a:ext>
            </a:extLst>
          </p:cNvPr>
          <p:cNvSpPr>
            <a:spLocks noGrp="1"/>
          </p:cNvSpPr>
          <p:nvPr>
            <p:ph idx="1"/>
          </p:nvPr>
        </p:nvSpPr>
        <p:spPr/>
        <p:txBody>
          <a:bodyPr>
            <a:normAutofit lnSpcReduction="10000"/>
          </a:bodyPr>
          <a:lstStyle/>
          <a:p>
            <a:r>
              <a:rPr lang="en-IN" dirty="0"/>
              <a:t>Understanding various concepts: (</a:t>
            </a:r>
            <a:r>
              <a:rPr lang="en-IN" b="1" u="sng" dirty="0"/>
              <a:t>Hybrid Application in IBC</a:t>
            </a:r>
            <a:r>
              <a:rPr lang="en-IN" dirty="0"/>
              <a:t>)</a:t>
            </a:r>
          </a:p>
          <a:p>
            <a:pPr lvl="1"/>
            <a:r>
              <a:rPr lang="en-IN" dirty="0"/>
              <a:t>Mediation / Mediation Advocacy / Mediation Techniques.</a:t>
            </a:r>
          </a:p>
          <a:p>
            <a:r>
              <a:rPr lang="en-IN" dirty="0"/>
              <a:t>Mediator vs Mediation Advocate (Require Negotiation / Settlement techniques &amp; traits :</a:t>
            </a:r>
          </a:p>
          <a:p>
            <a:pPr lvl="1"/>
            <a:r>
              <a:rPr lang="en-IN" i="1" dirty="0"/>
              <a:t>ATNA: Alternatives to a Negotiated Agreement, &amp;</a:t>
            </a:r>
          </a:p>
          <a:p>
            <a:pPr lvl="1"/>
            <a:r>
              <a:rPr lang="en-IN" i="1" dirty="0"/>
              <a:t>ZOPA: Zone of Possible Agreement</a:t>
            </a:r>
          </a:p>
          <a:p>
            <a:r>
              <a:rPr lang="en-IN" dirty="0"/>
              <a:t>Existing reference of Debt Counsellor for Individual Insolvency</a:t>
            </a:r>
          </a:p>
          <a:p>
            <a:r>
              <a:rPr lang="en-IN" dirty="0"/>
              <a:t>First hand experience of Mediation Techniques, both pre and post CIRP. This reduces the need to seek directions from AA and results in reducing the workload.</a:t>
            </a:r>
          </a:p>
          <a:p>
            <a:r>
              <a:rPr lang="en-IN" dirty="0"/>
              <a:t>Recent NCLAT Order speaks a lot about the essence and need of this mode of ADR. We need more such examples, but only when a proper framework is made and applied and may be IP’s be trained on these Mediation techniques.</a:t>
            </a:r>
          </a:p>
        </p:txBody>
      </p:sp>
    </p:spTree>
    <p:extLst>
      <p:ext uri="{BB962C8B-B14F-4D97-AF65-F5344CB8AC3E}">
        <p14:creationId xmlns:p14="http://schemas.microsoft.com/office/powerpoint/2010/main" val="2548223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AD0FF-BDAA-4117-AD62-85C24A2DC495}"/>
              </a:ext>
            </a:extLst>
          </p:cNvPr>
          <p:cNvSpPr>
            <a:spLocks noGrp="1"/>
          </p:cNvSpPr>
          <p:nvPr>
            <p:ph type="title"/>
          </p:nvPr>
        </p:nvSpPr>
        <p:spPr>
          <a:xfrm>
            <a:off x="913795" y="609601"/>
            <a:ext cx="10353761" cy="533399"/>
          </a:xfrm>
        </p:spPr>
        <p:txBody>
          <a:bodyPr>
            <a:normAutofit/>
          </a:bodyPr>
          <a:lstStyle/>
          <a:p>
            <a:r>
              <a:rPr lang="en-IN" sz="3200" dirty="0">
                <a:solidFill>
                  <a:schemeClr val="accent5"/>
                </a:solidFill>
              </a:rPr>
              <a:t>NCLAT Order advising mediation &amp; successfully….</a:t>
            </a:r>
          </a:p>
        </p:txBody>
      </p:sp>
      <p:sp>
        <p:nvSpPr>
          <p:cNvPr id="3" name="Content Placeholder 2">
            <a:extLst>
              <a:ext uri="{FF2B5EF4-FFF2-40B4-BE49-F238E27FC236}">
                <a16:creationId xmlns:a16="http://schemas.microsoft.com/office/drawing/2014/main" id="{CBA47DEC-03F1-4606-9AA0-D33B2F74DC0D}"/>
              </a:ext>
            </a:extLst>
          </p:cNvPr>
          <p:cNvSpPr>
            <a:spLocks noGrp="1"/>
          </p:cNvSpPr>
          <p:nvPr>
            <p:ph idx="1"/>
          </p:nvPr>
        </p:nvSpPr>
        <p:spPr>
          <a:xfrm>
            <a:off x="913795" y="1351723"/>
            <a:ext cx="10353762" cy="5059016"/>
          </a:xfrm>
        </p:spPr>
        <p:txBody>
          <a:bodyPr/>
          <a:lstStyle/>
          <a:p>
            <a:pPr marL="269875" lvl="0" indent="-269875" fontAlgn="base">
              <a:lnSpc>
                <a:spcPct val="100000"/>
              </a:lnSpc>
              <a:spcBef>
                <a:spcPts val="600"/>
              </a:spcBef>
              <a:spcAft>
                <a:spcPct val="0"/>
              </a:spcAft>
              <a:buFontTx/>
              <a:buChar char="•"/>
            </a:pPr>
            <a:r>
              <a:rPr lang="en-US" i="1" dirty="0">
                <a:effectLst/>
                <a:latin typeface="Times New Roman" pitchFamily="18" charset="0"/>
                <a:ea typeface="Calibri" pitchFamily="34" charset="0"/>
                <a:cs typeface="Times New Roman" pitchFamily="18" charset="0"/>
              </a:rPr>
              <a:t>Company Appeal (AT) (Insolvency) No. 968 of 2019 in the matter of </a:t>
            </a:r>
            <a:r>
              <a:rPr lang="en-US" b="1" i="1" u="sng" dirty="0" err="1">
                <a:effectLst/>
                <a:latin typeface="Times New Roman" pitchFamily="18" charset="0"/>
                <a:ea typeface="Calibri" pitchFamily="34" charset="0"/>
                <a:cs typeface="Times New Roman" pitchFamily="18" charset="0"/>
              </a:rPr>
              <a:t>Parvinder</a:t>
            </a:r>
            <a:r>
              <a:rPr lang="en-US" b="1" i="1" u="sng" dirty="0">
                <a:effectLst/>
                <a:latin typeface="Times New Roman" pitchFamily="18" charset="0"/>
                <a:ea typeface="Calibri" pitchFamily="34" charset="0"/>
                <a:cs typeface="Times New Roman" pitchFamily="18" charset="0"/>
              </a:rPr>
              <a:t> Singh Vs Intec Capital Ltd. &amp; </a:t>
            </a:r>
            <a:r>
              <a:rPr lang="en-US" b="1" i="1" u="sng" dirty="0" err="1">
                <a:effectLst/>
                <a:latin typeface="Times New Roman" pitchFamily="18" charset="0"/>
                <a:ea typeface="Calibri" pitchFamily="34" charset="0"/>
                <a:cs typeface="Times New Roman" pitchFamily="18" charset="0"/>
              </a:rPr>
              <a:t>Anr</a:t>
            </a:r>
            <a:r>
              <a:rPr lang="en-US" b="1" i="1" u="sng" dirty="0">
                <a:effectLst/>
                <a:latin typeface="Times New Roman" pitchFamily="18" charset="0"/>
                <a:ea typeface="Calibri" pitchFamily="34" charset="0"/>
                <a:cs typeface="Times New Roman" pitchFamily="18" charset="0"/>
              </a:rPr>
              <a:t>.</a:t>
            </a:r>
            <a:r>
              <a:rPr lang="en-US" i="1" dirty="0">
                <a:effectLst/>
                <a:latin typeface="Times New Roman" pitchFamily="18" charset="0"/>
                <a:ea typeface="Calibri" pitchFamily="34" charset="0"/>
                <a:cs typeface="Times New Roman" pitchFamily="18" charset="0"/>
              </a:rPr>
              <a:t> was resolved through mediation (order dated 6 December 2019)</a:t>
            </a:r>
            <a:endParaRPr lang="en-US" i="1" dirty="0">
              <a:effectLst/>
              <a:latin typeface="Times New Roman" pitchFamily="18" charset="0"/>
              <a:cs typeface="Times New Roman" pitchFamily="18" charset="0"/>
            </a:endParaRPr>
          </a:p>
          <a:p>
            <a:pPr marL="269875" lvl="0" indent="-269875" eaLnBrk="0" fontAlgn="base" hangingPunct="0">
              <a:lnSpc>
                <a:spcPct val="100000"/>
              </a:lnSpc>
              <a:spcBef>
                <a:spcPts val="600"/>
              </a:spcBef>
              <a:spcAft>
                <a:spcPct val="0"/>
              </a:spcAft>
              <a:buFontTx/>
              <a:buChar char="•"/>
            </a:pPr>
            <a:r>
              <a:rPr lang="en-US" i="1" dirty="0">
                <a:effectLst/>
                <a:latin typeface="Times New Roman" pitchFamily="18" charset="0"/>
                <a:ea typeface="Calibri" pitchFamily="34" charset="0"/>
                <a:cs typeface="Times New Roman" pitchFamily="18" charset="0"/>
              </a:rPr>
              <a:t>Application filed with Hon’ble NCLT in March 2019; CIRP petition admitted in Sept 2019</a:t>
            </a:r>
            <a:endParaRPr lang="en-US" i="1" dirty="0">
              <a:effectLst/>
              <a:latin typeface="Times New Roman" pitchFamily="18" charset="0"/>
              <a:cs typeface="Times New Roman" pitchFamily="18" charset="0"/>
            </a:endParaRPr>
          </a:p>
          <a:p>
            <a:pPr marL="269875" lvl="0" indent="-269875" eaLnBrk="0" fontAlgn="base" hangingPunct="0">
              <a:lnSpc>
                <a:spcPct val="100000"/>
              </a:lnSpc>
              <a:spcBef>
                <a:spcPts val="600"/>
              </a:spcBef>
              <a:spcAft>
                <a:spcPct val="0"/>
              </a:spcAft>
              <a:buFontTx/>
              <a:buChar char="•"/>
            </a:pPr>
            <a:r>
              <a:rPr lang="en-US" i="1" dirty="0">
                <a:effectLst/>
                <a:latin typeface="Times New Roman" pitchFamily="18" charset="0"/>
                <a:ea typeface="Calibri" pitchFamily="34" charset="0"/>
                <a:cs typeface="Times New Roman" pitchFamily="18" charset="0"/>
              </a:rPr>
              <a:t>CD approached Hon’ble NCLAT whereat IRP was advised to enable parties to reach amicable settlement and parties agreed for mediation</a:t>
            </a:r>
            <a:endParaRPr lang="en-US" i="1" dirty="0">
              <a:effectLst/>
              <a:latin typeface="Times New Roman" pitchFamily="18" charset="0"/>
              <a:cs typeface="Times New Roman" pitchFamily="18" charset="0"/>
            </a:endParaRPr>
          </a:p>
          <a:p>
            <a:pPr marL="269875" lvl="0" indent="-269875" eaLnBrk="0" fontAlgn="base" hangingPunct="0">
              <a:lnSpc>
                <a:spcPct val="100000"/>
              </a:lnSpc>
              <a:spcBef>
                <a:spcPts val="600"/>
              </a:spcBef>
              <a:spcAft>
                <a:spcPct val="0"/>
              </a:spcAft>
              <a:buFontTx/>
              <a:buChar char="•"/>
            </a:pPr>
            <a:r>
              <a:rPr lang="en-US" i="1" dirty="0">
                <a:effectLst/>
                <a:latin typeface="Times New Roman" pitchFamily="18" charset="0"/>
                <a:ea typeface="Calibri" pitchFamily="34" charset="0"/>
                <a:cs typeface="Times New Roman" pitchFamily="18" charset="0"/>
              </a:rPr>
              <a:t>Matter referred to Hon’ble </a:t>
            </a:r>
            <a:r>
              <a:rPr lang="en-US" b="1" i="1" dirty="0">
                <a:effectLst/>
                <a:latin typeface="Times New Roman" pitchFamily="18" charset="0"/>
                <a:ea typeface="Calibri" pitchFamily="34" charset="0"/>
                <a:cs typeface="Times New Roman" pitchFamily="18" charset="0"/>
              </a:rPr>
              <a:t>Justice (Retd.) A.K. Sikri</a:t>
            </a:r>
            <a:r>
              <a:rPr lang="en-US" i="1" dirty="0">
                <a:effectLst/>
                <a:latin typeface="Times New Roman" pitchFamily="18" charset="0"/>
                <a:ea typeface="Calibri" pitchFamily="34" charset="0"/>
                <a:cs typeface="Times New Roman" pitchFamily="18" charset="0"/>
              </a:rPr>
              <a:t>, former Judge of the Hon’ble Supreme Court for mediation</a:t>
            </a:r>
            <a:endParaRPr lang="en-US" i="1" dirty="0">
              <a:effectLst/>
              <a:latin typeface="Times New Roman" pitchFamily="18" charset="0"/>
              <a:cs typeface="Times New Roman" pitchFamily="18" charset="0"/>
            </a:endParaRPr>
          </a:p>
          <a:p>
            <a:pPr marL="269875" lvl="0" indent="-269875" eaLnBrk="0" fontAlgn="base" hangingPunct="0">
              <a:lnSpc>
                <a:spcPct val="100000"/>
              </a:lnSpc>
              <a:spcBef>
                <a:spcPts val="600"/>
              </a:spcBef>
              <a:spcAft>
                <a:spcPct val="0"/>
              </a:spcAft>
              <a:buFontTx/>
              <a:buChar char="•"/>
            </a:pPr>
            <a:r>
              <a:rPr lang="en-US" i="1" dirty="0">
                <a:effectLst/>
                <a:latin typeface="Times New Roman" pitchFamily="18" charset="0"/>
                <a:ea typeface="Calibri" pitchFamily="34" charset="0"/>
                <a:cs typeface="Times New Roman" pitchFamily="18" charset="0"/>
              </a:rPr>
              <a:t>Amicable settlement of dues of the Financial Creditor reached after two rounds of mediation</a:t>
            </a:r>
            <a:endParaRPr lang="en-US" i="1" dirty="0">
              <a:effectLst/>
              <a:latin typeface="Times New Roman" pitchFamily="18" charset="0"/>
              <a:cs typeface="Times New Roman" pitchFamily="18" charset="0"/>
            </a:endParaRPr>
          </a:p>
          <a:p>
            <a:pPr marL="269875" lvl="0" indent="-269875" eaLnBrk="0" fontAlgn="base" hangingPunct="0">
              <a:lnSpc>
                <a:spcPct val="100000"/>
              </a:lnSpc>
              <a:spcBef>
                <a:spcPts val="600"/>
              </a:spcBef>
              <a:spcAft>
                <a:spcPct val="0"/>
              </a:spcAft>
              <a:buFontTx/>
              <a:buChar char="•"/>
            </a:pPr>
            <a:r>
              <a:rPr lang="en-US" i="1" dirty="0">
                <a:effectLst/>
                <a:latin typeface="Times New Roman" pitchFamily="18" charset="0"/>
                <a:cs typeface="Times New Roman" pitchFamily="18" charset="0"/>
              </a:rPr>
              <a:t>Had </a:t>
            </a:r>
            <a:r>
              <a:rPr lang="en-US" i="1" dirty="0">
                <a:effectLst/>
                <a:latin typeface="Times New Roman" pitchFamily="18" charset="0"/>
                <a:ea typeface="Calibri" pitchFamily="34" charset="0"/>
                <a:cs typeface="Times New Roman" pitchFamily="18" charset="0"/>
              </a:rPr>
              <a:t>this mediation been done earlier, the precious time of  Judiciary could have been saved and all litigation cost could have been AVOIDED. Relationships would not have become sour.</a:t>
            </a:r>
          </a:p>
          <a:p>
            <a:pPr marL="269875" lvl="0" indent="-269875" eaLnBrk="0" fontAlgn="base" hangingPunct="0">
              <a:lnSpc>
                <a:spcPct val="100000"/>
              </a:lnSpc>
              <a:spcBef>
                <a:spcPts val="600"/>
              </a:spcBef>
              <a:spcAft>
                <a:spcPct val="0"/>
              </a:spcAft>
              <a:buFontTx/>
              <a:buChar char="•"/>
            </a:pPr>
            <a:r>
              <a:rPr lang="en-US" b="1" i="1" dirty="0">
                <a:latin typeface="Times New Roman" pitchFamily="18" charset="0"/>
                <a:ea typeface="Calibri" pitchFamily="34" charset="0"/>
                <a:cs typeface="Times New Roman" pitchFamily="18" charset="0"/>
              </a:rPr>
              <a:t>What if IP’s themselves assist in Mediation and charge fees for the same</a:t>
            </a:r>
            <a:r>
              <a:rPr lang="en-US" i="1" dirty="0">
                <a:latin typeface="Times New Roman" pitchFamily="18" charset="0"/>
                <a:ea typeface="Calibri" pitchFamily="34" charset="0"/>
                <a:cs typeface="Times New Roman" pitchFamily="18" charset="0"/>
              </a:rPr>
              <a:t>?</a:t>
            </a:r>
            <a:endParaRPr lang="en-US" i="1" dirty="0">
              <a:effectLst/>
              <a:latin typeface="Times New Roman" pitchFamily="18" charset="0"/>
              <a:ea typeface="Calibri" pitchFamily="34" charset="0"/>
              <a:cs typeface="Times New Roman" pitchFamily="18" charset="0"/>
            </a:endParaRPr>
          </a:p>
        </p:txBody>
      </p:sp>
    </p:spTree>
    <p:extLst>
      <p:ext uri="{BB962C8B-B14F-4D97-AF65-F5344CB8AC3E}">
        <p14:creationId xmlns:p14="http://schemas.microsoft.com/office/powerpoint/2010/main" val="665557752"/>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08EFB-BFB0-4CB0-9122-1DBC16F724E8}"/>
              </a:ext>
            </a:extLst>
          </p:cNvPr>
          <p:cNvSpPr>
            <a:spLocks noGrp="1"/>
          </p:cNvSpPr>
          <p:nvPr>
            <p:ph type="title"/>
          </p:nvPr>
        </p:nvSpPr>
        <p:spPr/>
        <p:txBody>
          <a:bodyPr/>
          <a:lstStyle/>
          <a:p>
            <a:r>
              <a:rPr lang="en-IN" dirty="0"/>
              <a:t>Other aspects to be considered…</a:t>
            </a:r>
          </a:p>
        </p:txBody>
      </p:sp>
      <p:sp>
        <p:nvSpPr>
          <p:cNvPr id="3" name="Content Placeholder 2">
            <a:extLst>
              <a:ext uri="{FF2B5EF4-FFF2-40B4-BE49-F238E27FC236}">
                <a16:creationId xmlns:a16="http://schemas.microsoft.com/office/drawing/2014/main" id="{4C5442CD-D4B8-4469-A058-DC897CCE383E}"/>
              </a:ext>
            </a:extLst>
          </p:cNvPr>
          <p:cNvSpPr>
            <a:spLocks noGrp="1"/>
          </p:cNvSpPr>
          <p:nvPr>
            <p:ph idx="1"/>
          </p:nvPr>
        </p:nvSpPr>
        <p:spPr/>
        <p:txBody>
          <a:bodyPr>
            <a:normAutofit fontScale="92500" lnSpcReduction="20000"/>
          </a:bodyPr>
          <a:lstStyle/>
          <a:p>
            <a:r>
              <a:rPr lang="en-IN" dirty="0"/>
              <a:t>Can all the issues of CD/OC/FC’s have solutions through strict application of Law / provisions? May be NO</a:t>
            </a:r>
          </a:p>
          <a:p>
            <a:pPr lvl="1"/>
            <a:r>
              <a:rPr lang="en-IN" dirty="0"/>
              <a:t>May be some can be decided / resolved when we ensure a communication between parties in disputes.</a:t>
            </a:r>
          </a:p>
          <a:p>
            <a:pPr lvl="1"/>
            <a:r>
              <a:rPr lang="en-IN" dirty="0"/>
              <a:t>May be we can help them decide what is right as opposed to who is right, especially when we can keep giving them comparisons from IBC/CIRP</a:t>
            </a:r>
          </a:p>
          <a:p>
            <a:pPr lvl="1"/>
            <a:r>
              <a:rPr lang="en-IN" dirty="0"/>
              <a:t>We need to reduce the workload on AA who would not be able to do provide fair justice with such speed.</a:t>
            </a:r>
          </a:p>
          <a:p>
            <a:pPr lvl="1"/>
            <a:r>
              <a:rPr lang="en-IN" dirty="0"/>
              <a:t>Not all the cases all the time would be ripe for Mediation but a lot of pain of MSME’s for sure would be / can be reduced through efficient use of Mediation techniques.</a:t>
            </a:r>
          </a:p>
          <a:p>
            <a:r>
              <a:rPr lang="en-IN" dirty="0"/>
              <a:t> When Apex Court tried Mediation in </a:t>
            </a:r>
            <a:r>
              <a:rPr lang="en-IN" dirty="0" err="1"/>
              <a:t>Ayodhya</a:t>
            </a:r>
            <a:r>
              <a:rPr lang="en-IN" dirty="0"/>
              <a:t> and </a:t>
            </a:r>
            <a:r>
              <a:rPr lang="en-IN" dirty="0" err="1"/>
              <a:t>Shaheen</a:t>
            </a:r>
            <a:r>
              <a:rPr lang="en-IN" dirty="0"/>
              <a:t> Bagh, why not trials be made in commercial cases also? A dispute is a dispute and quantitative ones can also have creative / amicable solutions</a:t>
            </a:r>
          </a:p>
          <a:p>
            <a:pPr lvl="2"/>
            <a:r>
              <a:rPr lang="en-IN" dirty="0"/>
              <a:t>Not all situations be resolved with a winner and a loser but court cases normally end up like this</a:t>
            </a:r>
          </a:p>
          <a:p>
            <a:pPr lvl="2"/>
            <a:r>
              <a:rPr lang="en-IN" dirty="0"/>
              <a:t>Not all battles need to be won, but surely they need to be sorted out, hence alternatives required</a:t>
            </a:r>
          </a:p>
          <a:p>
            <a:pPr lvl="2"/>
            <a:r>
              <a:rPr lang="en-IN" dirty="0"/>
              <a:t>So when parties agree, see merit, want to resolve, respect relationships, want be in control of the process, are flexible… then Mediation is the answer…</a:t>
            </a:r>
          </a:p>
        </p:txBody>
      </p:sp>
    </p:spTree>
    <p:extLst>
      <p:ext uri="{BB962C8B-B14F-4D97-AF65-F5344CB8AC3E}">
        <p14:creationId xmlns:p14="http://schemas.microsoft.com/office/powerpoint/2010/main" val="262377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additive="base">
                                        <p:cTn id="2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 calcmode="lin" valueType="num">
                                      <p:cBhvr additive="base">
                                        <p:cTn id="2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 calcmode="lin" valueType="num">
                                      <p:cBhvr additive="base">
                                        <p:cTn id="3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F1883-11E7-4093-80B3-572F048F521F}"/>
              </a:ext>
            </a:extLst>
          </p:cNvPr>
          <p:cNvSpPr>
            <a:spLocks noGrp="1"/>
          </p:cNvSpPr>
          <p:nvPr>
            <p:ph type="title"/>
          </p:nvPr>
        </p:nvSpPr>
        <p:spPr/>
        <p:txBody>
          <a:bodyPr/>
          <a:lstStyle/>
          <a:p>
            <a:r>
              <a:rPr lang="en-IN" dirty="0"/>
              <a:t>Proposed Framework for mediation</a:t>
            </a:r>
          </a:p>
        </p:txBody>
      </p:sp>
      <p:sp>
        <p:nvSpPr>
          <p:cNvPr id="3" name="Content Placeholder 2">
            <a:extLst>
              <a:ext uri="{FF2B5EF4-FFF2-40B4-BE49-F238E27FC236}">
                <a16:creationId xmlns:a16="http://schemas.microsoft.com/office/drawing/2014/main" id="{360A3400-D2C3-40C4-9617-8775E1DF4763}"/>
              </a:ext>
            </a:extLst>
          </p:cNvPr>
          <p:cNvSpPr>
            <a:spLocks noGrp="1"/>
          </p:cNvSpPr>
          <p:nvPr>
            <p:ph idx="1"/>
          </p:nvPr>
        </p:nvSpPr>
        <p:spPr/>
        <p:txBody>
          <a:bodyPr>
            <a:normAutofit fontScale="92500" lnSpcReduction="10000"/>
          </a:bodyPr>
          <a:lstStyle/>
          <a:p>
            <a:r>
              <a:rPr lang="en-IN" dirty="0"/>
              <a:t>Filing of petition &amp; appointment of Mediator. </a:t>
            </a:r>
          </a:p>
          <a:p>
            <a:pPr lvl="1"/>
            <a:r>
              <a:rPr lang="en-IN" dirty="0"/>
              <a:t>Ideally IP, being the Mediator, can ensure parties in dispute to sit across the table and compare their situation vs CIRP and aid parties to take steps to find solution aided by Mediator. Else, IP can be a Mediation Advocate supporting his party in the process.</a:t>
            </a:r>
          </a:p>
          <a:p>
            <a:pPr lvl="1"/>
            <a:r>
              <a:rPr lang="en-IN" dirty="0"/>
              <a:t>4 weeks / 1 month necessary /mandated period to try, else formal process starts </a:t>
            </a:r>
          </a:p>
          <a:p>
            <a:r>
              <a:rPr lang="en-IN" dirty="0"/>
              <a:t>Intent of the Government / Judiciary across board has been to allow settlements through withdrawals whenever wherever possible: (its both about infra and also about complexities)</a:t>
            </a:r>
          </a:p>
          <a:p>
            <a:pPr lvl="1"/>
            <a:r>
              <a:rPr lang="en-IN" dirty="0"/>
              <a:t>Pre filing (could we try for pre packs and then see if a formal process needs to be carried out)</a:t>
            </a:r>
          </a:p>
          <a:p>
            <a:pPr lvl="1"/>
            <a:r>
              <a:rPr lang="en-IN" dirty="0"/>
              <a:t>Post filing, pre admission (By the benches)</a:t>
            </a:r>
          </a:p>
          <a:p>
            <a:pPr lvl="1"/>
            <a:r>
              <a:rPr lang="en-IN" dirty="0"/>
              <a:t>Post admission, pre COC constitution (Inherent powers under Rule 11 - post Swiss Ribbons)</a:t>
            </a:r>
          </a:p>
          <a:p>
            <a:pPr lvl="1"/>
            <a:r>
              <a:rPr lang="en-IN" dirty="0"/>
              <a:t>Post COC constitution &amp; during CIRP (12A). </a:t>
            </a:r>
            <a:r>
              <a:rPr lang="en-IN" dirty="0" err="1"/>
              <a:t>Sandesarias</a:t>
            </a:r>
            <a:r>
              <a:rPr lang="en-IN" dirty="0"/>
              <a:t> case for 12A came almost at the end of the CIRP </a:t>
            </a:r>
          </a:p>
          <a:p>
            <a:pPr lvl="1"/>
            <a:r>
              <a:rPr lang="en-IN" dirty="0"/>
              <a:t>Even post liquidation, applying Sec 230 of CA 2013 shows that they knew ‘resolutions are more important than death of the company’ ……  </a:t>
            </a:r>
          </a:p>
        </p:txBody>
      </p:sp>
    </p:spTree>
    <p:extLst>
      <p:ext uri="{BB962C8B-B14F-4D97-AF65-F5344CB8AC3E}">
        <p14:creationId xmlns:p14="http://schemas.microsoft.com/office/powerpoint/2010/main" val="2253274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60E75-0347-43FB-85C7-FEAE878548EB}"/>
              </a:ext>
            </a:extLst>
          </p:cNvPr>
          <p:cNvSpPr>
            <a:spLocks noGrp="1"/>
          </p:cNvSpPr>
          <p:nvPr>
            <p:ph type="title"/>
          </p:nvPr>
        </p:nvSpPr>
        <p:spPr/>
        <p:txBody>
          <a:bodyPr/>
          <a:lstStyle/>
          <a:p>
            <a:r>
              <a:rPr lang="en-IN" dirty="0"/>
              <a:t>Skills / traits required…</a:t>
            </a:r>
          </a:p>
        </p:txBody>
      </p:sp>
      <p:sp>
        <p:nvSpPr>
          <p:cNvPr id="3" name="Content Placeholder 2">
            <a:extLst>
              <a:ext uri="{FF2B5EF4-FFF2-40B4-BE49-F238E27FC236}">
                <a16:creationId xmlns:a16="http://schemas.microsoft.com/office/drawing/2014/main" id="{5CEC94CE-5E97-4223-9F4B-9B20818E3D53}"/>
              </a:ext>
            </a:extLst>
          </p:cNvPr>
          <p:cNvSpPr>
            <a:spLocks noGrp="1"/>
          </p:cNvSpPr>
          <p:nvPr>
            <p:ph idx="1"/>
          </p:nvPr>
        </p:nvSpPr>
        <p:spPr/>
        <p:txBody>
          <a:bodyPr/>
          <a:lstStyle/>
          <a:p>
            <a:r>
              <a:rPr lang="en-IN" dirty="0"/>
              <a:t>Art of Balancing</a:t>
            </a:r>
          </a:p>
          <a:p>
            <a:r>
              <a:rPr lang="en-IN" dirty="0"/>
              <a:t>Art of Management</a:t>
            </a:r>
          </a:p>
          <a:p>
            <a:r>
              <a:rPr lang="en-IN" dirty="0"/>
              <a:t>Softer Skills</a:t>
            </a:r>
          </a:p>
          <a:p>
            <a:r>
              <a:rPr lang="en-IN" dirty="0"/>
              <a:t>Carrot &amp; Stick Approach</a:t>
            </a:r>
          </a:p>
          <a:p>
            <a:r>
              <a:rPr lang="en-IN" dirty="0"/>
              <a:t>Being a Team Player </a:t>
            </a:r>
          </a:p>
          <a:p>
            <a:r>
              <a:rPr lang="en-IN" dirty="0"/>
              <a:t>Having Respect / Empathy</a:t>
            </a:r>
          </a:p>
          <a:p>
            <a:r>
              <a:rPr lang="en-IN" dirty="0"/>
              <a:t>Required Flexibility (within framework of Law)</a:t>
            </a:r>
          </a:p>
          <a:p>
            <a:r>
              <a:rPr lang="en-IN" dirty="0"/>
              <a:t>Effort to Learn, Lead, Manage..</a:t>
            </a:r>
          </a:p>
          <a:p>
            <a:r>
              <a:rPr lang="en-IN" dirty="0"/>
              <a:t>Contribution to the Profession by helping evolve ‘Best Practices’</a:t>
            </a:r>
          </a:p>
        </p:txBody>
      </p:sp>
    </p:spTree>
    <p:extLst>
      <p:ext uri="{BB962C8B-B14F-4D97-AF65-F5344CB8AC3E}">
        <p14:creationId xmlns:p14="http://schemas.microsoft.com/office/powerpoint/2010/main" val="196445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66852-4954-4CA0-88A7-2FD848C57F36}"/>
              </a:ext>
            </a:extLst>
          </p:cNvPr>
          <p:cNvSpPr>
            <a:spLocks noGrp="1"/>
          </p:cNvSpPr>
          <p:nvPr>
            <p:ph type="title"/>
          </p:nvPr>
        </p:nvSpPr>
        <p:spPr/>
        <p:txBody>
          <a:bodyPr/>
          <a:lstStyle/>
          <a:p>
            <a:r>
              <a:rPr lang="en-IN" dirty="0"/>
              <a:t>Stakeholders an IP interacts with..</a:t>
            </a:r>
          </a:p>
        </p:txBody>
      </p:sp>
      <p:sp>
        <p:nvSpPr>
          <p:cNvPr id="3" name="Content Placeholder 2">
            <a:extLst>
              <a:ext uri="{FF2B5EF4-FFF2-40B4-BE49-F238E27FC236}">
                <a16:creationId xmlns:a16="http://schemas.microsoft.com/office/drawing/2014/main" id="{521953CD-1E78-41DF-B111-542F2B989D8D}"/>
              </a:ext>
            </a:extLst>
          </p:cNvPr>
          <p:cNvSpPr>
            <a:spLocks noGrp="1"/>
          </p:cNvSpPr>
          <p:nvPr>
            <p:ph idx="1"/>
          </p:nvPr>
        </p:nvSpPr>
        <p:spPr/>
        <p:txBody>
          <a:bodyPr>
            <a:normAutofit fontScale="92500" lnSpcReduction="10000"/>
          </a:bodyPr>
          <a:lstStyle/>
          <a:p>
            <a:r>
              <a:rPr lang="en-IN" dirty="0"/>
              <a:t>Promoter / Director: </a:t>
            </a:r>
          </a:p>
          <a:p>
            <a:pPr lvl="1"/>
            <a:r>
              <a:rPr lang="en-IN" dirty="0"/>
              <a:t>Cooperation, ego, self respect, uncertainty, fear (19(2)), carrot &amp; stick </a:t>
            </a:r>
          </a:p>
          <a:p>
            <a:r>
              <a:rPr lang="en-IN" dirty="0"/>
              <a:t>Operational Creditors</a:t>
            </a:r>
          </a:p>
          <a:p>
            <a:pPr lvl="1"/>
            <a:r>
              <a:rPr lang="en-IN" dirty="0"/>
              <a:t>Going concern, claims acceptance, assurance of a fair deal, RA interaction, DD of R Plan</a:t>
            </a:r>
          </a:p>
          <a:p>
            <a:r>
              <a:rPr lang="en-IN" dirty="0"/>
              <a:t>Employees / Workmen</a:t>
            </a:r>
          </a:p>
          <a:p>
            <a:pPr lvl="1"/>
            <a:r>
              <a:rPr lang="en-IN" dirty="0"/>
              <a:t>Cooperation, going concern, support, loyalty, uncertainty, salary/wages, continuity</a:t>
            </a:r>
          </a:p>
          <a:p>
            <a:r>
              <a:rPr lang="en-IN" dirty="0"/>
              <a:t>Financial Creditors</a:t>
            </a:r>
          </a:p>
          <a:p>
            <a:pPr lvl="1"/>
            <a:r>
              <a:rPr lang="en-IN" dirty="0"/>
              <a:t>Approvals, transparency, consistency, support, shorter lead times, decision making, Sec 28, IRP-RP-L… knowing where are they coming from…. And their position in hierarchies..</a:t>
            </a:r>
          </a:p>
          <a:p>
            <a:r>
              <a:rPr lang="en-IN" i="1" u="sng" dirty="0"/>
              <a:t>What an IP wants is ‘compliance’ and ‘going concern’ and knowing ATNA’s and ZOPA, helps to interact with the above mentioned stakeholders and move forward. After all, running to NCLT/NCLAT at a drop of a hat is not the best idea. What you being on ground know is a lot and is often /mostly sufficient to help iron out a lot of frictions.</a:t>
            </a:r>
          </a:p>
        </p:txBody>
      </p:sp>
    </p:spTree>
    <p:extLst>
      <p:ext uri="{BB962C8B-B14F-4D97-AF65-F5344CB8AC3E}">
        <p14:creationId xmlns:p14="http://schemas.microsoft.com/office/powerpoint/2010/main" val="17810346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FE700-FC5B-4443-BF35-6215EA0596F9}"/>
              </a:ext>
            </a:extLst>
          </p:cNvPr>
          <p:cNvSpPr>
            <a:spLocks noGrp="1"/>
          </p:cNvSpPr>
          <p:nvPr>
            <p:ph type="title"/>
          </p:nvPr>
        </p:nvSpPr>
        <p:spPr/>
        <p:txBody>
          <a:bodyPr/>
          <a:lstStyle/>
          <a:p>
            <a:r>
              <a:rPr lang="en-IN" dirty="0"/>
              <a:t>Thank you</a:t>
            </a:r>
          </a:p>
        </p:txBody>
      </p:sp>
      <p:sp>
        <p:nvSpPr>
          <p:cNvPr id="3" name="Content Placeholder 2">
            <a:extLst>
              <a:ext uri="{FF2B5EF4-FFF2-40B4-BE49-F238E27FC236}">
                <a16:creationId xmlns:a16="http://schemas.microsoft.com/office/drawing/2014/main" id="{8BDA8E5A-03A2-42EC-8E1D-F3E0B0306ADB}"/>
              </a:ext>
            </a:extLst>
          </p:cNvPr>
          <p:cNvSpPr>
            <a:spLocks noGrp="1"/>
          </p:cNvSpPr>
          <p:nvPr>
            <p:ph idx="1"/>
          </p:nvPr>
        </p:nvSpPr>
        <p:spPr/>
        <p:txBody>
          <a:bodyPr>
            <a:normAutofit/>
          </a:bodyPr>
          <a:lstStyle/>
          <a:p>
            <a:r>
              <a:rPr lang="en-IN" sz="3200" b="1" dirty="0">
                <a:solidFill>
                  <a:srgbClr val="00B050"/>
                </a:solidFill>
                <a:effectLst>
                  <a:outerShdw blurRad="38100" dist="38100" dir="2700000" algn="tl">
                    <a:srgbClr val="000000">
                      <a:alpha val="43137"/>
                    </a:srgbClr>
                  </a:outerShdw>
                </a:effectLst>
              </a:rPr>
              <a:t>SANJEEV AHUJA</a:t>
            </a:r>
          </a:p>
          <a:p>
            <a:r>
              <a:rPr lang="en-IN" u="sng" dirty="0">
                <a:effectLst>
                  <a:outerShdw blurRad="38100" dist="38100" dir="2700000" algn="tl">
                    <a:srgbClr val="000000">
                      <a:alpha val="43137"/>
                    </a:srgbClr>
                  </a:outerShdw>
                </a:effectLst>
              </a:rPr>
              <a:t>RESOLUTION PROFESSIONAL, MEDIATOR, ARBITRATOR, STRATEGY ADVISOR</a:t>
            </a:r>
          </a:p>
          <a:p>
            <a:pPr lvl="8"/>
            <a:endParaRPr lang="en-IN" u="sng" dirty="0">
              <a:effectLst>
                <a:outerShdw blurRad="38100" dist="38100" dir="2700000" algn="tl">
                  <a:srgbClr val="000000">
                    <a:alpha val="43137"/>
                  </a:srgbClr>
                </a:outerShdw>
              </a:effectLst>
            </a:endParaRPr>
          </a:p>
          <a:p>
            <a:pPr lvl="8"/>
            <a:endParaRPr lang="en-IN" u="sng" dirty="0">
              <a:effectLst>
                <a:outerShdw blurRad="38100" dist="38100" dir="2700000" algn="tl">
                  <a:srgbClr val="000000">
                    <a:alpha val="43137"/>
                  </a:srgbClr>
                </a:outerShdw>
              </a:effectLst>
            </a:endParaRPr>
          </a:p>
          <a:p>
            <a:pPr lvl="8"/>
            <a:r>
              <a:rPr lang="en-IN" u="sng" dirty="0">
                <a:solidFill>
                  <a:srgbClr val="00B050"/>
                </a:solidFill>
                <a:effectLst>
                  <a:outerShdw blurRad="38100" dist="38100" dir="2700000" algn="tl">
                    <a:srgbClr val="000000">
                      <a:alpha val="43137"/>
                    </a:srgbClr>
                  </a:outerShdw>
                </a:effectLst>
                <a:hlinkClick r:id="rId2"/>
              </a:rPr>
              <a:t>GRENOBLE@GRENOBLEINDIA.COM</a:t>
            </a:r>
            <a:endParaRPr lang="en-IN" u="sng" dirty="0">
              <a:solidFill>
                <a:srgbClr val="00B050"/>
              </a:solidFill>
              <a:effectLst>
                <a:outerShdw blurRad="38100" dist="38100" dir="2700000" algn="tl">
                  <a:srgbClr val="000000">
                    <a:alpha val="43137"/>
                  </a:srgbClr>
                </a:outerShdw>
              </a:effectLst>
            </a:endParaRPr>
          </a:p>
          <a:p>
            <a:pPr lvl="8"/>
            <a:r>
              <a:rPr lang="en-IN" u="sng" dirty="0">
                <a:solidFill>
                  <a:srgbClr val="00B050"/>
                </a:solidFill>
                <a:effectLst>
                  <a:outerShdw blurRad="38100" dist="38100" dir="2700000" algn="tl">
                    <a:srgbClr val="000000">
                      <a:alpha val="43137"/>
                    </a:srgbClr>
                  </a:outerShdw>
                </a:effectLst>
                <a:hlinkClick r:id="rId3"/>
              </a:rPr>
              <a:t>SSMR.AHUJA@GMAIL.COM</a:t>
            </a:r>
            <a:endParaRPr lang="en-IN" u="sng" dirty="0">
              <a:solidFill>
                <a:srgbClr val="00B050"/>
              </a:solidFill>
              <a:effectLst>
                <a:outerShdw blurRad="38100" dist="38100" dir="2700000" algn="tl">
                  <a:srgbClr val="000000">
                    <a:alpha val="43137"/>
                  </a:srgbClr>
                </a:outerShdw>
              </a:effectLst>
            </a:endParaRPr>
          </a:p>
          <a:p>
            <a:pPr lvl="8"/>
            <a:r>
              <a:rPr lang="en-IN" u="sng" dirty="0">
                <a:solidFill>
                  <a:srgbClr val="00B050"/>
                </a:solidFill>
                <a:effectLst>
                  <a:outerShdw blurRad="38100" dist="38100" dir="2700000" algn="tl">
                    <a:srgbClr val="000000">
                      <a:alpha val="43137"/>
                    </a:srgbClr>
                  </a:outerShdw>
                </a:effectLst>
              </a:rPr>
              <a:t>+91-9810600016</a:t>
            </a:r>
          </a:p>
        </p:txBody>
      </p:sp>
    </p:spTree>
    <p:extLst>
      <p:ext uri="{BB962C8B-B14F-4D97-AF65-F5344CB8AC3E}">
        <p14:creationId xmlns:p14="http://schemas.microsoft.com/office/powerpoint/2010/main" val="1002440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Mediation: the concept</a:t>
            </a:r>
          </a:p>
        </p:txBody>
      </p:sp>
      <p:sp>
        <p:nvSpPr>
          <p:cNvPr id="3" name="Content Placeholder 2"/>
          <p:cNvSpPr>
            <a:spLocks noGrp="1"/>
          </p:cNvSpPr>
          <p:nvPr>
            <p:ph idx="1"/>
          </p:nvPr>
        </p:nvSpPr>
        <p:spPr/>
        <p:txBody>
          <a:bodyPr/>
          <a:lstStyle/>
          <a:p>
            <a:endParaRPr lang="en-IN" dirty="0"/>
          </a:p>
          <a:p>
            <a:endParaRPr lang="en-IN" dirty="0"/>
          </a:p>
          <a:p>
            <a:r>
              <a:rPr lang="en-IN" dirty="0"/>
              <a:t>An Art &amp; Science of resolving / settling the disputes between the Parties, through the mechanism of enabling the Parties to settle the dispute. This is facilitated by a Neutral (Mediator) who works as a catalyst.</a:t>
            </a:r>
          </a:p>
          <a:p>
            <a:pPr marL="0" indent="0">
              <a:buNone/>
            </a:pPr>
            <a:endParaRPr lang="en-IN" dirty="0"/>
          </a:p>
          <a:p>
            <a:r>
              <a:rPr lang="en-IN" dirty="0"/>
              <a:t>Resolving Dispute without Litigation / without Courts… Is it Possible? Yes.</a:t>
            </a:r>
          </a:p>
          <a:p>
            <a:endParaRPr lang="en-IN" dirty="0"/>
          </a:p>
          <a:p>
            <a:endParaRPr lang="en-IN" dirty="0"/>
          </a:p>
          <a:p>
            <a:r>
              <a:rPr lang="en-IN" dirty="0"/>
              <a:t>Neutral here is an Enabler, a Catalyst and a Facilitator</a:t>
            </a:r>
          </a:p>
        </p:txBody>
      </p:sp>
    </p:spTree>
    <p:extLst>
      <p:ext uri="{BB962C8B-B14F-4D97-AF65-F5344CB8AC3E}">
        <p14:creationId xmlns:p14="http://schemas.microsoft.com/office/powerpoint/2010/main" val="3513813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Why mediation…</a:t>
            </a:r>
          </a:p>
        </p:txBody>
      </p:sp>
      <p:sp>
        <p:nvSpPr>
          <p:cNvPr id="3" name="Content Placeholder 2"/>
          <p:cNvSpPr>
            <a:spLocks noGrp="1"/>
          </p:cNvSpPr>
          <p:nvPr>
            <p:ph idx="1"/>
          </p:nvPr>
        </p:nvSpPr>
        <p:spPr/>
        <p:txBody>
          <a:bodyPr>
            <a:normAutofit fontScale="92500" lnSpcReduction="10000"/>
          </a:bodyPr>
          <a:lstStyle/>
          <a:p>
            <a:pPr marL="0" indent="0">
              <a:buNone/>
            </a:pPr>
            <a:r>
              <a:rPr lang="en-IN" dirty="0"/>
              <a:t>Many disputes can be settled / resolved just by ensuring a better communication &amp; a better connect / involvement of the parties.</a:t>
            </a:r>
          </a:p>
          <a:p>
            <a:pPr marL="0" indent="0">
              <a:buNone/>
            </a:pPr>
            <a:endParaRPr lang="en-IN" dirty="0"/>
          </a:p>
          <a:p>
            <a:pPr marL="0" indent="0">
              <a:buNone/>
            </a:pPr>
            <a:r>
              <a:rPr lang="en-IN" dirty="0"/>
              <a:t>The benefits of Mediation are:</a:t>
            </a:r>
          </a:p>
          <a:p>
            <a:r>
              <a:rPr lang="en-IN" i="1" dirty="0"/>
              <a:t>Voluntary Exercise</a:t>
            </a:r>
          </a:p>
          <a:p>
            <a:r>
              <a:rPr lang="en-IN" i="1" dirty="0"/>
              <a:t>Confidential Proceedings</a:t>
            </a:r>
          </a:p>
          <a:p>
            <a:r>
              <a:rPr lang="en-IN" i="1" dirty="0"/>
              <a:t>Fully Flexible</a:t>
            </a:r>
          </a:p>
          <a:p>
            <a:r>
              <a:rPr lang="en-IN" i="1" dirty="0"/>
              <a:t>Cost Effective</a:t>
            </a:r>
          </a:p>
          <a:p>
            <a:r>
              <a:rPr lang="en-IN" i="1" dirty="0"/>
              <a:t>Time Effective</a:t>
            </a:r>
          </a:p>
          <a:p>
            <a:r>
              <a:rPr lang="en-IN" i="1" dirty="0">
                <a:solidFill>
                  <a:srgbClr val="00B050"/>
                </a:solidFill>
              </a:rPr>
              <a:t>No one has to lose to make other win</a:t>
            </a:r>
          </a:p>
          <a:p>
            <a:r>
              <a:rPr lang="en-IN" i="1" dirty="0">
                <a:solidFill>
                  <a:srgbClr val="C00000"/>
                </a:solidFill>
              </a:rPr>
              <a:t>RELATIONSHIPS are saved</a:t>
            </a:r>
          </a:p>
          <a:p>
            <a:pPr marL="0" indent="0">
              <a:buNone/>
            </a:pPr>
            <a:endParaRPr lang="en-IN" dirty="0"/>
          </a:p>
        </p:txBody>
      </p:sp>
    </p:spTree>
    <p:extLst>
      <p:ext uri="{BB962C8B-B14F-4D97-AF65-F5344CB8AC3E}">
        <p14:creationId xmlns:p14="http://schemas.microsoft.com/office/powerpoint/2010/main" val="1423937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A408-DD02-4F1C-9E0F-6E216D8CFA5C}"/>
              </a:ext>
            </a:extLst>
          </p:cNvPr>
          <p:cNvSpPr>
            <a:spLocks noGrp="1"/>
          </p:cNvSpPr>
          <p:nvPr>
            <p:ph type="title"/>
          </p:nvPr>
        </p:nvSpPr>
        <p:spPr/>
        <p:txBody>
          <a:bodyPr/>
          <a:lstStyle/>
          <a:p>
            <a:r>
              <a:rPr lang="en-IN" dirty="0"/>
              <a:t>How…</a:t>
            </a:r>
          </a:p>
        </p:txBody>
      </p:sp>
      <p:sp>
        <p:nvSpPr>
          <p:cNvPr id="3" name="Content Placeholder 2">
            <a:extLst>
              <a:ext uri="{FF2B5EF4-FFF2-40B4-BE49-F238E27FC236}">
                <a16:creationId xmlns:a16="http://schemas.microsoft.com/office/drawing/2014/main" id="{E86A0B95-C606-4986-8940-BEDCECB6AA4F}"/>
              </a:ext>
            </a:extLst>
          </p:cNvPr>
          <p:cNvSpPr>
            <a:spLocks noGrp="1"/>
          </p:cNvSpPr>
          <p:nvPr>
            <p:ph idx="1"/>
          </p:nvPr>
        </p:nvSpPr>
        <p:spPr/>
        <p:txBody>
          <a:bodyPr/>
          <a:lstStyle/>
          <a:p>
            <a:r>
              <a:rPr lang="en-IN" dirty="0"/>
              <a:t>The person who facilitates /runs this process is someone we call, a Mediator. </a:t>
            </a:r>
          </a:p>
          <a:p>
            <a:r>
              <a:rPr lang="en-IN" dirty="0"/>
              <a:t>He is a Neutral (not associated with any party), someone who wishes that parties walk out smiling</a:t>
            </a:r>
          </a:p>
          <a:p>
            <a:r>
              <a:rPr lang="en-IN" dirty="0"/>
              <a:t>Traits of/for a Mediator: someone who has the</a:t>
            </a:r>
          </a:p>
          <a:p>
            <a:pPr lvl="1"/>
            <a:r>
              <a:rPr lang="en-IN" i="1" dirty="0"/>
              <a:t>Right skill set (softer skills)</a:t>
            </a:r>
          </a:p>
          <a:p>
            <a:pPr lvl="1"/>
            <a:r>
              <a:rPr lang="en-IN" i="1" dirty="0"/>
              <a:t>Appropriate Training</a:t>
            </a:r>
          </a:p>
          <a:p>
            <a:pPr lvl="1"/>
            <a:r>
              <a:rPr lang="en-IN" i="1" dirty="0"/>
              <a:t>Right Mindset</a:t>
            </a:r>
          </a:p>
          <a:p>
            <a:pPr lvl="1"/>
            <a:r>
              <a:rPr lang="en-IN" i="1" dirty="0"/>
              <a:t>Adequate knowledge of the subject matter of the dispute (ideal)</a:t>
            </a:r>
          </a:p>
        </p:txBody>
      </p:sp>
    </p:spTree>
    <p:extLst>
      <p:ext uri="{BB962C8B-B14F-4D97-AF65-F5344CB8AC3E}">
        <p14:creationId xmlns:p14="http://schemas.microsoft.com/office/powerpoint/2010/main" val="1483162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2854D-835F-4836-9EFD-79652DDD9A8A}"/>
              </a:ext>
            </a:extLst>
          </p:cNvPr>
          <p:cNvSpPr>
            <a:spLocks noGrp="1"/>
          </p:cNvSpPr>
          <p:nvPr>
            <p:ph type="title"/>
          </p:nvPr>
        </p:nvSpPr>
        <p:spPr/>
        <p:txBody>
          <a:bodyPr/>
          <a:lstStyle/>
          <a:p>
            <a:r>
              <a:rPr lang="en-IN" dirty="0"/>
              <a:t>What is holding it’s acceptance…</a:t>
            </a:r>
          </a:p>
        </p:txBody>
      </p:sp>
      <p:sp>
        <p:nvSpPr>
          <p:cNvPr id="3" name="Content Placeholder 2">
            <a:extLst>
              <a:ext uri="{FF2B5EF4-FFF2-40B4-BE49-F238E27FC236}">
                <a16:creationId xmlns:a16="http://schemas.microsoft.com/office/drawing/2014/main" id="{63BA0F3A-3AB2-4C20-8368-4CF57686E44F}"/>
              </a:ext>
            </a:extLst>
          </p:cNvPr>
          <p:cNvSpPr>
            <a:spLocks noGrp="1"/>
          </p:cNvSpPr>
          <p:nvPr>
            <p:ph idx="1"/>
          </p:nvPr>
        </p:nvSpPr>
        <p:spPr/>
        <p:txBody>
          <a:bodyPr/>
          <a:lstStyle/>
          <a:p>
            <a:r>
              <a:rPr lang="en-IN" dirty="0"/>
              <a:t>Awareness</a:t>
            </a:r>
          </a:p>
          <a:p>
            <a:r>
              <a:rPr lang="en-IN" dirty="0"/>
              <a:t>First Step</a:t>
            </a:r>
          </a:p>
          <a:p>
            <a:r>
              <a:rPr lang="en-IN" dirty="0"/>
              <a:t>Unsure</a:t>
            </a:r>
          </a:p>
          <a:p>
            <a:r>
              <a:rPr lang="en-IN" dirty="0"/>
              <a:t>Enforceability</a:t>
            </a:r>
          </a:p>
          <a:p>
            <a:r>
              <a:rPr lang="en-IN" dirty="0"/>
              <a:t>Lack of Connect / Communication between the Parties in Dispute…</a:t>
            </a:r>
          </a:p>
          <a:p>
            <a:r>
              <a:rPr lang="en-IN" dirty="0"/>
              <a:t>Unpleasant Experience(s)</a:t>
            </a:r>
          </a:p>
        </p:txBody>
      </p:sp>
    </p:spTree>
    <p:extLst>
      <p:ext uri="{BB962C8B-B14F-4D97-AF65-F5344CB8AC3E}">
        <p14:creationId xmlns:p14="http://schemas.microsoft.com/office/powerpoint/2010/main" val="541032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Position in Law….&amp; what govt/judiciary is saying..</a:t>
            </a:r>
          </a:p>
        </p:txBody>
      </p:sp>
      <p:sp>
        <p:nvSpPr>
          <p:cNvPr id="3" name="Content Placeholder 2"/>
          <p:cNvSpPr>
            <a:spLocks noGrp="1"/>
          </p:cNvSpPr>
          <p:nvPr>
            <p:ph idx="1"/>
          </p:nvPr>
        </p:nvSpPr>
        <p:spPr/>
        <p:txBody>
          <a:bodyPr>
            <a:normAutofit fontScale="85000" lnSpcReduction="10000"/>
          </a:bodyPr>
          <a:lstStyle/>
          <a:p>
            <a:r>
              <a:rPr lang="en-IN" dirty="0"/>
              <a:t>Section 30 of the Arbitration &amp; Conciliation Act 1996 speaks about ‘settlement in the form of an Arbitral Award on agreed terms (</a:t>
            </a:r>
            <a:r>
              <a:rPr lang="en-US" sz="1600" i="1" u="sng" dirty="0"/>
              <a:t>An arbitral award on agreed terms shall have the same status and effect as any other arbitral award on the substance of the dispute</a:t>
            </a:r>
            <a:r>
              <a:rPr lang="en-US" dirty="0"/>
              <a:t>)</a:t>
            </a:r>
            <a:endParaRPr lang="en-IN" dirty="0"/>
          </a:p>
          <a:p>
            <a:r>
              <a:rPr lang="en-IN" dirty="0"/>
              <a:t>Section 73 of the Act speaks about the settlement agreement during Conciliation process having the strength of the Arbitral Award (</a:t>
            </a:r>
            <a:r>
              <a:rPr lang="en-US" sz="1600" i="1" dirty="0"/>
              <a:t>When the parties sign the settlement agreement, it shall be final and binding on the parties and persons claiming under them respectively</a:t>
            </a:r>
            <a:r>
              <a:rPr lang="en-US" dirty="0"/>
              <a:t>)</a:t>
            </a:r>
            <a:endParaRPr lang="en-IN" dirty="0"/>
          </a:p>
          <a:p>
            <a:r>
              <a:rPr lang="en-IN" dirty="0"/>
              <a:t>Changes in Commercial Court Act through Section 12A</a:t>
            </a:r>
            <a:r>
              <a:rPr lang="en-US" dirty="0"/>
              <a:t>, which envisages a mandatory reference to mediation to attempt to resolve differences out of court, before a suit can be instituted and a settlement would be binding as under Section 30 of Arbitration Act…</a:t>
            </a:r>
          </a:p>
          <a:p>
            <a:r>
              <a:rPr lang="en-US" i="1" dirty="0"/>
              <a:t>The government may adopt </a:t>
            </a:r>
            <a:r>
              <a:rPr lang="en-US" b="1" i="1" dirty="0"/>
              <a:t>a mediation</a:t>
            </a:r>
            <a:r>
              <a:rPr lang="en-US" i="1" dirty="0"/>
              <a:t> mechanism that will help companies determine their future </a:t>
            </a:r>
            <a:r>
              <a:rPr lang="en-US" b="1" i="1" dirty="0"/>
              <a:t>tax</a:t>
            </a:r>
            <a:r>
              <a:rPr lang="en-US" i="1" dirty="0"/>
              <a:t> liabilities and even settle disputes, said </a:t>
            </a:r>
            <a:r>
              <a:rPr lang="en-US" b="1" i="1" dirty="0"/>
              <a:t>a</a:t>
            </a:r>
            <a:r>
              <a:rPr lang="en-US" i="1" dirty="0"/>
              <a:t> person familiar with the development. ... Neutral </a:t>
            </a:r>
            <a:r>
              <a:rPr lang="en-US" b="1" i="1" dirty="0"/>
              <a:t>mediators</a:t>
            </a:r>
            <a:r>
              <a:rPr lang="en-US" i="1" dirty="0"/>
              <a:t>, chosen from </a:t>
            </a:r>
            <a:r>
              <a:rPr lang="en-US" b="1" i="1" dirty="0"/>
              <a:t>a</a:t>
            </a:r>
            <a:r>
              <a:rPr lang="en-US" i="1" dirty="0"/>
              <a:t> panel, will negotiate and arrive at </a:t>
            </a:r>
            <a:r>
              <a:rPr lang="en-US" b="1" i="1" dirty="0"/>
              <a:t>a</a:t>
            </a:r>
            <a:r>
              <a:rPr lang="en-US" i="1" dirty="0"/>
              <a:t> settlement. The decision is binding on both sides. </a:t>
            </a:r>
            <a:r>
              <a:rPr lang="en-US" b="1" i="1" dirty="0">
                <a:solidFill>
                  <a:srgbClr val="C00000"/>
                </a:solidFill>
              </a:rPr>
              <a:t>Jan 23. 2020</a:t>
            </a:r>
            <a:endParaRPr lang="en-IN" b="1" i="1" dirty="0">
              <a:solidFill>
                <a:srgbClr val="C00000"/>
              </a:solidFill>
            </a:endParaRPr>
          </a:p>
          <a:p>
            <a:r>
              <a:rPr lang="en-US" i="1" dirty="0"/>
              <a:t>Chief </a:t>
            </a:r>
            <a:r>
              <a:rPr lang="en-US" b="1" i="1" dirty="0"/>
              <a:t>Justice</a:t>
            </a:r>
            <a:r>
              <a:rPr lang="en-US" i="1" dirty="0"/>
              <a:t> of India SA </a:t>
            </a:r>
            <a:r>
              <a:rPr lang="en-US" b="1" i="1" dirty="0" err="1"/>
              <a:t>Bobde</a:t>
            </a:r>
            <a:r>
              <a:rPr lang="en-US" i="1" dirty="0"/>
              <a:t> on Saturday called for a comprehensive legislation spelling out "compulsory pre-litigation </a:t>
            </a:r>
            <a:r>
              <a:rPr lang="en-US" b="1" i="1" dirty="0"/>
              <a:t>mediation</a:t>
            </a:r>
            <a:r>
              <a:rPr lang="en-US" i="1" dirty="0"/>
              <a:t>" that will help reduce the massive pressure on the country's courts…</a:t>
            </a:r>
            <a:r>
              <a:rPr lang="en-US" b="1" i="1" dirty="0">
                <a:solidFill>
                  <a:srgbClr val="C00000"/>
                </a:solidFill>
              </a:rPr>
              <a:t>8</a:t>
            </a:r>
            <a:r>
              <a:rPr lang="en-US" b="1" i="1" baseline="30000" dirty="0">
                <a:solidFill>
                  <a:srgbClr val="C00000"/>
                </a:solidFill>
              </a:rPr>
              <a:t>th</a:t>
            </a:r>
            <a:r>
              <a:rPr lang="en-US" b="1" i="1" dirty="0">
                <a:solidFill>
                  <a:srgbClr val="C00000"/>
                </a:solidFill>
              </a:rPr>
              <a:t> Feb 2020</a:t>
            </a:r>
            <a:endParaRPr lang="en-IN" b="1" i="1" dirty="0">
              <a:solidFill>
                <a:srgbClr val="C00000"/>
              </a:solidFill>
            </a:endParaRPr>
          </a:p>
        </p:txBody>
      </p:sp>
    </p:spTree>
    <p:extLst>
      <p:ext uri="{BB962C8B-B14F-4D97-AF65-F5344CB8AC3E}">
        <p14:creationId xmlns:p14="http://schemas.microsoft.com/office/powerpoint/2010/main" val="3824233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Position otherwise…</a:t>
            </a:r>
          </a:p>
        </p:txBody>
      </p:sp>
      <p:sp>
        <p:nvSpPr>
          <p:cNvPr id="3" name="Content Placeholder 2"/>
          <p:cNvSpPr>
            <a:spLocks noGrp="1"/>
          </p:cNvSpPr>
          <p:nvPr>
            <p:ph idx="1"/>
          </p:nvPr>
        </p:nvSpPr>
        <p:spPr/>
        <p:txBody>
          <a:bodyPr>
            <a:normAutofit fontScale="92500" lnSpcReduction="10000"/>
          </a:bodyPr>
          <a:lstStyle/>
          <a:p>
            <a:r>
              <a:rPr lang="en-IN" dirty="0"/>
              <a:t>All the perceived benefits of this process / concept called Mediation cannot be just put on paper but they have to be felt by making them part of the mindset and way of doing things…. </a:t>
            </a:r>
          </a:p>
          <a:p>
            <a:endParaRPr lang="en-IN" dirty="0"/>
          </a:p>
          <a:p>
            <a:r>
              <a:rPr lang="en-IN" i="1" u="sng" dirty="0"/>
              <a:t>(it might need support of law to start with but then, once tried &amp; tested, it would become the ‘only’ default option)</a:t>
            </a:r>
          </a:p>
          <a:p>
            <a:r>
              <a:rPr lang="en-IN" dirty="0"/>
              <a:t>A perspective:</a:t>
            </a:r>
          </a:p>
          <a:p>
            <a:pPr lvl="1"/>
            <a:r>
              <a:rPr lang="en-IN" dirty="0"/>
              <a:t>A lot of the disputes are due to contracts vaguely /poorly drafted and respective parties finding themselves stuck in the ‘black &amp; white’ of it. (after all there is a limit to what extent one can pre-empt while drafting)</a:t>
            </a:r>
          </a:p>
          <a:p>
            <a:pPr lvl="2"/>
            <a:r>
              <a:rPr lang="en-IN" dirty="0"/>
              <a:t>If only there is an attempt to clarify or rectify the ‘issues’, ‘gaps’ and ‘language’ at the appropriate time by an effective communication, the entire game can be different….</a:t>
            </a:r>
          </a:p>
          <a:p>
            <a:pPr lvl="1"/>
            <a:r>
              <a:rPr lang="en-IN" dirty="0"/>
              <a:t>Often ‘often fought’ issue of ‘force majeure’ which again requires a meeting of minds, as no one can pre-empt the same but knowing the constraints of each other, there is often a ‘middle way’ which can be explored, adopted/accepted and life can move on….(fits in apt in current times)</a:t>
            </a:r>
          </a:p>
        </p:txBody>
      </p:sp>
    </p:spTree>
    <p:extLst>
      <p:ext uri="{BB962C8B-B14F-4D97-AF65-F5344CB8AC3E}">
        <p14:creationId xmlns:p14="http://schemas.microsoft.com/office/powerpoint/2010/main" val="885611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54A50-570E-48FC-8293-507FD5A2FE1A}"/>
              </a:ext>
            </a:extLst>
          </p:cNvPr>
          <p:cNvSpPr>
            <a:spLocks noGrp="1"/>
          </p:cNvSpPr>
          <p:nvPr>
            <p:ph type="title"/>
          </p:nvPr>
        </p:nvSpPr>
        <p:spPr/>
        <p:txBody>
          <a:bodyPr/>
          <a:lstStyle/>
          <a:p>
            <a:r>
              <a:rPr lang="en-IN" dirty="0"/>
              <a:t>Where are we and what next….</a:t>
            </a:r>
          </a:p>
        </p:txBody>
      </p:sp>
      <p:sp>
        <p:nvSpPr>
          <p:cNvPr id="3" name="Content Placeholder 2">
            <a:extLst>
              <a:ext uri="{FF2B5EF4-FFF2-40B4-BE49-F238E27FC236}">
                <a16:creationId xmlns:a16="http://schemas.microsoft.com/office/drawing/2014/main" id="{39AD2203-8C9E-4C5A-8A2A-1767C4E05697}"/>
              </a:ext>
            </a:extLst>
          </p:cNvPr>
          <p:cNvSpPr>
            <a:spLocks noGrp="1"/>
          </p:cNvSpPr>
          <p:nvPr>
            <p:ph idx="1"/>
          </p:nvPr>
        </p:nvSpPr>
        <p:spPr/>
        <p:txBody>
          <a:bodyPr>
            <a:normAutofit lnSpcReduction="10000"/>
          </a:bodyPr>
          <a:lstStyle/>
          <a:p>
            <a:r>
              <a:rPr lang="en-IN" dirty="0"/>
              <a:t>Today more or less we accept ADR (</a:t>
            </a:r>
            <a:r>
              <a:rPr lang="en-IN" dirty="0">
                <a:solidFill>
                  <a:srgbClr val="C00000"/>
                </a:solidFill>
              </a:rPr>
              <a:t>Alternate</a:t>
            </a:r>
            <a:r>
              <a:rPr lang="en-IN" dirty="0"/>
              <a:t> Dispute Resolution) mechanism as ‘</a:t>
            </a:r>
            <a:r>
              <a:rPr lang="en-IN" i="1" dirty="0"/>
              <a:t>Arbitration</a:t>
            </a:r>
            <a:r>
              <a:rPr lang="en-IN" dirty="0"/>
              <a:t>’ only…. But, we are struggling with the same as well, due to numerous reasons…. (including,  it being no more cost and time effective, ad hoc vs institutional, challenges under Section 34, defining public policy and the delays in enforcement…etc)</a:t>
            </a:r>
          </a:p>
          <a:p>
            <a:endParaRPr lang="en-IN" dirty="0"/>
          </a:p>
          <a:p>
            <a:r>
              <a:rPr lang="en-IN" dirty="0"/>
              <a:t>I would suggest, let there be another ADR (</a:t>
            </a:r>
            <a:r>
              <a:rPr lang="en-IN" dirty="0">
                <a:solidFill>
                  <a:srgbClr val="00B050"/>
                </a:solidFill>
              </a:rPr>
              <a:t>Appropriate</a:t>
            </a:r>
            <a:r>
              <a:rPr lang="en-IN" dirty="0"/>
              <a:t> Dispute Resolution) mechanism, called </a:t>
            </a:r>
            <a:r>
              <a:rPr lang="en-IN" b="1" u="sng" dirty="0">
                <a:solidFill>
                  <a:srgbClr val="00B050"/>
                </a:solidFill>
              </a:rPr>
              <a:t>MEDIATION</a:t>
            </a:r>
            <a:r>
              <a:rPr lang="en-IN" dirty="0"/>
              <a:t> which with its inherent benefits, saves relationships, time, cost, is flexible and totally voluntary exercise….</a:t>
            </a:r>
          </a:p>
          <a:p>
            <a:pPr lvl="1"/>
            <a:r>
              <a:rPr lang="en-IN" u="sng" dirty="0">
                <a:solidFill>
                  <a:srgbClr val="C00000"/>
                </a:solidFill>
              </a:rPr>
              <a:t>CAVEAT:</a:t>
            </a:r>
          </a:p>
          <a:p>
            <a:pPr lvl="1"/>
            <a:r>
              <a:rPr lang="en-IN" dirty="0"/>
              <a:t>Not all issues might be suitable for Mediation, especially where Adjudication of Claims is critical</a:t>
            </a:r>
          </a:p>
          <a:p>
            <a:pPr lvl="1"/>
            <a:r>
              <a:rPr lang="en-IN" dirty="0"/>
              <a:t>A failure in Mediation would not cost on time, effort and money where the other options would always be available…..</a:t>
            </a:r>
          </a:p>
        </p:txBody>
      </p:sp>
    </p:spTree>
    <p:extLst>
      <p:ext uri="{BB962C8B-B14F-4D97-AF65-F5344CB8AC3E}">
        <p14:creationId xmlns:p14="http://schemas.microsoft.com/office/powerpoint/2010/main" val="3231924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A85F6-E196-47C0-8C62-D91BA34F0877}"/>
              </a:ext>
            </a:extLst>
          </p:cNvPr>
          <p:cNvSpPr>
            <a:spLocks noGrp="1"/>
          </p:cNvSpPr>
          <p:nvPr>
            <p:ph type="title"/>
          </p:nvPr>
        </p:nvSpPr>
        <p:spPr/>
        <p:txBody>
          <a:bodyPr/>
          <a:lstStyle/>
          <a:p>
            <a:r>
              <a:rPr lang="en-IN" dirty="0"/>
              <a:t>Next steps…</a:t>
            </a:r>
          </a:p>
        </p:txBody>
      </p:sp>
      <p:sp>
        <p:nvSpPr>
          <p:cNvPr id="3" name="Content Placeholder 2">
            <a:extLst>
              <a:ext uri="{FF2B5EF4-FFF2-40B4-BE49-F238E27FC236}">
                <a16:creationId xmlns:a16="http://schemas.microsoft.com/office/drawing/2014/main" id="{18649E64-F04E-459B-9969-888B7C2590B2}"/>
              </a:ext>
            </a:extLst>
          </p:cNvPr>
          <p:cNvSpPr>
            <a:spLocks noGrp="1"/>
          </p:cNvSpPr>
          <p:nvPr>
            <p:ph idx="1"/>
          </p:nvPr>
        </p:nvSpPr>
        <p:spPr/>
        <p:txBody>
          <a:bodyPr>
            <a:normAutofit lnSpcReduction="10000"/>
          </a:bodyPr>
          <a:lstStyle/>
          <a:p>
            <a:r>
              <a:rPr lang="en-IN" dirty="0"/>
              <a:t>For Private Sector:</a:t>
            </a:r>
          </a:p>
          <a:p>
            <a:pPr lvl="1"/>
            <a:r>
              <a:rPr lang="en-IN" dirty="0"/>
              <a:t>Have an immediate clause of Mediation to resolve (any kind of) disputes before even thinking of Arbitration or Court Litigation.</a:t>
            </a:r>
          </a:p>
          <a:p>
            <a:pPr lvl="1"/>
            <a:r>
              <a:rPr lang="en-IN" dirty="0"/>
              <a:t>In existing disputes, </a:t>
            </a:r>
            <a:r>
              <a:rPr lang="en-IN" b="1" u="sng" dirty="0"/>
              <a:t>explore through a special effort</a:t>
            </a:r>
            <a:r>
              <a:rPr lang="en-IN" dirty="0"/>
              <a:t>, the chances of settlement through Mediation</a:t>
            </a:r>
          </a:p>
          <a:p>
            <a:pPr lvl="1"/>
            <a:r>
              <a:rPr lang="en-IN" dirty="0"/>
              <a:t>Have a Mediation Cell within the Organisational Set up (start slow with intra company disputes and then move higher into inter company disputes)…get the taste and go stronger…you would help yourself and the society…</a:t>
            </a:r>
          </a:p>
          <a:p>
            <a:r>
              <a:rPr lang="en-IN" dirty="0"/>
              <a:t>For Public Sector:</a:t>
            </a:r>
          </a:p>
          <a:p>
            <a:pPr lvl="1"/>
            <a:r>
              <a:rPr lang="en-IN" dirty="0"/>
              <a:t>Government being the biggest litigator (by design and by default)…needs to take some serious steps to show that they ‘mean it’. For such a decision making, the potential design can be:</a:t>
            </a:r>
          </a:p>
          <a:p>
            <a:pPr lvl="2"/>
            <a:r>
              <a:rPr lang="en-IN" b="1" i="1" u="sng" dirty="0">
                <a:solidFill>
                  <a:srgbClr val="00B050"/>
                </a:solidFill>
              </a:rPr>
              <a:t>Party A (Non PSU) --------------- Mediator ------------------(Committee of three people from Party B (PSU))</a:t>
            </a:r>
            <a:r>
              <a:rPr lang="en-IN" b="1" i="1" u="sng" dirty="0"/>
              <a:t>. </a:t>
            </a:r>
            <a:r>
              <a:rPr lang="en-IN" i="1" u="sng" dirty="0"/>
              <a:t>No single person decides but a majority….</a:t>
            </a:r>
          </a:p>
        </p:txBody>
      </p:sp>
    </p:spTree>
    <p:extLst>
      <p:ext uri="{BB962C8B-B14F-4D97-AF65-F5344CB8AC3E}">
        <p14:creationId xmlns:p14="http://schemas.microsoft.com/office/powerpoint/2010/main" val="17713766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613</TotalTime>
  <Words>2125</Words>
  <Application>Microsoft Office PowerPoint</Application>
  <PresentationFormat>Widescreen</PresentationFormat>
  <Paragraphs>138</Paragraphs>
  <Slides>17</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17</vt:i4>
      </vt:variant>
    </vt:vector>
  </HeadingPairs>
  <TitlesOfParts>
    <vt:vector size="27" baseType="lpstr">
      <vt:lpstr>Arial</vt:lpstr>
      <vt:lpstr>Calibri</vt:lpstr>
      <vt:lpstr>Gabriola</vt:lpstr>
      <vt:lpstr>Niagara Engraved</vt:lpstr>
      <vt:lpstr>Niagara Solid</vt:lpstr>
      <vt:lpstr>Rockwell</vt:lpstr>
      <vt:lpstr>Rockwell Condensed</vt:lpstr>
      <vt:lpstr>Times New Roman</vt:lpstr>
      <vt:lpstr>Wingdings</vt:lpstr>
      <vt:lpstr>Wood Type</vt:lpstr>
      <vt:lpstr>mediation…..</vt:lpstr>
      <vt:lpstr>Mediation: the concept</vt:lpstr>
      <vt:lpstr>Why mediation…</vt:lpstr>
      <vt:lpstr>How…</vt:lpstr>
      <vt:lpstr>What is holding it’s acceptance…</vt:lpstr>
      <vt:lpstr>Position in Law….&amp; what govt/judiciary is saying..</vt:lpstr>
      <vt:lpstr>Position otherwise…</vt:lpstr>
      <vt:lpstr>Where are we and what next….</vt:lpstr>
      <vt:lpstr>Next steps…</vt:lpstr>
      <vt:lpstr>What the world is doing….</vt:lpstr>
      <vt:lpstr>Application of mediation/techniques in ibc</vt:lpstr>
      <vt:lpstr>NCLAT Order advising mediation &amp; successfully….</vt:lpstr>
      <vt:lpstr>Other aspects to be considered…</vt:lpstr>
      <vt:lpstr>Proposed Framework for mediation</vt:lpstr>
      <vt:lpstr>Skills / traits required…</vt:lpstr>
      <vt:lpstr>Stakeholders an IP interacts with..</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Positivity…..</dc:title>
  <dc:creator>Sanju Baba</dc:creator>
  <cp:lastModifiedBy>Sanjeev Ahuja</cp:lastModifiedBy>
  <cp:revision>47</cp:revision>
  <dcterms:created xsi:type="dcterms:W3CDTF">2016-07-16T15:56:52Z</dcterms:created>
  <dcterms:modified xsi:type="dcterms:W3CDTF">2020-04-10T08:01:01Z</dcterms:modified>
</cp:coreProperties>
</file>