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90" r:id="rId2"/>
    <p:sldId id="343" r:id="rId3"/>
    <p:sldId id="356" r:id="rId4"/>
    <p:sldId id="345" r:id="rId5"/>
    <p:sldId id="347" r:id="rId6"/>
    <p:sldId id="372" r:id="rId7"/>
    <p:sldId id="374" r:id="rId8"/>
    <p:sldId id="373" r:id="rId9"/>
    <p:sldId id="376" r:id="rId10"/>
    <p:sldId id="375" r:id="rId11"/>
    <p:sldId id="377" r:id="rId12"/>
    <p:sldId id="378" r:id="rId13"/>
    <p:sldId id="379" r:id="rId14"/>
    <p:sldId id="380" r:id="rId15"/>
    <p:sldId id="381" r:id="rId16"/>
    <p:sldId id="382" r:id="rId17"/>
    <p:sldId id="383" r:id="rId18"/>
    <p:sldId id="384" r:id="rId19"/>
    <p:sldId id="385" r:id="rId20"/>
    <p:sldId id="386" r:id="rId21"/>
    <p:sldId id="387" r:id="rId22"/>
    <p:sldId id="388" r:id="rId23"/>
    <p:sldId id="389" r:id="rId24"/>
    <p:sldId id="390" r:id="rId25"/>
    <p:sldId id="391" r:id="rId26"/>
    <p:sldId id="392" r:id="rId27"/>
    <p:sldId id="393" r:id="rId28"/>
    <p:sldId id="394" r:id="rId29"/>
    <p:sldId id="395" r:id="rId30"/>
    <p:sldId id="396" r:id="rId31"/>
    <p:sldId id="397" r:id="rId32"/>
    <p:sldId id="398" r:id="rId33"/>
    <p:sldId id="399" r:id="rId34"/>
    <p:sldId id="400" r:id="rId35"/>
    <p:sldId id="401" r:id="rId36"/>
    <p:sldId id="402" r:id="rId37"/>
    <p:sldId id="403" r:id="rId38"/>
    <p:sldId id="371" r:id="rId3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2F8F"/>
    <a:srgbClr val="EE1D23"/>
    <a:srgbClr val="000000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2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22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92C354-CBB9-47E9-976C-78D38F01F658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5C167DB0-6F70-46E3-B460-852D49AAC118}">
      <dgm:prSet phldrT="[Text]" custT="1"/>
      <dgm:spPr>
        <a:solidFill>
          <a:srgbClr val="002060"/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en-US" sz="2000">
              <a:solidFill>
                <a:schemeClr val="bg1"/>
              </a:solidFill>
            </a:rPr>
            <a:t>Registration</a:t>
          </a:r>
        </a:p>
      </dgm:t>
    </dgm:pt>
    <dgm:pt modelId="{DE31AB07-6D23-402E-A5EC-C56CCC63B924}" type="parTrans" cxnId="{A03044A8-3844-44E0-94AA-1A1D2736C41F}">
      <dgm:prSet/>
      <dgm:spPr/>
      <dgm:t>
        <a:bodyPr/>
        <a:lstStyle/>
        <a:p>
          <a:endParaRPr lang="en-US" sz="2800"/>
        </a:p>
      </dgm:t>
    </dgm:pt>
    <dgm:pt modelId="{4D6EF795-8DA8-403C-B5D3-9F202F8CC3A6}" type="sibTrans" cxnId="{A03044A8-3844-44E0-94AA-1A1D2736C41F}">
      <dgm:prSet/>
      <dgm:spPr/>
      <dgm:t>
        <a:bodyPr/>
        <a:lstStyle/>
        <a:p>
          <a:endParaRPr lang="en-US" sz="2800"/>
        </a:p>
      </dgm:t>
    </dgm:pt>
    <dgm:pt modelId="{91897487-2FCF-4279-AB81-8BA40EA7CFAB}">
      <dgm:prSet phldrT="[Text]" custT="1"/>
      <dgm:spPr>
        <a:solidFill>
          <a:srgbClr val="002060"/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en-US" sz="2000" dirty="0">
              <a:solidFill>
                <a:schemeClr val="bg1"/>
              </a:solidFill>
            </a:rPr>
            <a:t>Linking with Debtor</a:t>
          </a:r>
        </a:p>
      </dgm:t>
    </dgm:pt>
    <dgm:pt modelId="{52E661E7-7F84-4989-BF1D-A72582B7E00B}" type="parTrans" cxnId="{6F7B58D9-39E0-46AA-A3C9-0550A1657A80}">
      <dgm:prSet/>
      <dgm:spPr/>
      <dgm:t>
        <a:bodyPr/>
        <a:lstStyle/>
        <a:p>
          <a:endParaRPr lang="en-US" sz="2800"/>
        </a:p>
      </dgm:t>
    </dgm:pt>
    <dgm:pt modelId="{CC023A1E-BC19-4C89-A607-0C038022C522}" type="sibTrans" cxnId="{6F7B58D9-39E0-46AA-A3C9-0550A1657A80}">
      <dgm:prSet/>
      <dgm:spPr/>
      <dgm:t>
        <a:bodyPr/>
        <a:lstStyle/>
        <a:p>
          <a:endParaRPr lang="en-US" sz="2800"/>
        </a:p>
      </dgm:t>
    </dgm:pt>
    <dgm:pt modelId="{BB4F0EF1-775A-4A9A-8F34-D703C29C0444}">
      <dgm:prSet phldrT="[Text]" custT="1"/>
      <dgm:spPr>
        <a:solidFill>
          <a:srgbClr val="002060"/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en-US" sz="2000" dirty="0">
              <a:solidFill>
                <a:schemeClr val="bg1"/>
              </a:solidFill>
            </a:rPr>
            <a:t>Accessing / </a:t>
          </a:r>
          <a:r>
            <a:rPr lang="en-US" sz="2000" dirty="0" smtClean="0">
              <a:solidFill>
                <a:schemeClr val="bg1"/>
              </a:solidFill>
            </a:rPr>
            <a:t>Retrieval </a:t>
          </a:r>
          <a:r>
            <a:rPr lang="en-US" sz="2000" dirty="0">
              <a:solidFill>
                <a:schemeClr val="bg1"/>
              </a:solidFill>
            </a:rPr>
            <a:t>of  Information</a:t>
          </a:r>
        </a:p>
      </dgm:t>
    </dgm:pt>
    <dgm:pt modelId="{81B7A8ED-EF4D-41A3-A807-44D74D258E00}" type="parTrans" cxnId="{0C9918B9-C05C-43D4-B296-29F5A82E8CDE}">
      <dgm:prSet/>
      <dgm:spPr/>
      <dgm:t>
        <a:bodyPr/>
        <a:lstStyle/>
        <a:p>
          <a:endParaRPr lang="en-US" sz="2800"/>
        </a:p>
      </dgm:t>
    </dgm:pt>
    <dgm:pt modelId="{097DA6BD-74E4-414F-9D38-47A80C83E40E}" type="sibTrans" cxnId="{0C9918B9-C05C-43D4-B296-29F5A82E8CDE}">
      <dgm:prSet/>
      <dgm:spPr/>
      <dgm:t>
        <a:bodyPr/>
        <a:lstStyle/>
        <a:p>
          <a:endParaRPr lang="en-US" sz="2800"/>
        </a:p>
      </dgm:t>
    </dgm:pt>
    <dgm:pt modelId="{45B90BF3-C8CA-44E5-B64E-1C589A74A40F}">
      <dgm:prSet phldrT="[Text]" custT="1"/>
      <dgm:spPr>
        <a:solidFill>
          <a:srgbClr val="002060"/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en-US" sz="2000" dirty="0">
              <a:solidFill>
                <a:schemeClr val="bg1"/>
              </a:solidFill>
            </a:rPr>
            <a:t>Uploading </a:t>
          </a:r>
          <a:r>
            <a:rPr lang="en-US" sz="2000" dirty="0" smtClean="0">
              <a:solidFill>
                <a:schemeClr val="bg1"/>
              </a:solidFill>
            </a:rPr>
            <a:t>Documents</a:t>
          </a:r>
          <a:endParaRPr lang="en-US" sz="2000" dirty="0">
            <a:solidFill>
              <a:schemeClr val="bg1"/>
            </a:solidFill>
          </a:endParaRPr>
        </a:p>
      </dgm:t>
    </dgm:pt>
    <dgm:pt modelId="{F1A4740F-1A13-49CB-AF65-18C2965EADE5}" type="parTrans" cxnId="{D4C1D27B-7894-42D0-8363-832349DC1D4B}">
      <dgm:prSet/>
      <dgm:spPr/>
      <dgm:t>
        <a:bodyPr/>
        <a:lstStyle/>
        <a:p>
          <a:endParaRPr lang="en-US" sz="2800"/>
        </a:p>
      </dgm:t>
    </dgm:pt>
    <dgm:pt modelId="{2576D1FA-BC16-40B2-B119-09A321D9FCA1}" type="sibTrans" cxnId="{D4C1D27B-7894-42D0-8363-832349DC1D4B}">
      <dgm:prSet/>
      <dgm:spPr/>
      <dgm:t>
        <a:bodyPr/>
        <a:lstStyle/>
        <a:p>
          <a:endParaRPr lang="en-US" sz="2800"/>
        </a:p>
      </dgm:t>
    </dgm:pt>
    <dgm:pt modelId="{BAC3F60C-3C7D-4C16-A266-EEB226D83206}">
      <dgm:prSet phldrT="[Text]" custT="1"/>
      <dgm:spPr>
        <a:solidFill>
          <a:srgbClr val="002060"/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</a:rPr>
            <a:t>Accessing Debtor’s Information</a:t>
          </a:r>
          <a:endParaRPr lang="en-US" sz="2000" dirty="0">
            <a:solidFill>
              <a:schemeClr val="bg1"/>
            </a:solidFill>
          </a:endParaRPr>
        </a:p>
      </dgm:t>
    </dgm:pt>
    <dgm:pt modelId="{1B85B182-7079-49DA-812F-5D23F3AB095E}" type="parTrans" cxnId="{9E130FEF-4AB4-45A4-9533-30FD884540A7}">
      <dgm:prSet/>
      <dgm:spPr/>
      <dgm:t>
        <a:bodyPr/>
        <a:lstStyle/>
        <a:p>
          <a:endParaRPr lang="en-US"/>
        </a:p>
      </dgm:t>
    </dgm:pt>
    <dgm:pt modelId="{859D54DD-55CF-4AC7-AEAC-718C2FE7A2B7}" type="sibTrans" cxnId="{9E130FEF-4AB4-45A4-9533-30FD884540A7}">
      <dgm:prSet/>
      <dgm:spPr/>
      <dgm:t>
        <a:bodyPr/>
        <a:lstStyle/>
        <a:p>
          <a:endParaRPr lang="en-US"/>
        </a:p>
      </dgm:t>
    </dgm:pt>
    <dgm:pt modelId="{F7E54321-6569-4ECF-B25A-CB33A4A908BB}" type="pres">
      <dgm:prSet presAssocID="{2292C354-CBB9-47E9-976C-78D38F01F658}" presName="Name0" presStyleCnt="0">
        <dgm:presLayoutVars>
          <dgm:dir/>
          <dgm:resizeHandles val="exact"/>
        </dgm:presLayoutVars>
      </dgm:prSet>
      <dgm:spPr/>
    </dgm:pt>
    <dgm:pt modelId="{F6F22700-7EE9-4552-9266-3AB474435E4B}" type="pres">
      <dgm:prSet presAssocID="{5C167DB0-6F70-46E3-B460-852D49AAC118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0E2256-2A3C-4EEE-88CA-6D23B4950854}" type="pres">
      <dgm:prSet presAssocID="{4D6EF795-8DA8-403C-B5D3-9F202F8CC3A6}" presName="parSpace" presStyleCnt="0"/>
      <dgm:spPr/>
    </dgm:pt>
    <dgm:pt modelId="{5C9578FD-5ED1-45F7-B4B9-B354A8F0D11B}" type="pres">
      <dgm:prSet presAssocID="{91897487-2FCF-4279-AB81-8BA40EA7CFAB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1375A3-7237-4FEB-96E5-05789C9618BB}" type="pres">
      <dgm:prSet presAssocID="{CC023A1E-BC19-4C89-A607-0C038022C522}" presName="parSpace" presStyleCnt="0"/>
      <dgm:spPr/>
    </dgm:pt>
    <dgm:pt modelId="{849BD800-4F71-48E8-8161-3913ECDBDAF9}" type="pres">
      <dgm:prSet presAssocID="{BAC3F60C-3C7D-4C16-A266-EEB226D83206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83AC8E-09DA-40B4-8D37-4050184B4A3F}" type="pres">
      <dgm:prSet presAssocID="{859D54DD-55CF-4AC7-AEAC-718C2FE7A2B7}" presName="parSpace" presStyleCnt="0"/>
      <dgm:spPr/>
    </dgm:pt>
    <dgm:pt modelId="{42D9EA7B-D11F-4F15-8C58-F0AE737CDA72}" type="pres">
      <dgm:prSet presAssocID="{45B90BF3-C8CA-44E5-B64E-1C589A74A40F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14124A-3BA6-42E6-98DA-704AE924C7AB}" type="pres">
      <dgm:prSet presAssocID="{2576D1FA-BC16-40B2-B119-09A321D9FCA1}" presName="parSpace" presStyleCnt="0"/>
      <dgm:spPr/>
    </dgm:pt>
    <dgm:pt modelId="{A1C48E60-8B13-4EEF-B7D1-04162CA69AA1}" type="pres">
      <dgm:prSet presAssocID="{BB4F0EF1-775A-4A9A-8F34-D703C29C0444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9918B9-C05C-43D4-B296-29F5A82E8CDE}" srcId="{2292C354-CBB9-47E9-976C-78D38F01F658}" destId="{BB4F0EF1-775A-4A9A-8F34-D703C29C0444}" srcOrd="4" destOrd="0" parTransId="{81B7A8ED-EF4D-41A3-A807-44D74D258E00}" sibTransId="{097DA6BD-74E4-414F-9D38-47A80C83E40E}"/>
    <dgm:cxn modelId="{9E130FEF-4AB4-45A4-9533-30FD884540A7}" srcId="{2292C354-CBB9-47E9-976C-78D38F01F658}" destId="{BAC3F60C-3C7D-4C16-A266-EEB226D83206}" srcOrd="2" destOrd="0" parTransId="{1B85B182-7079-49DA-812F-5D23F3AB095E}" sibTransId="{859D54DD-55CF-4AC7-AEAC-718C2FE7A2B7}"/>
    <dgm:cxn modelId="{5AB7E922-A82B-4B77-8E77-D73D9B75B003}" type="presOf" srcId="{BAC3F60C-3C7D-4C16-A266-EEB226D83206}" destId="{849BD800-4F71-48E8-8161-3913ECDBDAF9}" srcOrd="0" destOrd="0" presId="urn:microsoft.com/office/officeart/2005/8/layout/hChevron3"/>
    <dgm:cxn modelId="{1EDDC168-38EF-4A10-8EE0-D7F437F4898B}" type="presOf" srcId="{BB4F0EF1-775A-4A9A-8F34-D703C29C0444}" destId="{A1C48E60-8B13-4EEF-B7D1-04162CA69AA1}" srcOrd="0" destOrd="0" presId="urn:microsoft.com/office/officeart/2005/8/layout/hChevron3"/>
    <dgm:cxn modelId="{AE4A2FB0-6E87-4446-AACC-44BAD949D6AB}" type="presOf" srcId="{2292C354-CBB9-47E9-976C-78D38F01F658}" destId="{F7E54321-6569-4ECF-B25A-CB33A4A908BB}" srcOrd="0" destOrd="0" presId="urn:microsoft.com/office/officeart/2005/8/layout/hChevron3"/>
    <dgm:cxn modelId="{A03044A8-3844-44E0-94AA-1A1D2736C41F}" srcId="{2292C354-CBB9-47E9-976C-78D38F01F658}" destId="{5C167DB0-6F70-46E3-B460-852D49AAC118}" srcOrd="0" destOrd="0" parTransId="{DE31AB07-6D23-402E-A5EC-C56CCC63B924}" sibTransId="{4D6EF795-8DA8-403C-B5D3-9F202F8CC3A6}"/>
    <dgm:cxn modelId="{D4C1D27B-7894-42D0-8363-832349DC1D4B}" srcId="{2292C354-CBB9-47E9-976C-78D38F01F658}" destId="{45B90BF3-C8CA-44E5-B64E-1C589A74A40F}" srcOrd="3" destOrd="0" parTransId="{F1A4740F-1A13-49CB-AF65-18C2965EADE5}" sibTransId="{2576D1FA-BC16-40B2-B119-09A321D9FCA1}"/>
    <dgm:cxn modelId="{B5CF5E11-B83E-48E6-A930-6ABE9BD846D8}" type="presOf" srcId="{5C167DB0-6F70-46E3-B460-852D49AAC118}" destId="{F6F22700-7EE9-4552-9266-3AB474435E4B}" srcOrd="0" destOrd="0" presId="urn:microsoft.com/office/officeart/2005/8/layout/hChevron3"/>
    <dgm:cxn modelId="{6F7B58D9-39E0-46AA-A3C9-0550A1657A80}" srcId="{2292C354-CBB9-47E9-976C-78D38F01F658}" destId="{91897487-2FCF-4279-AB81-8BA40EA7CFAB}" srcOrd="1" destOrd="0" parTransId="{52E661E7-7F84-4989-BF1D-A72582B7E00B}" sibTransId="{CC023A1E-BC19-4C89-A607-0C038022C522}"/>
    <dgm:cxn modelId="{FBA44413-6137-4F1A-91F5-D463928A4069}" type="presOf" srcId="{45B90BF3-C8CA-44E5-B64E-1C589A74A40F}" destId="{42D9EA7B-D11F-4F15-8C58-F0AE737CDA72}" srcOrd="0" destOrd="0" presId="urn:microsoft.com/office/officeart/2005/8/layout/hChevron3"/>
    <dgm:cxn modelId="{D0F07520-4605-4E68-B6B2-277CC49352CA}" type="presOf" srcId="{91897487-2FCF-4279-AB81-8BA40EA7CFAB}" destId="{5C9578FD-5ED1-45F7-B4B9-B354A8F0D11B}" srcOrd="0" destOrd="0" presId="urn:microsoft.com/office/officeart/2005/8/layout/hChevron3"/>
    <dgm:cxn modelId="{C8131A01-3283-4F45-9514-4F195D4234BC}" type="presParOf" srcId="{F7E54321-6569-4ECF-B25A-CB33A4A908BB}" destId="{F6F22700-7EE9-4552-9266-3AB474435E4B}" srcOrd="0" destOrd="0" presId="urn:microsoft.com/office/officeart/2005/8/layout/hChevron3"/>
    <dgm:cxn modelId="{6100CD02-BB43-478A-BEC6-EED2E083EDB9}" type="presParOf" srcId="{F7E54321-6569-4ECF-B25A-CB33A4A908BB}" destId="{2D0E2256-2A3C-4EEE-88CA-6D23B4950854}" srcOrd="1" destOrd="0" presId="urn:microsoft.com/office/officeart/2005/8/layout/hChevron3"/>
    <dgm:cxn modelId="{3DF8672B-CA64-4F81-B4DB-CEF62E292EF4}" type="presParOf" srcId="{F7E54321-6569-4ECF-B25A-CB33A4A908BB}" destId="{5C9578FD-5ED1-45F7-B4B9-B354A8F0D11B}" srcOrd="2" destOrd="0" presId="urn:microsoft.com/office/officeart/2005/8/layout/hChevron3"/>
    <dgm:cxn modelId="{87241A54-1B77-489E-9A9C-EC1ED4C27E06}" type="presParOf" srcId="{F7E54321-6569-4ECF-B25A-CB33A4A908BB}" destId="{161375A3-7237-4FEB-96E5-05789C9618BB}" srcOrd="3" destOrd="0" presId="urn:microsoft.com/office/officeart/2005/8/layout/hChevron3"/>
    <dgm:cxn modelId="{B54A93BD-6041-4DEA-961F-30AA2CC194D1}" type="presParOf" srcId="{F7E54321-6569-4ECF-B25A-CB33A4A908BB}" destId="{849BD800-4F71-48E8-8161-3913ECDBDAF9}" srcOrd="4" destOrd="0" presId="urn:microsoft.com/office/officeart/2005/8/layout/hChevron3"/>
    <dgm:cxn modelId="{95B987ED-2656-45BC-BFA0-44FF6E133B56}" type="presParOf" srcId="{F7E54321-6569-4ECF-B25A-CB33A4A908BB}" destId="{6983AC8E-09DA-40B4-8D37-4050184B4A3F}" srcOrd="5" destOrd="0" presId="urn:microsoft.com/office/officeart/2005/8/layout/hChevron3"/>
    <dgm:cxn modelId="{893CEE58-600E-4F5C-97A4-9F92CD41A3EA}" type="presParOf" srcId="{F7E54321-6569-4ECF-B25A-CB33A4A908BB}" destId="{42D9EA7B-D11F-4F15-8C58-F0AE737CDA72}" srcOrd="6" destOrd="0" presId="urn:microsoft.com/office/officeart/2005/8/layout/hChevron3"/>
    <dgm:cxn modelId="{48CA6B9B-5C72-4E5F-BCB1-7D3A6DED22D9}" type="presParOf" srcId="{F7E54321-6569-4ECF-B25A-CB33A4A908BB}" destId="{F514124A-3BA6-42E6-98DA-704AE924C7AB}" srcOrd="7" destOrd="0" presId="urn:microsoft.com/office/officeart/2005/8/layout/hChevron3"/>
    <dgm:cxn modelId="{275A8372-98A0-4D30-97A7-F627841FE18B}" type="presParOf" srcId="{F7E54321-6569-4ECF-B25A-CB33A4A908BB}" destId="{A1C48E60-8B13-4EEF-B7D1-04162CA69AA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F22700-7EE9-4552-9266-3AB474435E4B}">
      <dsp:nvSpPr>
        <dsp:cNvPr id="0" name=""/>
        <dsp:cNvSpPr/>
      </dsp:nvSpPr>
      <dsp:spPr>
        <a:xfrm>
          <a:off x="1375" y="812684"/>
          <a:ext cx="2682673" cy="1073069"/>
        </a:xfrm>
        <a:prstGeom prst="homePlate">
          <a:avLst/>
        </a:prstGeom>
        <a:solidFill>
          <a:srgbClr val="002060"/>
        </a:solidFill>
        <a:ln w="12700" cap="flat" cmpd="sng" algn="ctr">
          <a:solidFill>
            <a:schemeClr val="bg1">
              <a:lumMod val="9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>
              <a:solidFill>
                <a:schemeClr val="bg1"/>
              </a:solidFill>
            </a:rPr>
            <a:t>Registration</a:t>
          </a:r>
        </a:p>
      </dsp:txBody>
      <dsp:txXfrm>
        <a:off x="1375" y="812684"/>
        <a:ext cx="2414406" cy="1073069"/>
      </dsp:txXfrm>
    </dsp:sp>
    <dsp:sp modelId="{5C9578FD-5ED1-45F7-B4B9-B354A8F0D11B}">
      <dsp:nvSpPr>
        <dsp:cNvPr id="0" name=""/>
        <dsp:cNvSpPr/>
      </dsp:nvSpPr>
      <dsp:spPr>
        <a:xfrm>
          <a:off x="2147514" y="812684"/>
          <a:ext cx="2682673" cy="1073069"/>
        </a:xfrm>
        <a:prstGeom prst="chevron">
          <a:avLst/>
        </a:prstGeom>
        <a:solidFill>
          <a:srgbClr val="002060"/>
        </a:solidFill>
        <a:ln w="12700" cap="flat" cmpd="sng" algn="ctr">
          <a:solidFill>
            <a:schemeClr val="bg1">
              <a:lumMod val="9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bg1"/>
              </a:solidFill>
            </a:rPr>
            <a:t>Linking with Debtor</a:t>
          </a:r>
        </a:p>
      </dsp:txBody>
      <dsp:txXfrm>
        <a:off x="2684049" y="812684"/>
        <a:ext cx="1609604" cy="1073069"/>
      </dsp:txXfrm>
    </dsp:sp>
    <dsp:sp modelId="{849BD800-4F71-48E8-8161-3913ECDBDAF9}">
      <dsp:nvSpPr>
        <dsp:cNvPr id="0" name=""/>
        <dsp:cNvSpPr/>
      </dsp:nvSpPr>
      <dsp:spPr>
        <a:xfrm>
          <a:off x="4293653" y="812684"/>
          <a:ext cx="2682673" cy="1073069"/>
        </a:xfrm>
        <a:prstGeom prst="chevron">
          <a:avLst/>
        </a:prstGeom>
        <a:solidFill>
          <a:srgbClr val="002060"/>
        </a:solidFill>
        <a:ln w="12700" cap="flat" cmpd="sng" algn="ctr">
          <a:solidFill>
            <a:schemeClr val="bg1">
              <a:lumMod val="9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</a:rPr>
            <a:t>Accessing Debtor’s Information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4830188" y="812684"/>
        <a:ext cx="1609604" cy="1073069"/>
      </dsp:txXfrm>
    </dsp:sp>
    <dsp:sp modelId="{42D9EA7B-D11F-4F15-8C58-F0AE737CDA72}">
      <dsp:nvSpPr>
        <dsp:cNvPr id="0" name=""/>
        <dsp:cNvSpPr/>
      </dsp:nvSpPr>
      <dsp:spPr>
        <a:xfrm>
          <a:off x="6439792" y="812684"/>
          <a:ext cx="2682673" cy="1073069"/>
        </a:xfrm>
        <a:prstGeom prst="chevron">
          <a:avLst/>
        </a:prstGeom>
        <a:solidFill>
          <a:srgbClr val="002060"/>
        </a:solidFill>
        <a:ln w="12700" cap="flat" cmpd="sng" algn="ctr">
          <a:solidFill>
            <a:schemeClr val="bg1">
              <a:lumMod val="9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bg1"/>
              </a:solidFill>
            </a:rPr>
            <a:t>Uploading </a:t>
          </a:r>
          <a:r>
            <a:rPr lang="en-US" sz="2000" kern="1200" dirty="0" smtClean="0">
              <a:solidFill>
                <a:schemeClr val="bg1"/>
              </a:solidFill>
            </a:rPr>
            <a:t>Documents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6976327" y="812684"/>
        <a:ext cx="1609604" cy="1073069"/>
      </dsp:txXfrm>
    </dsp:sp>
    <dsp:sp modelId="{A1C48E60-8B13-4EEF-B7D1-04162CA69AA1}">
      <dsp:nvSpPr>
        <dsp:cNvPr id="0" name=""/>
        <dsp:cNvSpPr/>
      </dsp:nvSpPr>
      <dsp:spPr>
        <a:xfrm>
          <a:off x="8585930" y="812684"/>
          <a:ext cx="2682673" cy="1073069"/>
        </a:xfrm>
        <a:prstGeom prst="chevron">
          <a:avLst/>
        </a:prstGeom>
        <a:solidFill>
          <a:srgbClr val="002060"/>
        </a:solidFill>
        <a:ln w="12700" cap="flat" cmpd="sng" algn="ctr">
          <a:solidFill>
            <a:schemeClr val="bg1">
              <a:lumMod val="9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bg1"/>
              </a:solidFill>
            </a:rPr>
            <a:t>Accessing / </a:t>
          </a:r>
          <a:r>
            <a:rPr lang="en-US" sz="2000" kern="1200" dirty="0" smtClean="0">
              <a:solidFill>
                <a:schemeClr val="bg1"/>
              </a:solidFill>
            </a:rPr>
            <a:t>Retrieval </a:t>
          </a:r>
          <a:r>
            <a:rPr lang="en-US" sz="2000" kern="1200" dirty="0">
              <a:solidFill>
                <a:schemeClr val="bg1"/>
              </a:solidFill>
            </a:rPr>
            <a:t>of  Information</a:t>
          </a:r>
        </a:p>
      </dsp:txBody>
      <dsp:txXfrm>
        <a:off x="9122465" y="812684"/>
        <a:ext cx="1609604" cy="10730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CF441-883A-4C78-B8C4-48650FD109DE}" type="datetimeFigureOut">
              <a:rPr lang="en-IN" smtClean="0"/>
              <a:t>18-04-2019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DFBE0-5EBA-4AB5-A736-247A29E3AB8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220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A0D47C5-2958-4BD4-AB3C-7A07D614FCC8}" type="datetimeFigureOut">
              <a:rPr lang="en-IN" smtClean="0"/>
              <a:t>18-04-2019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FB6C626-C5F5-4E98-9D2E-77B4D0EF8D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6370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8860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2A24-0816-4847-B57D-14FCD8573471}" type="datetime1">
              <a:rPr lang="en-IN" smtClean="0"/>
              <a:t>18-04-2019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953A-CFA9-41A7-9A52-4ECD56AD57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4587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8934D-9FA1-4B6D-BDE5-5B2C457C6398}" type="datetime1">
              <a:rPr lang="en-IN" smtClean="0"/>
              <a:t>18-04-2019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953A-CFA9-41A7-9A52-4ECD56AD57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0124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86D28-A773-4CA8-84CB-1B7514382195}" type="datetime1">
              <a:rPr lang="en-IN" smtClean="0"/>
              <a:t>18-04-2019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953A-CFA9-41A7-9A52-4ECD56AD57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014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0838046" cy="60335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IN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C0E56-E3CF-4C2D-A098-ED841E1B7F5D}" type="datetime1">
              <a:rPr lang="en-IN" smtClean="0"/>
              <a:t>18-04-2019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953A-CFA9-41A7-9A52-4ECD56AD57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9284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6796-1C93-46C3-95D5-675D4178AA52}" type="datetime1">
              <a:rPr lang="en-IN" smtClean="0"/>
              <a:t>18-04-2019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953A-CFA9-41A7-9A52-4ECD56AD57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1249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FEC95-F1C2-41FE-8075-62123FD6FCA3}" type="datetime1">
              <a:rPr lang="en-IN" smtClean="0"/>
              <a:t>18-04-2019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953A-CFA9-41A7-9A52-4ECD56AD57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848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A028-7938-4DC4-B8A9-81156D57645B}" type="datetime1">
              <a:rPr lang="en-IN" smtClean="0"/>
              <a:t>18-04-2019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Confidential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953A-CFA9-41A7-9A52-4ECD56AD57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7787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200D-A866-48FD-A71F-2DF334529535}" type="datetime1">
              <a:rPr lang="en-IN" smtClean="0"/>
              <a:t>18-04-2019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953A-CFA9-41A7-9A52-4ECD56AD57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7180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BA48-2DB5-4B42-9D03-E9F9D9BCE2EA}" type="datetime1">
              <a:rPr lang="en-IN" smtClean="0"/>
              <a:t>18-04-2019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953A-CFA9-41A7-9A52-4ECD56AD57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3460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4565-8575-4CF6-BE7C-854EE3C9733F}" type="datetime1">
              <a:rPr lang="en-IN" smtClean="0"/>
              <a:t>18-04-2019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953A-CFA9-41A7-9A52-4ECD56AD57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2797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8FA2-C080-40DE-9E2E-582A45742D1C}" type="datetime1">
              <a:rPr lang="en-IN" smtClean="0"/>
              <a:t>18-04-2019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953A-CFA9-41A7-9A52-4ECD56AD57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7347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E2F8F"/>
                </a:solidFill>
              </a:defRPr>
            </a:lvl1pPr>
          </a:lstStyle>
          <a:p>
            <a:fld id="{E0A0509E-B699-4239-AD3F-84EC25BD7F84}" type="datetime1">
              <a:rPr lang="en-IN" smtClean="0"/>
              <a:t>18-04-2019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E1D23"/>
                </a:solidFill>
              </a:defRPr>
            </a:lvl1pPr>
          </a:lstStyle>
          <a:p>
            <a:r>
              <a:rPr lang="en-IN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E2F8F"/>
                </a:solidFill>
              </a:defRPr>
            </a:lvl1pPr>
          </a:lstStyle>
          <a:p>
            <a:fld id="{2B75953A-CFA9-41A7-9A52-4ECD56AD578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539008"/>
          </a:xfrm>
          <a:prstGeom prst="rect">
            <a:avLst/>
          </a:prstGeom>
          <a:gradFill flip="none" rotWithShape="1">
            <a:gsLst>
              <a:gs pos="62000">
                <a:srgbClr val="3E3EC0"/>
              </a:gs>
              <a:gs pos="0">
                <a:schemeClr val="bg1"/>
              </a:gs>
              <a:gs pos="47000">
                <a:srgbClr val="7575D2"/>
              </a:gs>
              <a:gs pos="27000">
                <a:srgbClr val="E2E2F6"/>
              </a:gs>
              <a:gs pos="76000">
                <a:srgbClr val="2E2F8F"/>
              </a:gs>
              <a:gs pos="100000">
                <a:srgbClr val="2E2F8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639" b="98689" l="450" r="99213">
                        <a14:foregroundMark x1="38020" y1="33443" x2="38020" y2="33443"/>
                        <a14:foregroundMark x1="44094" y1="35410" x2="44094" y2="35410"/>
                        <a14:foregroundMark x1="55006" y1="60984" x2="55006" y2="60984"/>
                        <a14:foregroundMark x1="78065" y1="27213" x2="78065" y2="27213"/>
                        <a14:foregroundMark x1="98088" y1="96066" x2="98088" y2="96066"/>
                        <a14:foregroundMark x1="96400" y1="88852" x2="96400" y2="88852"/>
                        <a14:foregroundMark x1="92238" y1="89508" x2="92238" y2="89508"/>
                        <a14:foregroundMark x1="89089" y1="88852" x2="89089" y2="88852"/>
                        <a14:foregroundMark x1="85489" y1="93115" x2="85489" y2="93115"/>
                        <a14:foregroundMark x1="85264" y1="89836" x2="85264" y2="89836"/>
                        <a14:foregroundMark x1="83352" y1="90164" x2="83352" y2="90164"/>
                        <a14:foregroundMark x1="78740" y1="91475" x2="78740" y2="91475"/>
                        <a14:foregroundMark x1="77278" y1="89836" x2="77278" y2="89836"/>
                        <a14:foregroundMark x1="77390" y1="86885" x2="77390" y2="86885"/>
                        <a14:foregroundMark x1="76153" y1="90164" x2="76153" y2="90164"/>
                        <a14:foregroundMark x1="73116" y1="90164" x2="73116" y2="90164"/>
                        <a14:foregroundMark x1="70529" y1="91148" x2="70529" y2="91148"/>
                        <a14:foregroundMark x1="65354" y1="89836" x2="65354" y2="89836"/>
                        <a14:foregroundMark x1="62542" y1="91148" x2="62542" y2="91148"/>
                        <a14:foregroundMark x1="57818" y1="91475" x2="57818" y2="91475"/>
                        <a14:foregroundMark x1="56355" y1="90820" x2="56355" y2="90820"/>
                        <a14:foregroundMark x1="52868" y1="91148" x2="52868" y2="91148"/>
                        <a14:foregroundMark x1="49606" y1="91148" x2="49606" y2="91148"/>
                        <a14:foregroundMark x1="45444" y1="91148" x2="45444" y2="91148"/>
                        <a14:foregroundMark x1="43982" y1="91148" x2="43982" y2="91148"/>
                        <a14:foregroundMark x1="40720" y1="91803" x2="40720" y2="91803"/>
                        <a14:foregroundMark x1="37683" y1="93443" x2="37683" y2="93443"/>
                        <a14:foregroundMark x1="33858" y1="94098" x2="33858" y2="94098"/>
                        <a14:foregroundMark x1="30034" y1="92787" x2="30034" y2="92787"/>
                        <a14:foregroundMark x1="26659" y1="91475" x2="26659" y2="91475"/>
                        <a14:foregroundMark x1="23735" y1="91803" x2="23735" y2="91803"/>
                        <a14:foregroundMark x1="22047" y1="92131" x2="22047" y2="92131"/>
                        <a14:foregroundMark x1="18785" y1="89836" x2="18785" y2="89836"/>
                        <a14:foregroundMark x1="15186" y1="90492" x2="15186" y2="90492"/>
                        <a14:foregroundMark x1="11924" y1="90492" x2="11924" y2="90492"/>
                        <a14:foregroundMark x1="11924" y1="87869" x2="11924" y2="87869"/>
                        <a14:foregroundMark x1="9899" y1="90164" x2="9899" y2="90164"/>
                        <a14:foregroundMark x1="8099" y1="90820" x2="8099" y2="90820"/>
                        <a14:foregroundMark x1="4949" y1="89180" x2="4949" y2="89180"/>
                        <a14:foregroundMark x1="21035" y1="89180" x2="21035" y2="89180"/>
                        <a14:backgroundMark x1="7424" y1="94426" x2="7424" y2="94426"/>
                        <a14:backgroundMark x1="14511" y1="92787" x2="14511" y2="92787"/>
                        <a14:backgroundMark x1="21147" y1="95082" x2="21147" y2="95082"/>
                        <a14:backgroundMark x1="36558" y1="93443" x2="36558" y2="93443"/>
                        <a14:backgroundMark x1="43195" y1="91475" x2="43195" y2="91475"/>
                        <a14:backgroundMark x1="52081" y1="94426" x2="52081" y2="94426"/>
                        <a14:backgroundMark x1="61642" y1="91475" x2="61642" y2="91475"/>
                        <a14:backgroundMark x1="69741" y1="91475" x2="69741" y2="91475"/>
                        <a14:backgroundMark x1="82452" y1="91148" x2="82452" y2="91148"/>
                        <a14:backgroundMark x1="96063" y1="91148" x2="96063" y2="91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621" y="12700"/>
            <a:ext cx="1905778" cy="6538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80" y="50384"/>
            <a:ext cx="10515600" cy="483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2" name="Text Box 2"/>
          <p:cNvSpPr txBox="1">
            <a:spLocks noChangeArrowheads="1"/>
          </p:cNvSpPr>
          <p:nvPr userDrawn="1"/>
        </p:nvSpPr>
        <p:spPr bwMode="auto">
          <a:xfrm>
            <a:off x="0" y="6502210"/>
            <a:ext cx="6858831" cy="46008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1200" b="1" dirty="0">
                <a:solidFill>
                  <a:schemeClr val="bg2">
                    <a:lumMod val="9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Confidential      |       Version 1.0</a:t>
            </a:r>
            <a:endParaRPr lang="en-IN" sz="1000" dirty="0">
              <a:solidFill>
                <a:schemeClr val="bg2">
                  <a:lumMod val="90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096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Flowchart: Document 3"/>
          <p:cNvSpPr/>
          <p:nvPr/>
        </p:nvSpPr>
        <p:spPr>
          <a:xfrm rot="10800000">
            <a:off x="11291" y="3639419"/>
            <a:ext cx="12180709" cy="250504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3616"/>
              <a:gd name="connsiteX1" fmla="*/ 21600 w 21600"/>
              <a:gd name="connsiteY1" fmla="*/ 0 h 23616"/>
              <a:gd name="connsiteX2" fmla="*/ 21600 w 21600"/>
              <a:gd name="connsiteY2" fmla="*/ 17322 h 23616"/>
              <a:gd name="connsiteX3" fmla="*/ 0 w 21600"/>
              <a:gd name="connsiteY3" fmla="*/ 20172 h 23616"/>
              <a:gd name="connsiteX4" fmla="*/ 0 w 21600"/>
              <a:gd name="connsiteY4" fmla="*/ 0 h 23616"/>
              <a:gd name="connsiteX0" fmla="*/ 0 w 21600"/>
              <a:gd name="connsiteY0" fmla="*/ 0 h 30581"/>
              <a:gd name="connsiteX1" fmla="*/ 21600 w 21600"/>
              <a:gd name="connsiteY1" fmla="*/ 0 h 30581"/>
              <a:gd name="connsiteX2" fmla="*/ 21600 w 21600"/>
              <a:gd name="connsiteY2" fmla="*/ 17322 h 30581"/>
              <a:gd name="connsiteX3" fmla="*/ 0 w 21600"/>
              <a:gd name="connsiteY3" fmla="*/ 20172 h 30581"/>
              <a:gd name="connsiteX4" fmla="*/ 0 w 21600"/>
              <a:gd name="connsiteY4" fmla="*/ 0 h 30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30581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495" y="45155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81000">
                <a:srgbClr val="5218C6"/>
              </a:gs>
              <a:gs pos="53000">
                <a:srgbClr val="3D1292"/>
              </a:gs>
              <a:gs pos="10000">
                <a:srgbClr val="3D1292"/>
              </a:gs>
              <a:gs pos="100000">
                <a:srgbClr val="3D1292"/>
              </a:gs>
            </a:gsLst>
            <a:lin ang="2700000" scaled="1"/>
            <a:tileRect/>
          </a:gra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38226"/>
          </a:xfrm>
          <a:prstGeom prst="rect">
            <a:avLst/>
          </a:prstGeom>
          <a:gradFill flip="none" rotWithShape="1">
            <a:gsLst>
              <a:gs pos="66000">
                <a:srgbClr val="3E3EC0"/>
              </a:gs>
              <a:gs pos="0">
                <a:schemeClr val="bg1"/>
              </a:gs>
              <a:gs pos="43000">
                <a:srgbClr val="7575D2"/>
              </a:gs>
              <a:gs pos="21000">
                <a:srgbClr val="E2E2F6"/>
              </a:gs>
              <a:gs pos="76000">
                <a:srgbClr val="3E3EC0"/>
              </a:gs>
              <a:gs pos="100000">
                <a:srgbClr val="2E2F8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9" b="98689" l="450" r="99213">
                        <a14:foregroundMark x1="38020" y1="33443" x2="38020" y2="33443"/>
                        <a14:foregroundMark x1="44094" y1="35410" x2="44094" y2="35410"/>
                        <a14:foregroundMark x1="55006" y1="60984" x2="55006" y2="60984"/>
                        <a14:foregroundMark x1="78065" y1="27213" x2="78065" y2="27213"/>
                        <a14:foregroundMark x1="98088" y1="96066" x2="98088" y2="96066"/>
                        <a14:foregroundMark x1="96400" y1="88852" x2="96400" y2="88852"/>
                        <a14:foregroundMark x1="92238" y1="89508" x2="92238" y2="89508"/>
                        <a14:foregroundMark x1="89089" y1="88852" x2="89089" y2="88852"/>
                        <a14:foregroundMark x1="85489" y1="93115" x2="85489" y2="93115"/>
                        <a14:foregroundMark x1="85264" y1="89836" x2="85264" y2="89836"/>
                        <a14:foregroundMark x1="83352" y1="90164" x2="83352" y2="90164"/>
                        <a14:foregroundMark x1="78740" y1="91475" x2="78740" y2="91475"/>
                        <a14:foregroundMark x1="77278" y1="89836" x2="77278" y2="89836"/>
                        <a14:foregroundMark x1="77390" y1="86885" x2="77390" y2="86885"/>
                        <a14:foregroundMark x1="76153" y1="90164" x2="76153" y2="90164"/>
                        <a14:foregroundMark x1="73116" y1="90164" x2="73116" y2="90164"/>
                        <a14:foregroundMark x1="70529" y1="91148" x2="70529" y2="91148"/>
                        <a14:foregroundMark x1="65354" y1="89836" x2="65354" y2="89836"/>
                        <a14:foregroundMark x1="62542" y1="91148" x2="62542" y2="91148"/>
                        <a14:foregroundMark x1="57818" y1="91475" x2="57818" y2="91475"/>
                        <a14:foregroundMark x1="56355" y1="90820" x2="56355" y2="90820"/>
                        <a14:foregroundMark x1="52868" y1="91148" x2="52868" y2="91148"/>
                        <a14:foregroundMark x1="49606" y1="91148" x2="49606" y2="91148"/>
                        <a14:foregroundMark x1="45444" y1="91148" x2="45444" y2="91148"/>
                        <a14:foregroundMark x1="43982" y1="91148" x2="43982" y2="91148"/>
                        <a14:foregroundMark x1="40720" y1="91803" x2="40720" y2="91803"/>
                        <a14:foregroundMark x1="37683" y1="93443" x2="37683" y2="93443"/>
                        <a14:foregroundMark x1="33858" y1="94098" x2="33858" y2="94098"/>
                        <a14:foregroundMark x1="30034" y1="92787" x2="30034" y2="92787"/>
                        <a14:foregroundMark x1="26659" y1="91475" x2="26659" y2="91475"/>
                        <a14:foregroundMark x1="23735" y1="91803" x2="23735" y2="91803"/>
                        <a14:foregroundMark x1="22047" y1="92131" x2="22047" y2="92131"/>
                        <a14:foregroundMark x1="18785" y1="89836" x2="18785" y2="89836"/>
                        <a14:foregroundMark x1="15186" y1="90492" x2="15186" y2="90492"/>
                        <a14:foregroundMark x1="11924" y1="90492" x2="11924" y2="90492"/>
                        <a14:foregroundMark x1="11924" y1="87869" x2="11924" y2="87869"/>
                        <a14:foregroundMark x1="9899" y1="90164" x2="9899" y2="90164"/>
                        <a14:foregroundMark x1="8099" y1="90820" x2="8099" y2="90820"/>
                        <a14:foregroundMark x1="4949" y1="89180" x2="4949" y2="89180"/>
                        <a14:foregroundMark x1="21035" y1="89180" x2="21035" y2="89180"/>
                        <a14:backgroundMark x1="7424" y1="94426" x2="7424" y2="94426"/>
                        <a14:backgroundMark x1="14511" y1="92787" x2="14511" y2="92787"/>
                        <a14:backgroundMark x1="21147" y1="95082" x2="21147" y2="95082"/>
                        <a14:backgroundMark x1="36558" y1="93443" x2="36558" y2="93443"/>
                        <a14:backgroundMark x1="43195" y1="91475" x2="43195" y2="91475"/>
                        <a14:backgroundMark x1="52081" y1="94426" x2="52081" y2="94426"/>
                        <a14:backgroundMark x1="61642" y1="91475" x2="61642" y2="91475"/>
                        <a14:backgroundMark x1="69741" y1="91475" x2="69741" y2="91475"/>
                        <a14:backgroundMark x1="82452" y1="91148" x2="82452" y2="91148"/>
                        <a14:backgroundMark x1="96063" y1="91148" x2="96063" y2="91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222" y="12700"/>
            <a:ext cx="1905778" cy="6538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2E2F8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buSzPct val="25000"/>
            </a:pPr>
            <a:endParaRPr lang="en-IN" dirty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95416" y="4571133"/>
            <a:ext cx="12298707" cy="2299567"/>
            <a:chOff x="0" y="5196"/>
            <a:chExt cx="7595284" cy="2749141"/>
          </a:xfrm>
        </p:grpSpPr>
        <p:sp>
          <p:nvSpPr>
            <p:cNvPr id="9" name="Flowchart: Document 3"/>
            <p:cNvSpPr/>
            <p:nvPr/>
          </p:nvSpPr>
          <p:spPr>
            <a:xfrm rot="10800000">
              <a:off x="0" y="5196"/>
              <a:ext cx="7588250" cy="2478571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3616"/>
                <a:gd name="connsiteX1" fmla="*/ 21600 w 21600"/>
                <a:gd name="connsiteY1" fmla="*/ 0 h 23616"/>
                <a:gd name="connsiteX2" fmla="*/ 21600 w 21600"/>
                <a:gd name="connsiteY2" fmla="*/ 17322 h 23616"/>
                <a:gd name="connsiteX3" fmla="*/ 0 w 21600"/>
                <a:gd name="connsiteY3" fmla="*/ 20172 h 23616"/>
                <a:gd name="connsiteX4" fmla="*/ 0 w 21600"/>
                <a:gd name="connsiteY4" fmla="*/ 0 h 23616"/>
                <a:gd name="connsiteX0" fmla="*/ 0 w 21600"/>
                <a:gd name="connsiteY0" fmla="*/ 0 h 24637"/>
                <a:gd name="connsiteX1" fmla="*/ 21600 w 21600"/>
                <a:gd name="connsiteY1" fmla="*/ 0 h 24637"/>
                <a:gd name="connsiteX2" fmla="*/ 21600 w 21600"/>
                <a:gd name="connsiteY2" fmla="*/ 17322 h 24637"/>
                <a:gd name="connsiteX3" fmla="*/ 0 w 21600"/>
                <a:gd name="connsiteY3" fmla="*/ 20172 h 24637"/>
                <a:gd name="connsiteX4" fmla="*/ 0 w 21600"/>
                <a:gd name="connsiteY4" fmla="*/ 0 h 24637"/>
                <a:gd name="connsiteX0" fmla="*/ 0 w 21600"/>
                <a:gd name="connsiteY0" fmla="*/ 0 h 22605"/>
                <a:gd name="connsiteX1" fmla="*/ 21600 w 21600"/>
                <a:gd name="connsiteY1" fmla="*/ 0 h 22605"/>
                <a:gd name="connsiteX2" fmla="*/ 21600 w 21600"/>
                <a:gd name="connsiteY2" fmla="*/ 17322 h 22605"/>
                <a:gd name="connsiteX3" fmla="*/ 0 w 21600"/>
                <a:gd name="connsiteY3" fmla="*/ 20172 h 22605"/>
                <a:gd name="connsiteX4" fmla="*/ 0 w 21600"/>
                <a:gd name="connsiteY4" fmla="*/ 0 h 22605"/>
                <a:gd name="connsiteX0" fmla="*/ 0 w 21600"/>
                <a:gd name="connsiteY0" fmla="*/ 0 h 21906"/>
                <a:gd name="connsiteX1" fmla="*/ 21600 w 21600"/>
                <a:gd name="connsiteY1" fmla="*/ 0 h 21906"/>
                <a:gd name="connsiteX2" fmla="*/ 21600 w 21600"/>
                <a:gd name="connsiteY2" fmla="*/ 17322 h 21906"/>
                <a:gd name="connsiteX3" fmla="*/ 0 w 21600"/>
                <a:gd name="connsiteY3" fmla="*/ 19320 h 21906"/>
                <a:gd name="connsiteX4" fmla="*/ 0 w 21600"/>
                <a:gd name="connsiteY4" fmla="*/ 0 h 21906"/>
                <a:gd name="connsiteX0" fmla="*/ 0 w 21600"/>
                <a:gd name="connsiteY0" fmla="*/ 0 h 22471"/>
                <a:gd name="connsiteX1" fmla="*/ 21600 w 21600"/>
                <a:gd name="connsiteY1" fmla="*/ 0 h 22471"/>
                <a:gd name="connsiteX2" fmla="*/ 21600 w 21600"/>
                <a:gd name="connsiteY2" fmla="*/ 19772 h 22471"/>
                <a:gd name="connsiteX3" fmla="*/ 0 w 21600"/>
                <a:gd name="connsiteY3" fmla="*/ 19320 h 22471"/>
                <a:gd name="connsiteX4" fmla="*/ 0 w 21600"/>
                <a:gd name="connsiteY4" fmla="*/ 0 h 22471"/>
                <a:gd name="connsiteX0" fmla="*/ 0 w 21600"/>
                <a:gd name="connsiteY0" fmla="*/ 0 h 21990"/>
                <a:gd name="connsiteX1" fmla="*/ 21600 w 21600"/>
                <a:gd name="connsiteY1" fmla="*/ 0 h 21990"/>
                <a:gd name="connsiteX2" fmla="*/ 21600 w 21600"/>
                <a:gd name="connsiteY2" fmla="*/ 19772 h 21990"/>
                <a:gd name="connsiteX3" fmla="*/ 120 w 21600"/>
                <a:gd name="connsiteY3" fmla="*/ 18635 h 21990"/>
                <a:gd name="connsiteX4" fmla="*/ 0 w 21600"/>
                <a:gd name="connsiteY4" fmla="*/ 0 h 21990"/>
                <a:gd name="connsiteX0" fmla="*/ 0 w 21600"/>
                <a:gd name="connsiteY0" fmla="*/ 0 h 21944"/>
                <a:gd name="connsiteX1" fmla="*/ 21600 w 21600"/>
                <a:gd name="connsiteY1" fmla="*/ 0 h 21944"/>
                <a:gd name="connsiteX2" fmla="*/ 21580 w 21600"/>
                <a:gd name="connsiteY2" fmla="*/ 19626 h 21944"/>
                <a:gd name="connsiteX3" fmla="*/ 120 w 21600"/>
                <a:gd name="connsiteY3" fmla="*/ 18635 h 21944"/>
                <a:gd name="connsiteX4" fmla="*/ 0 w 21600"/>
                <a:gd name="connsiteY4" fmla="*/ 0 h 2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1944">
                  <a:moveTo>
                    <a:pt x="0" y="0"/>
                  </a:moveTo>
                  <a:lnTo>
                    <a:pt x="21600" y="0"/>
                  </a:lnTo>
                  <a:cubicBezTo>
                    <a:pt x="21593" y="6542"/>
                    <a:pt x="21587" y="13084"/>
                    <a:pt x="21580" y="19626"/>
                  </a:cubicBezTo>
                  <a:cubicBezTo>
                    <a:pt x="10780" y="19626"/>
                    <a:pt x="9607" y="25452"/>
                    <a:pt x="120" y="1863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0000"/>
            </a:solidFill>
            <a:ln w="12700">
              <a:solidFill>
                <a:schemeClr val="bg1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N" dirty="0"/>
            </a:p>
          </p:txBody>
        </p:sp>
        <p:sp>
          <p:nvSpPr>
            <p:cNvPr id="10" name="Flowchart: Document 3"/>
            <p:cNvSpPr/>
            <p:nvPr/>
          </p:nvSpPr>
          <p:spPr>
            <a:xfrm rot="10800000">
              <a:off x="7034" y="7034"/>
              <a:ext cx="7588250" cy="2747303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3616"/>
                <a:gd name="connsiteX1" fmla="*/ 21600 w 21600"/>
                <a:gd name="connsiteY1" fmla="*/ 0 h 23616"/>
                <a:gd name="connsiteX2" fmla="*/ 21600 w 21600"/>
                <a:gd name="connsiteY2" fmla="*/ 17322 h 23616"/>
                <a:gd name="connsiteX3" fmla="*/ 0 w 21600"/>
                <a:gd name="connsiteY3" fmla="*/ 20172 h 23616"/>
                <a:gd name="connsiteX4" fmla="*/ 0 w 21600"/>
                <a:gd name="connsiteY4" fmla="*/ 0 h 23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3616">
                  <a:moveTo>
                    <a:pt x="0" y="0"/>
                  </a:moveTo>
                  <a:lnTo>
                    <a:pt x="21600" y="0"/>
                  </a:lnTo>
                  <a:lnTo>
                    <a:pt x="21600" y="17322"/>
                  </a:lnTo>
                  <a:cubicBezTo>
                    <a:pt x="10800" y="17322"/>
                    <a:pt x="9553" y="29333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81000">
                  <a:srgbClr val="5218C6"/>
                </a:gs>
                <a:gs pos="53000">
                  <a:srgbClr val="3D1292"/>
                </a:gs>
                <a:gs pos="10000">
                  <a:srgbClr val="3D1292"/>
                </a:gs>
                <a:gs pos="100000">
                  <a:srgbClr val="3D1292"/>
                </a:gs>
              </a:gsLst>
              <a:lin ang="2700000" scaled="1"/>
              <a:tileRect/>
            </a:gradFill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N" dirty="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9" b="98689" l="450" r="99213">
                        <a14:foregroundMark x1="38020" y1="33443" x2="38020" y2="33443"/>
                        <a14:foregroundMark x1="44094" y1="35410" x2="44094" y2="35410"/>
                        <a14:foregroundMark x1="55006" y1="60984" x2="55006" y2="60984"/>
                        <a14:foregroundMark x1="78065" y1="27213" x2="78065" y2="27213"/>
                        <a14:foregroundMark x1="98088" y1="96066" x2="98088" y2="96066"/>
                        <a14:foregroundMark x1="96400" y1="88852" x2="96400" y2="88852"/>
                        <a14:foregroundMark x1="92238" y1="89508" x2="92238" y2="89508"/>
                        <a14:foregroundMark x1="89089" y1="88852" x2="89089" y2="88852"/>
                        <a14:foregroundMark x1="85489" y1="93115" x2="85489" y2="93115"/>
                        <a14:foregroundMark x1="85264" y1="89836" x2="85264" y2="89836"/>
                        <a14:foregroundMark x1="83352" y1="90164" x2="83352" y2="90164"/>
                        <a14:foregroundMark x1="78740" y1="91475" x2="78740" y2="91475"/>
                        <a14:foregroundMark x1="77278" y1="89836" x2="77278" y2="89836"/>
                        <a14:foregroundMark x1="77390" y1="86885" x2="77390" y2="86885"/>
                        <a14:foregroundMark x1="76153" y1="90164" x2="76153" y2="90164"/>
                        <a14:foregroundMark x1="73116" y1="90164" x2="73116" y2="90164"/>
                        <a14:foregroundMark x1="70529" y1="91148" x2="70529" y2="91148"/>
                        <a14:foregroundMark x1="65354" y1="89836" x2="65354" y2="89836"/>
                        <a14:foregroundMark x1="62542" y1="91148" x2="62542" y2="91148"/>
                        <a14:foregroundMark x1="57818" y1="91475" x2="57818" y2="91475"/>
                        <a14:foregroundMark x1="56355" y1="90820" x2="56355" y2="90820"/>
                        <a14:foregroundMark x1="52868" y1="91148" x2="52868" y2="91148"/>
                        <a14:foregroundMark x1="49606" y1="91148" x2="49606" y2="91148"/>
                        <a14:foregroundMark x1="45444" y1="91148" x2="45444" y2="91148"/>
                        <a14:foregroundMark x1="43982" y1="91148" x2="43982" y2="91148"/>
                        <a14:foregroundMark x1="40720" y1="91803" x2="40720" y2="91803"/>
                        <a14:foregroundMark x1="37683" y1="93443" x2="37683" y2="93443"/>
                        <a14:foregroundMark x1="33858" y1="94098" x2="33858" y2="94098"/>
                        <a14:foregroundMark x1="30034" y1="92787" x2="30034" y2="92787"/>
                        <a14:foregroundMark x1="26659" y1="91475" x2="26659" y2="91475"/>
                        <a14:foregroundMark x1="23735" y1="91803" x2="23735" y2="91803"/>
                        <a14:foregroundMark x1="22047" y1="92131" x2="22047" y2="92131"/>
                        <a14:foregroundMark x1="18785" y1="89836" x2="18785" y2="89836"/>
                        <a14:foregroundMark x1="15186" y1="90492" x2="15186" y2="90492"/>
                        <a14:foregroundMark x1="11924" y1="90492" x2="11924" y2="90492"/>
                        <a14:foregroundMark x1="11924" y1="87869" x2="11924" y2="87869"/>
                        <a14:foregroundMark x1="9899" y1="90164" x2="9899" y2="90164"/>
                        <a14:foregroundMark x1="8099" y1="90820" x2="8099" y2="90820"/>
                        <a14:foregroundMark x1="4949" y1="89180" x2="4949" y2="89180"/>
                        <a14:foregroundMark x1="21035" y1="89180" x2="21035" y2="89180"/>
                        <a14:backgroundMark x1="7424" y1="94426" x2="7424" y2="94426"/>
                        <a14:backgroundMark x1="14511" y1="92787" x2="14511" y2="92787"/>
                        <a14:backgroundMark x1="21147" y1="95082" x2="21147" y2="95082"/>
                        <a14:backgroundMark x1="36558" y1="93443" x2="36558" y2="93443"/>
                        <a14:backgroundMark x1="43195" y1="91475" x2="43195" y2="91475"/>
                        <a14:backgroundMark x1="52081" y1="94426" x2="52081" y2="94426"/>
                        <a14:backgroundMark x1="61642" y1="91475" x2="61642" y2="91475"/>
                        <a14:backgroundMark x1="69741" y1="91475" x2="69741" y2="91475"/>
                        <a14:backgroundMark x1="82452" y1="91148" x2="82452" y2="91148"/>
                        <a14:backgroundMark x1="96063" y1="91148" x2="96063" y2="91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87" y="177486"/>
            <a:ext cx="3647367" cy="1251348"/>
          </a:xfrm>
          <a:prstGeom prst="rect">
            <a:avLst/>
          </a:prstGeom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449538" y="5347785"/>
            <a:ext cx="8367141" cy="94234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lvl="0" algn="ctr">
              <a:buSzPct val="25000"/>
            </a:pPr>
            <a:r>
              <a:rPr lang="en-IN" sz="3600" b="1" dirty="0" smtClean="0">
                <a:solidFill>
                  <a:schemeClr val="lt1"/>
                </a:solidFill>
                <a:ea typeface="Arial"/>
                <a:cs typeface="Arial"/>
                <a:sym typeface="Arial"/>
              </a:rPr>
              <a:t>Insolvency Professional Module</a:t>
            </a:r>
            <a:endParaRPr lang="en-IN" sz="3600" b="1" dirty="0">
              <a:solidFill>
                <a:schemeClr val="lt1"/>
              </a:solidFill>
              <a:ea typeface="Arial"/>
              <a:cs typeface="Arial"/>
              <a:sym typeface="Arial"/>
            </a:endParaRPr>
          </a:p>
          <a:p>
            <a:pPr lvl="0" algn="ctr">
              <a:buSzPct val="25000"/>
            </a:pPr>
            <a:r>
              <a:rPr lang="en-IN" sz="2400" b="1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20 December 2018</a:t>
            </a: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-11291" y="6474523"/>
            <a:ext cx="6858831" cy="46008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1200" b="1" dirty="0">
                <a:solidFill>
                  <a:schemeClr val="bg2">
                    <a:lumMod val="9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Confidential      |       Version 1.0</a:t>
            </a:r>
            <a:endParaRPr lang="en-IN" sz="1000" dirty="0">
              <a:solidFill>
                <a:schemeClr val="bg2">
                  <a:lumMod val="90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1874F75F-3AE7-4063-A085-295FA5DD03F5}"/>
              </a:ext>
            </a:extLst>
          </p:cNvPr>
          <p:cNvSpPr txBox="1"/>
          <p:nvPr/>
        </p:nvSpPr>
        <p:spPr>
          <a:xfrm>
            <a:off x="5904383" y="2850765"/>
            <a:ext cx="62989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solidFill>
                  <a:srgbClr val="00206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Dotum" pitchFamily="34" charset="-127"/>
                <a:ea typeface="Dotum" pitchFamily="34" charset="-127"/>
                <a:cs typeface="Aharoni" pitchFamily="2" charset="-79"/>
              </a:rPr>
              <a:t>Information Utility</a:t>
            </a:r>
            <a:endParaRPr lang="en-IN" sz="4400" b="1" dirty="0">
              <a:solidFill>
                <a:srgbClr val="002060"/>
              </a:solidFill>
              <a:effectLst>
                <a:reflection blurRad="6350" stA="50000" endA="300" endPos="50000" dist="29997" dir="5400000" sy="-100000" algn="bl" rotWithShape="0"/>
              </a:effectLst>
              <a:latin typeface="Dotum" pitchFamily="34" charset="-127"/>
              <a:ea typeface="Dotum" pitchFamily="34" charset="-127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30760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IP Module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130" y="2208010"/>
            <a:ext cx="11154295" cy="4351338"/>
          </a:xfrm>
        </p:spPr>
        <p:txBody>
          <a:bodyPr>
            <a:normAutofit lnSpcReduction="10000"/>
          </a:bodyPr>
          <a:lstStyle/>
          <a:p>
            <a:pPr lvl="1" algn="just"/>
            <a:r>
              <a:rPr lang="en-US" dirty="0"/>
              <a:t>IP is required to get </a:t>
            </a:r>
            <a:r>
              <a:rPr lang="en-US" dirty="0" smtClean="0"/>
              <a:t>registered </a:t>
            </a:r>
            <a:r>
              <a:rPr lang="en-US" dirty="0"/>
              <a:t>on the NeSL online portal.</a:t>
            </a:r>
            <a:endParaRPr lang="en-IN" sz="2000" dirty="0"/>
          </a:p>
          <a:p>
            <a:pPr lvl="1" algn="just"/>
            <a:r>
              <a:rPr lang="en-US" dirty="0"/>
              <a:t>Post registration</a:t>
            </a:r>
            <a:r>
              <a:rPr lang="en-US" dirty="0" smtClean="0"/>
              <a:t>, </a:t>
            </a:r>
            <a:r>
              <a:rPr lang="en-US" dirty="0"/>
              <a:t>IP will </a:t>
            </a:r>
            <a:r>
              <a:rPr lang="en-US" dirty="0" smtClean="0"/>
              <a:t>submit a </a:t>
            </a:r>
            <a:r>
              <a:rPr lang="en-US" dirty="0"/>
              <a:t>request </a:t>
            </a:r>
            <a:r>
              <a:rPr lang="en-US" dirty="0" smtClean="0"/>
              <a:t>on NeSL portal to </a:t>
            </a:r>
            <a:r>
              <a:rPr lang="en-US" dirty="0"/>
              <a:t>link with particular debtor/defaulter entity against whom insolvency resolution </a:t>
            </a:r>
            <a:r>
              <a:rPr lang="en-US" dirty="0" smtClean="0"/>
              <a:t>initiated, </a:t>
            </a:r>
            <a:r>
              <a:rPr lang="en-US" dirty="0"/>
              <a:t>along with Court/NCLT appointment letter.</a:t>
            </a:r>
            <a:endParaRPr lang="en-IN" sz="2000" dirty="0"/>
          </a:p>
          <a:p>
            <a:pPr lvl="1" algn="just"/>
            <a:r>
              <a:rPr lang="en-US" dirty="0"/>
              <a:t>NeSL operations team will process the request on the basis of supporting documents</a:t>
            </a:r>
            <a:endParaRPr lang="en-IN" sz="2000" dirty="0"/>
          </a:p>
          <a:p>
            <a:pPr lvl="1" algn="just"/>
            <a:r>
              <a:rPr lang="en-US" dirty="0"/>
              <a:t>Post linking, IP can view/access details of the debt information available against that entity</a:t>
            </a:r>
            <a:endParaRPr lang="en-IN" sz="2000" dirty="0"/>
          </a:p>
          <a:p>
            <a:pPr lvl="1" algn="just"/>
            <a:r>
              <a:rPr lang="en-US" dirty="0"/>
              <a:t>During the proceedings/process, IP can upload the details/ documents in the NeSL IU portal for the future reference.</a:t>
            </a:r>
            <a:endParaRPr lang="en-IN" sz="2000" dirty="0"/>
          </a:p>
          <a:p>
            <a:pPr lvl="1" algn="just"/>
            <a:r>
              <a:rPr lang="en-US" dirty="0"/>
              <a:t>In case of change in the IP, New IP can access details and documents uploaded by the previous IP</a:t>
            </a:r>
            <a:endParaRPr lang="en-IN" sz="2000" dirty="0"/>
          </a:p>
          <a:p>
            <a:pPr lvl="1" algn="just"/>
            <a:r>
              <a:rPr lang="en-US" dirty="0"/>
              <a:t>NeSL IU will charge for IP for storage</a:t>
            </a:r>
            <a:endParaRPr lang="en-IN" sz="2000" dirty="0"/>
          </a:p>
          <a:p>
            <a:pPr algn="just"/>
            <a:endParaRPr lang="en-IN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74610829"/>
              </p:ext>
            </p:extLst>
          </p:nvPr>
        </p:nvGraphicFramePr>
        <p:xfrm>
          <a:off x="411480" y="10471"/>
          <a:ext cx="11269980" cy="2698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053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8E2635-9C9D-4E23-B85D-E25F77468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E071725-D523-41E1-AE63-50B5E463F155}"/>
              </a:ext>
            </a:extLst>
          </p:cNvPr>
          <p:cNvSpPr/>
          <p:nvPr/>
        </p:nvSpPr>
        <p:spPr>
          <a:xfrm>
            <a:off x="796413" y="1961536"/>
            <a:ext cx="3023419" cy="66367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Enter OTP received on linked mobile number</a:t>
            </a:r>
          </a:p>
        </p:txBody>
      </p:sp>
    </p:spTree>
    <p:extLst>
      <p:ext uri="{BB962C8B-B14F-4D97-AF65-F5344CB8AC3E}">
        <p14:creationId xmlns:p14="http://schemas.microsoft.com/office/powerpoint/2010/main" val="114916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6C43E8-2B2C-48AC-89CD-101D3C0B5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1BC49DB-9D5C-44F2-837F-39FA4F68BCD9}"/>
              </a:ext>
            </a:extLst>
          </p:cNvPr>
          <p:cNvSpPr/>
          <p:nvPr/>
        </p:nvSpPr>
        <p:spPr>
          <a:xfrm>
            <a:off x="722671" y="4645742"/>
            <a:ext cx="2271252" cy="38345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Click On “Checkbox”</a:t>
            </a:r>
          </a:p>
        </p:txBody>
      </p:sp>
    </p:spTree>
    <p:extLst>
      <p:ext uri="{BB962C8B-B14F-4D97-AF65-F5344CB8AC3E}">
        <p14:creationId xmlns:p14="http://schemas.microsoft.com/office/powerpoint/2010/main" val="98252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A35907-C432-4031-90AB-51A3A7D81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88471D91-6168-4644-8AF1-FE1CAC38F4C5}"/>
              </a:ext>
            </a:extLst>
          </p:cNvPr>
          <p:cNvSpPr/>
          <p:nvPr/>
        </p:nvSpPr>
        <p:spPr>
          <a:xfrm>
            <a:off x="3126657" y="5744497"/>
            <a:ext cx="1991033" cy="63418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Click on Validate</a:t>
            </a:r>
          </a:p>
        </p:txBody>
      </p:sp>
    </p:spTree>
    <p:extLst>
      <p:ext uri="{BB962C8B-B14F-4D97-AF65-F5344CB8AC3E}">
        <p14:creationId xmlns:p14="http://schemas.microsoft.com/office/powerpoint/2010/main" val="57255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E5EE3-27F5-4247-99CB-A8552493F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CF27A-873C-49D3-9C83-94B4B2F84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29C5D3-EBBF-43C7-8277-DCA91CE37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8B7793-F3F6-400A-8B78-637978A4E945}"/>
              </a:ext>
            </a:extLst>
          </p:cNvPr>
          <p:cNvSpPr/>
          <p:nvPr/>
        </p:nvSpPr>
        <p:spPr>
          <a:xfrm>
            <a:off x="368710" y="2929553"/>
            <a:ext cx="2566220" cy="6046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</a:rPr>
              <a:t>Successfully Submission</a:t>
            </a:r>
          </a:p>
        </p:txBody>
      </p:sp>
    </p:spTree>
    <p:extLst>
      <p:ext uri="{BB962C8B-B14F-4D97-AF65-F5344CB8AC3E}">
        <p14:creationId xmlns:p14="http://schemas.microsoft.com/office/powerpoint/2010/main" val="383585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4D1037-0B2D-4BBC-8836-672D46037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49F1040-11BF-4020-A3EC-40DD1F6D3363}"/>
              </a:ext>
            </a:extLst>
          </p:cNvPr>
          <p:cNvSpPr/>
          <p:nvPr/>
        </p:nvSpPr>
        <p:spPr>
          <a:xfrm>
            <a:off x="501445" y="2020529"/>
            <a:ext cx="2728452" cy="781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</a:rPr>
              <a:t>Select Entity as</a:t>
            </a:r>
          </a:p>
          <a:p>
            <a:pPr algn="ctr"/>
            <a:r>
              <a:rPr lang="en-IN" b="1" dirty="0">
                <a:solidFill>
                  <a:schemeClr val="tx1"/>
                </a:solidFill>
              </a:rPr>
              <a:t> “Insolvency Professional”</a:t>
            </a:r>
          </a:p>
        </p:txBody>
      </p:sp>
    </p:spTree>
    <p:extLst>
      <p:ext uri="{BB962C8B-B14F-4D97-AF65-F5344CB8AC3E}">
        <p14:creationId xmlns:p14="http://schemas.microsoft.com/office/powerpoint/2010/main" val="127144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B0E629-9A01-449B-932A-6F2BFED6D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A0B7091-9F70-4239-8A39-13739A0BDD4B}"/>
              </a:ext>
            </a:extLst>
          </p:cNvPr>
          <p:cNvSpPr/>
          <p:nvPr/>
        </p:nvSpPr>
        <p:spPr>
          <a:xfrm>
            <a:off x="8917858" y="2912806"/>
            <a:ext cx="2846439" cy="10323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Select IPA Type from Dropdown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A367E0-6BC7-428B-AFDF-70E8F444FB37}"/>
              </a:ext>
            </a:extLst>
          </p:cNvPr>
          <p:cNvSpPr/>
          <p:nvPr/>
        </p:nvSpPr>
        <p:spPr>
          <a:xfrm>
            <a:off x="9424219" y="4380271"/>
            <a:ext cx="1843549" cy="19172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arabicPeriod"/>
            </a:pPr>
            <a:r>
              <a:rPr lang="en-IN" sz="3200" dirty="0">
                <a:solidFill>
                  <a:schemeClr val="tx1"/>
                </a:solidFill>
              </a:rPr>
              <a:t>ICAI </a:t>
            </a:r>
          </a:p>
          <a:p>
            <a:pPr marL="571500" indent="-571500" algn="ctr">
              <a:buFont typeface="+mj-lt"/>
              <a:buAutoNum type="arabicPeriod"/>
            </a:pPr>
            <a:r>
              <a:rPr lang="en-IN" sz="3200" dirty="0">
                <a:solidFill>
                  <a:schemeClr val="tx1"/>
                </a:solidFill>
              </a:rPr>
              <a:t>ICWAI</a:t>
            </a:r>
          </a:p>
          <a:p>
            <a:pPr marL="571500" indent="-571500" algn="ctr">
              <a:buFont typeface="+mj-lt"/>
              <a:buAutoNum type="arabicPeriod"/>
            </a:pPr>
            <a:r>
              <a:rPr lang="en-IN" sz="3200" dirty="0">
                <a:solidFill>
                  <a:schemeClr val="tx1"/>
                </a:solidFill>
              </a:rPr>
              <a:t>ICSI</a:t>
            </a:r>
          </a:p>
        </p:txBody>
      </p:sp>
    </p:spTree>
    <p:extLst>
      <p:ext uri="{BB962C8B-B14F-4D97-AF65-F5344CB8AC3E}">
        <p14:creationId xmlns:p14="http://schemas.microsoft.com/office/powerpoint/2010/main" val="168703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EE37ED-FBC1-4EB5-9A8F-409D000F6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C164EC7-68B8-47D6-8E7B-42031BF874A7}"/>
              </a:ext>
            </a:extLst>
          </p:cNvPr>
          <p:cNvSpPr/>
          <p:nvPr/>
        </p:nvSpPr>
        <p:spPr>
          <a:xfrm>
            <a:off x="471948" y="3141406"/>
            <a:ext cx="2890684" cy="8849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Enter All other details </a:t>
            </a:r>
            <a:r>
              <a:rPr lang="en-IN" sz="2000" b="1" dirty="0">
                <a:solidFill>
                  <a:schemeClr val="tx1"/>
                </a:solidFill>
              </a:rPr>
              <a:t>Properly</a:t>
            </a:r>
            <a:r>
              <a:rPr lang="en-IN" sz="2000" dirty="0">
                <a:solidFill>
                  <a:schemeClr val="tx1"/>
                </a:solidFill>
              </a:rPr>
              <a:t> and Click on </a:t>
            </a:r>
            <a:r>
              <a:rPr lang="en-IN" sz="2000" b="1" dirty="0">
                <a:solidFill>
                  <a:schemeClr val="tx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15084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A8E7AE-2AEE-43EB-ACDA-139F31C32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81ED12C-659E-4E75-A0A6-385540FA5E72}"/>
              </a:ext>
            </a:extLst>
          </p:cNvPr>
          <p:cNvSpPr/>
          <p:nvPr/>
        </p:nvSpPr>
        <p:spPr>
          <a:xfrm>
            <a:off x="427703" y="2271252"/>
            <a:ext cx="2920181" cy="95864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Enter Contact details for all Communication.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4D5EE7-7E9A-4436-A32F-558A65B89B01}"/>
              </a:ext>
            </a:extLst>
          </p:cNvPr>
          <p:cNvSpPr/>
          <p:nvPr/>
        </p:nvSpPr>
        <p:spPr>
          <a:xfrm>
            <a:off x="457199" y="3554362"/>
            <a:ext cx="2861187" cy="115037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Enter Supporting document for verification in “PDF” format.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B63F692-43DD-413E-822B-3367771B0EAE}"/>
              </a:ext>
            </a:extLst>
          </p:cNvPr>
          <p:cNvSpPr/>
          <p:nvPr/>
        </p:nvSpPr>
        <p:spPr>
          <a:xfrm>
            <a:off x="1179869" y="5279922"/>
            <a:ext cx="2359743" cy="67842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Click on Checkbox</a:t>
            </a: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C007373F-A4FB-4679-BF30-668E695F6360}"/>
              </a:ext>
            </a:extLst>
          </p:cNvPr>
          <p:cNvSpPr/>
          <p:nvPr/>
        </p:nvSpPr>
        <p:spPr>
          <a:xfrm>
            <a:off x="8313177" y="5781368"/>
            <a:ext cx="2359743" cy="89965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</a:rPr>
              <a:t>Register</a:t>
            </a:r>
          </a:p>
        </p:txBody>
      </p:sp>
    </p:spTree>
    <p:extLst>
      <p:ext uri="{BB962C8B-B14F-4D97-AF65-F5344CB8AC3E}">
        <p14:creationId xmlns:p14="http://schemas.microsoft.com/office/powerpoint/2010/main" val="211837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B8371A-B24D-4389-BF38-FCE4FE5A0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3B4E5B7-C950-4EB6-9861-1877C65E8BFD}"/>
              </a:ext>
            </a:extLst>
          </p:cNvPr>
          <p:cNvSpPr/>
          <p:nvPr/>
        </p:nvSpPr>
        <p:spPr>
          <a:xfrm>
            <a:off x="4675238" y="1607574"/>
            <a:ext cx="6120581" cy="125361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One Registration is done, within 24 working hrs NeSL Team will verify the data and documents. You will receive Login credential via Email or text.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C8DDBB-9D6F-49D8-9491-DC476F51EFA7}"/>
              </a:ext>
            </a:extLst>
          </p:cNvPr>
          <p:cNvSpPr/>
          <p:nvPr/>
        </p:nvSpPr>
        <p:spPr>
          <a:xfrm>
            <a:off x="1283110" y="4100052"/>
            <a:ext cx="2507225" cy="2802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646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National E-Governance Services Limited.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105" y="788203"/>
            <a:ext cx="11633790" cy="5594489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IN" sz="2400" b="1" dirty="0"/>
              <a:t>N</a:t>
            </a:r>
            <a:r>
              <a:rPr lang="en-IN" sz="2400" b="1" dirty="0">
                <a:solidFill>
                  <a:srgbClr val="EE1D23"/>
                </a:solidFill>
              </a:rPr>
              <a:t>e</a:t>
            </a:r>
            <a:r>
              <a:rPr lang="en-IN" sz="2400" b="1" dirty="0"/>
              <a:t>SL</a:t>
            </a:r>
            <a:r>
              <a:rPr lang="en-IN" sz="2400" dirty="0"/>
              <a:t> was incorporated on June 2016 as a Union government company; Equity fully held by Financial institutions - public sector holds 65% of the equity. There are 17 shareholders – 13 banks, 3 insurance companies and 1 depository.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en-IN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73" y="2294879"/>
            <a:ext cx="10806253" cy="306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4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1B64D3-478C-41AA-BAA0-61C39E0BA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E405912-6ED7-45B9-BE09-E9215C852D66}"/>
              </a:ext>
            </a:extLst>
          </p:cNvPr>
          <p:cNvSpPr/>
          <p:nvPr/>
        </p:nvSpPr>
        <p:spPr>
          <a:xfrm>
            <a:off x="4748981" y="1880419"/>
            <a:ext cx="2035277" cy="49407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</a:rPr>
              <a:t>NeSL – IU Portal</a:t>
            </a:r>
          </a:p>
        </p:txBody>
      </p:sp>
    </p:spTree>
    <p:extLst>
      <p:ext uri="{BB962C8B-B14F-4D97-AF65-F5344CB8AC3E}">
        <p14:creationId xmlns:p14="http://schemas.microsoft.com/office/powerpoint/2010/main" val="49613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1F31BE-161A-465B-8074-7AEBD7FBC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06275" cy="673330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7E4E07C-1904-4E4A-80DF-80BFA68C08A8}"/>
              </a:ext>
            </a:extLst>
          </p:cNvPr>
          <p:cNvSpPr/>
          <p:nvPr/>
        </p:nvSpPr>
        <p:spPr>
          <a:xfrm>
            <a:off x="4087091" y="2632364"/>
            <a:ext cx="4613564" cy="1371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To request Debtor Assignment or Debtor Loan details we need Click on</a:t>
            </a:r>
          </a:p>
          <a:p>
            <a:pPr algn="ctr"/>
            <a:r>
              <a:rPr lang="en-IN" b="1" dirty="0">
                <a:solidFill>
                  <a:schemeClr val="tx1"/>
                </a:solidFill>
              </a:rPr>
              <a:t>Request </a:t>
            </a:r>
            <a:r>
              <a:rPr lang="en-IN" dirty="0">
                <a:solidFill>
                  <a:schemeClr val="tx1"/>
                </a:solidFill>
              </a:rPr>
              <a:t>&gt;&gt; </a:t>
            </a:r>
            <a:r>
              <a:rPr lang="en-IN" b="1" dirty="0">
                <a:solidFill>
                  <a:schemeClr val="tx1"/>
                </a:solidFill>
              </a:rPr>
              <a:t>Debtor Assignment 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D37ECEFA-FB16-4543-A0E0-42A8F2ECB78C}"/>
              </a:ext>
            </a:extLst>
          </p:cNvPr>
          <p:cNvSpPr/>
          <p:nvPr/>
        </p:nvSpPr>
        <p:spPr>
          <a:xfrm>
            <a:off x="2978725" y="0"/>
            <a:ext cx="387928" cy="51261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323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5AACDC-1EB1-4A9F-8C01-1E76DA678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0FBA652-9BB0-4DF4-A521-C090A6F1A70E}"/>
              </a:ext>
            </a:extLst>
          </p:cNvPr>
          <p:cNvSpPr/>
          <p:nvPr/>
        </p:nvSpPr>
        <p:spPr>
          <a:xfrm>
            <a:off x="152400" y="1939636"/>
            <a:ext cx="2327564" cy="59574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IP Details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42AAE8-DA73-4438-A115-F8A1DA02B956}"/>
              </a:ext>
            </a:extLst>
          </p:cNvPr>
          <p:cNvSpPr/>
          <p:nvPr/>
        </p:nvSpPr>
        <p:spPr>
          <a:xfrm>
            <a:off x="152400" y="2916381"/>
            <a:ext cx="2327564" cy="122612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Enter </a:t>
            </a:r>
            <a:r>
              <a:rPr lang="en-IN" b="1" dirty="0">
                <a:solidFill>
                  <a:schemeClr val="tx1"/>
                </a:solidFill>
              </a:rPr>
              <a:t>PAN</a:t>
            </a:r>
            <a:r>
              <a:rPr lang="en-IN" dirty="0">
                <a:solidFill>
                  <a:schemeClr val="tx1"/>
                </a:solidFill>
              </a:rPr>
              <a:t> number of Entity to which you need to request the Debt Details</a:t>
            </a:r>
          </a:p>
        </p:txBody>
      </p:sp>
    </p:spTree>
    <p:extLst>
      <p:ext uri="{BB962C8B-B14F-4D97-AF65-F5344CB8AC3E}">
        <p14:creationId xmlns:p14="http://schemas.microsoft.com/office/powerpoint/2010/main" val="415866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4CC238-ECDC-40A4-AA83-44D41A006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8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9A9AD7D-4F5F-4429-9011-C8E2B0BDC462}"/>
              </a:ext>
            </a:extLst>
          </p:cNvPr>
          <p:cNvSpPr/>
          <p:nvPr/>
        </p:nvSpPr>
        <p:spPr>
          <a:xfrm>
            <a:off x="138550" y="2189021"/>
            <a:ext cx="2405063" cy="108065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Once PAN details is entered, Click on Search Tools Beside it.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60775A-D616-4BA3-8E40-A38ABA9A31B8}"/>
              </a:ext>
            </a:extLst>
          </p:cNvPr>
          <p:cNvSpPr/>
          <p:nvPr/>
        </p:nvSpPr>
        <p:spPr>
          <a:xfrm>
            <a:off x="185738" y="3415143"/>
            <a:ext cx="2357875" cy="9005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If the Entity is register with us, the details will be displayed. </a:t>
            </a: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E4EB18ED-1B1C-4BF5-AD5E-4DCC3A2EE46E}"/>
              </a:ext>
            </a:extLst>
          </p:cNvPr>
          <p:cNvSpPr/>
          <p:nvPr/>
        </p:nvSpPr>
        <p:spPr>
          <a:xfrm>
            <a:off x="9822873" y="2978726"/>
            <a:ext cx="1717964" cy="900548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Add Remark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CE73D8-03EB-4DCE-9980-030278C93748}"/>
              </a:ext>
            </a:extLst>
          </p:cNvPr>
          <p:cNvSpPr/>
          <p:nvPr/>
        </p:nvSpPr>
        <p:spPr>
          <a:xfrm>
            <a:off x="138550" y="5070764"/>
            <a:ext cx="2405063" cy="108065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Upload the supporting Documents with description and Submit.</a:t>
            </a:r>
          </a:p>
        </p:txBody>
      </p:sp>
    </p:spTree>
    <p:extLst>
      <p:ext uri="{BB962C8B-B14F-4D97-AF65-F5344CB8AC3E}">
        <p14:creationId xmlns:p14="http://schemas.microsoft.com/office/powerpoint/2010/main" val="318678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22750A6-2BDA-42F2-9F15-482CC5A39623}"/>
              </a:ext>
            </a:extLst>
          </p:cNvPr>
          <p:cNvSpPr txBox="1"/>
          <p:nvPr/>
        </p:nvSpPr>
        <p:spPr>
          <a:xfrm>
            <a:off x="232053" y="231089"/>
            <a:ext cx="55706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400" dirty="0">
                <a:solidFill>
                  <a:srgbClr val="002060"/>
                </a:solidFill>
              </a:rPr>
              <a:t>Category of Documents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76E74E-1F0C-47A8-9119-5011E0E199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39" b="98689" l="450" r="99213">
                        <a14:foregroundMark x1="38020" y1="33443" x2="38020" y2="33443"/>
                        <a14:foregroundMark x1="44094" y1="35410" x2="44094" y2="35410"/>
                        <a14:foregroundMark x1="55006" y1="60984" x2="55006" y2="60984"/>
                        <a14:foregroundMark x1="78065" y1="27213" x2="78065" y2="27213"/>
                        <a14:foregroundMark x1="98088" y1="96066" x2="98088" y2="96066"/>
                        <a14:foregroundMark x1="96400" y1="88852" x2="96400" y2="88852"/>
                        <a14:foregroundMark x1="92238" y1="89508" x2="92238" y2="89508"/>
                        <a14:foregroundMark x1="89089" y1="88852" x2="89089" y2="88852"/>
                        <a14:foregroundMark x1="85489" y1="93115" x2="85489" y2="93115"/>
                        <a14:foregroundMark x1="85264" y1="89836" x2="85264" y2="89836"/>
                        <a14:foregroundMark x1="83352" y1="90164" x2="83352" y2="90164"/>
                        <a14:foregroundMark x1="78740" y1="91475" x2="78740" y2="91475"/>
                        <a14:foregroundMark x1="77278" y1="89836" x2="77278" y2="89836"/>
                        <a14:foregroundMark x1="77390" y1="86885" x2="77390" y2="86885"/>
                        <a14:foregroundMark x1="76153" y1="90164" x2="76153" y2="90164"/>
                        <a14:foregroundMark x1="73116" y1="90164" x2="73116" y2="90164"/>
                        <a14:foregroundMark x1="70529" y1="91148" x2="70529" y2="91148"/>
                        <a14:foregroundMark x1="65354" y1="89836" x2="65354" y2="89836"/>
                        <a14:foregroundMark x1="62542" y1="91148" x2="62542" y2="91148"/>
                        <a14:foregroundMark x1="57818" y1="91475" x2="57818" y2="91475"/>
                        <a14:foregroundMark x1="56355" y1="90820" x2="56355" y2="90820"/>
                        <a14:foregroundMark x1="52868" y1="91148" x2="52868" y2="91148"/>
                        <a14:foregroundMark x1="49606" y1="91148" x2="49606" y2="91148"/>
                        <a14:foregroundMark x1="45444" y1="91148" x2="45444" y2="91148"/>
                        <a14:foregroundMark x1="43982" y1="91148" x2="43982" y2="91148"/>
                        <a14:foregroundMark x1="40720" y1="91803" x2="40720" y2="91803"/>
                        <a14:foregroundMark x1="37683" y1="93443" x2="37683" y2="93443"/>
                        <a14:foregroundMark x1="33858" y1="94098" x2="33858" y2="94098"/>
                        <a14:foregroundMark x1="30034" y1="92787" x2="30034" y2="92787"/>
                        <a14:foregroundMark x1="26659" y1="91475" x2="26659" y2="91475"/>
                        <a14:foregroundMark x1="23735" y1="91803" x2="23735" y2="91803"/>
                        <a14:foregroundMark x1="22047" y1="92131" x2="22047" y2="92131"/>
                        <a14:foregroundMark x1="18785" y1="89836" x2="18785" y2="89836"/>
                        <a14:foregroundMark x1="15186" y1="90492" x2="15186" y2="90492"/>
                        <a14:foregroundMark x1="11924" y1="90492" x2="11924" y2="90492"/>
                        <a14:foregroundMark x1="11924" y1="87869" x2="11924" y2="87869"/>
                        <a14:foregroundMark x1="9899" y1="90164" x2="9899" y2="90164"/>
                        <a14:foregroundMark x1="8099" y1="90820" x2="8099" y2="90820"/>
                        <a14:foregroundMark x1="4949" y1="89180" x2="4949" y2="89180"/>
                        <a14:foregroundMark x1="21035" y1="89180" x2="21035" y2="89180"/>
                        <a14:backgroundMark x1="7424" y1="94426" x2="7424" y2="94426"/>
                        <a14:backgroundMark x1="14511" y1="92787" x2="14511" y2="92787"/>
                        <a14:backgroundMark x1="21147" y1="95082" x2="21147" y2="95082"/>
                        <a14:backgroundMark x1="36558" y1="93443" x2="36558" y2="93443"/>
                        <a14:backgroundMark x1="43195" y1="91475" x2="43195" y2="91475"/>
                        <a14:backgroundMark x1="52081" y1="94426" x2="52081" y2="94426"/>
                        <a14:backgroundMark x1="61642" y1="91475" x2="61642" y2="91475"/>
                        <a14:backgroundMark x1="69741" y1="91475" x2="69741" y2="91475"/>
                        <a14:backgroundMark x1="82452" y1="91148" x2="82452" y2="91148"/>
                        <a14:backgroundMark x1="96063" y1="91148" x2="96063" y2="91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638" y="208020"/>
            <a:ext cx="2282526" cy="783094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46A7582A-DBA1-420C-8762-14F13789BB7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00182" y="1301557"/>
          <a:ext cx="3191164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1164">
                  <a:extLst>
                    <a:ext uri="{9D8B030D-6E8A-4147-A177-3AD203B41FA5}">
                      <a16:colId xmlns:a16="http://schemas.microsoft.com/office/drawing/2014/main" val="3060927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3200" dirty="0">
                          <a:solidFill>
                            <a:srgbClr val="FFFF00"/>
                          </a:solidFill>
                        </a:rPr>
                        <a:t>Regulator  Filing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844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IN" b="1" dirty="0"/>
                        <a:t>NCLT Order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IN" b="1" dirty="0"/>
                        <a:t>Public Announcement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IN" b="1" dirty="0"/>
                        <a:t>Appointment of valuers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IN" b="1" dirty="0"/>
                        <a:t>E – Voting Results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IN" b="1" dirty="0"/>
                        <a:t>Information Memorandum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IN" b="1" dirty="0"/>
                        <a:t>Other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384135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E48B0915-0395-4AF1-90AA-3DCD490A29B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207163" y="1301557"/>
          <a:ext cx="3191164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1164">
                  <a:extLst>
                    <a:ext uri="{9D8B030D-6E8A-4147-A177-3AD203B41FA5}">
                      <a16:colId xmlns:a16="http://schemas.microsoft.com/office/drawing/2014/main" val="3060927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3200" dirty="0">
                          <a:solidFill>
                            <a:srgbClr val="FFFF00"/>
                          </a:solidFill>
                        </a:rPr>
                        <a:t>Claims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844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IN" b="1" dirty="0"/>
                        <a:t>Claims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IN" b="1" dirty="0"/>
                        <a:t>Notices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IN" b="1" dirty="0"/>
                        <a:t>Others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384135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AA7F1FE8-93E4-4461-97BE-06A73E1EF94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368798" y="5012883"/>
          <a:ext cx="3191164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1164">
                  <a:extLst>
                    <a:ext uri="{9D8B030D-6E8A-4147-A177-3AD203B41FA5}">
                      <a16:colId xmlns:a16="http://schemas.microsoft.com/office/drawing/2014/main" val="3060927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3200" dirty="0">
                          <a:solidFill>
                            <a:srgbClr val="FFFF00"/>
                          </a:solidFill>
                        </a:rPr>
                        <a:t>CoC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844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IN" b="1" dirty="0"/>
                        <a:t>Minutes of Meeting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IN" b="1" dirty="0"/>
                        <a:t>Other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384135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5004D81B-EC65-455D-B88D-55576FF2F63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00182" y="4354531"/>
          <a:ext cx="3191164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1164">
                  <a:extLst>
                    <a:ext uri="{9D8B030D-6E8A-4147-A177-3AD203B41FA5}">
                      <a16:colId xmlns:a16="http://schemas.microsoft.com/office/drawing/2014/main" val="3060927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3200" dirty="0">
                          <a:solidFill>
                            <a:srgbClr val="FFFF00"/>
                          </a:solidFill>
                        </a:rPr>
                        <a:t>Valuations &amp; 3</a:t>
                      </a:r>
                      <a:r>
                        <a:rPr lang="en-IN" sz="3200" baseline="30000" dirty="0">
                          <a:solidFill>
                            <a:srgbClr val="FFFF00"/>
                          </a:solidFill>
                        </a:rPr>
                        <a:t>rd</a:t>
                      </a:r>
                      <a:r>
                        <a:rPr lang="en-IN" sz="3200" dirty="0">
                          <a:solidFill>
                            <a:srgbClr val="FFFF00"/>
                          </a:solidFill>
                        </a:rPr>
                        <a:t> Party Reports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844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IN" b="1" dirty="0"/>
                        <a:t>Asset Related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IN" b="1" dirty="0"/>
                        <a:t>Valuation Report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IN" b="1" dirty="0"/>
                        <a:t>Other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384135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4718B479-D64D-4341-80A3-48A2766D3DB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257962" y="3429000"/>
          <a:ext cx="3191164" cy="94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1164">
                  <a:extLst>
                    <a:ext uri="{9D8B030D-6E8A-4147-A177-3AD203B41FA5}">
                      <a16:colId xmlns:a16="http://schemas.microsoft.com/office/drawing/2014/main" val="30609271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3200" dirty="0">
                          <a:solidFill>
                            <a:srgbClr val="FFFF00"/>
                          </a:solidFill>
                        </a:rPr>
                        <a:t>Litigation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844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IN" b="1" dirty="0"/>
                        <a:t>NCLT Proceedings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384135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034D8A4-DD17-4E8D-8C05-45EC2D0DB47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114144" y="1322339"/>
          <a:ext cx="3574471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4471">
                  <a:extLst>
                    <a:ext uri="{9D8B030D-6E8A-4147-A177-3AD203B41FA5}">
                      <a16:colId xmlns:a16="http://schemas.microsoft.com/office/drawing/2014/main" val="3060927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3200" dirty="0">
                          <a:solidFill>
                            <a:srgbClr val="FFFF00"/>
                          </a:solidFill>
                        </a:rPr>
                        <a:t>Resolution Plans/Process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844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IN" b="1" dirty="0"/>
                        <a:t>Resolution Plan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IN" b="1" dirty="0"/>
                        <a:t>Liquidation Documents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IN" b="1" dirty="0"/>
                        <a:t>Distribution of Released Cash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IN" b="1" dirty="0"/>
                        <a:t>Details of Bidders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IN" b="1" dirty="0"/>
                        <a:t>Other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384135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422A125C-A84B-4C59-9A33-100BDE9175B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326578" y="4510010"/>
          <a:ext cx="3362037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2037">
                  <a:extLst>
                    <a:ext uri="{9D8B030D-6E8A-4147-A177-3AD203B41FA5}">
                      <a16:colId xmlns:a16="http://schemas.microsoft.com/office/drawing/2014/main" val="30609271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3200" dirty="0">
                          <a:solidFill>
                            <a:srgbClr val="FFFF00"/>
                          </a:solidFill>
                        </a:rPr>
                        <a:t>Other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844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IN" b="1" dirty="0"/>
                        <a:t>Audited Financial Statements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IN" b="1" dirty="0"/>
                        <a:t>Record of Business operation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IN" b="1" dirty="0"/>
                        <a:t>Promoter Details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IN" b="1" dirty="0"/>
                        <a:t>Other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384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87261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917592-C224-4B85-99A9-05AF66634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12191998" cy="6858000"/>
          </a:xfrm>
          <a:prstGeom prst="rect">
            <a:avLst/>
          </a:prstGeom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763FE983-2B58-4353-87B7-F637B424A47A}"/>
              </a:ext>
            </a:extLst>
          </p:cNvPr>
          <p:cNvSpPr/>
          <p:nvPr/>
        </p:nvSpPr>
        <p:spPr>
          <a:xfrm>
            <a:off x="6899564" y="6137564"/>
            <a:ext cx="1690254" cy="6096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Submit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863312-7397-46DC-A3D5-DD43DE28B581}"/>
              </a:ext>
            </a:extLst>
          </p:cNvPr>
          <p:cNvSpPr/>
          <p:nvPr/>
        </p:nvSpPr>
        <p:spPr>
          <a:xfrm>
            <a:off x="55419" y="4516583"/>
            <a:ext cx="2576944" cy="21058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Once submitted, you will receive reference no. on your email ID and NeSL Team will verify the Details and Document and will approve and reject.</a:t>
            </a:r>
          </a:p>
        </p:txBody>
      </p:sp>
    </p:spTree>
    <p:extLst>
      <p:ext uri="{BB962C8B-B14F-4D97-AF65-F5344CB8AC3E}">
        <p14:creationId xmlns:p14="http://schemas.microsoft.com/office/powerpoint/2010/main" val="285975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3">
            <a:extLst>
              <a:ext uri="{FF2B5EF4-FFF2-40B4-BE49-F238E27FC236}">
                <a16:creationId xmlns:a16="http://schemas.microsoft.com/office/drawing/2014/main" id="{8CD233D4-85F9-4033-9EC6-87B4000D28B3}"/>
              </a:ext>
            </a:extLst>
          </p:cNvPr>
          <p:cNvSpPr/>
          <p:nvPr/>
        </p:nvSpPr>
        <p:spPr>
          <a:xfrm rot="10800000">
            <a:off x="11291" y="4704588"/>
            <a:ext cx="12180709" cy="207324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3616"/>
              <a:gd name="connsiteX1" fmla="*/ 21600 w 21600"/>
              <a:gd name="connsiteY1" fmla="*/ 0 h 23616"/>
              <a:gd name="connsiteX2" fmla="*/ 21600 w 21600"/>
              <a:gd name="connsiteY2" fmla="*/ 17322 h 23616"/>
              <a:gd name="connsiteX3" fmla="*/ 0 w 21600"/>
              <a:gd name="connsiteY3" fmla="*/ 20172 h 23616"/>
              <a:gd name="connsiteX4" fmla="*/ 0 w 21600"/>
              <a:gd name="connsiteY4" fmla="*/ 0 h 23616"/>
              <a:gd name="connsiteX0" fmla="*/ 0 w 21600"/>
              <a:gd name="connsiteY0" fmla="*/ 0 h 24637"/>
              <a:gd name="connsiteX1" fmla="*/ 21600 w 21600"/>
              <a:gd name="connsiteY1" fmla="*/ 0 h 24637"/>
              <a:gd name="connsiteX2" fmla="*/ 21600 w 21600"/>
              <a:gd name="connsiteY2" fmla="*/ 17322 h 24637"/>
              <a:gd name="connsiteX3" fmla="*/ 0 w 21600"/>
              <a:gd name="connsiteY3" fmla="*/ 20172 h 24637"/>
              <a:gd name="connsiteX4" fmla="*/ 0 w 21600"/>
              <a:gd name="connsiteY4" fmla="*/ 0 h 24637"/>
              <a:gd name="connsiteX0" fmla="*/ 0 w 21600"/>
              <a:gd name="connsiteY0" fmla="*/ 0 h 22605"/>
              <a:gd name="connsiteX1" fmla="*/ 21600 w 21600"/>
              <a:gd name="connsiteY1" fmla="*/ 0 h 22605"/>
              <a:gd name="connsiteX2" fmla="*/ 21600 w 21600"/>
              <a:gd name="connsiteY2" fmla="*/ 17322 h 22605"/>
              <a:gd name="connsiteX3" fmla="*/ 0 w 21600"/>
              <a:gd name="connsiteY3" fmla="*/ 20172 h 22605"/>
              <a:gd name="connsiteX4" fmla="*/ 0 w 21600"/>
              <a:gd name="connsiteY4" fmla="*/ 0 h 22605"/>
              <a:gd name="connsiteX0" fmla="*/ 0 w 21600"/>
              <a:gd name="connsiteY0" fmla="*/ 0 h 21906"/>
              <a:gd name="connsiteX1" fmla="*/ 21600 w 21600"/>
              <a:gd name="connsiteY1" fmla="*/ 0 h 21906"/>
              <a:gd name="connsiteX2" fmla="*/ 21600 w 21600"/>
              <a:gd name="connsiteY2" fmla="*/ 17322 h 21906"/>
              <a:gd name="connsiteX3" fmla="*/ 0 w 21600"/>
              <a:gd name="connsiteY3" fmla="*/ 19320 h 21906"/>
              <a:gd name="connsiteX4" fmla="*/ 0 w 21600"/>
              <a:gd name="connsiteY4" fmla="*/ 0 h 21906"/>
              <a:gd name="connsiteX0" fmla="*/ 0 w 21600"/>
              <a:gd name="connsiteY0" fmla="*/ 0 h 22471"/>
              <a:gd name="connsiteX1" fmla="*/ 21600 w 21600"/>
              <a:gd name="connsiteY1" fmla="*/ 0 h 22471"/>
              <a:gd name="connsiteX2" fmla="*/ 21600 w 21600"/>
              <a:gd name="connsiteY2" fmla="*/ 19772 h 22471"/>
              <a:gd name="connsiteX3" fmla="*/ 0 w 21600"/>
              <a:gd name="connsiteY3" fmla="*/ 19320 h 22471"/>
              <a:gd name="connsiteX4" fmla="*/ 0 w 21600"/>
              <a:gd name="connsiteY4" fmla="*/ 0 h 22471"/>
              <a:gd name="connsiteX0" fmla="*/ 0 w 21600"/>
              <a:gd name="connsiteY0" fmla="*/ 0 h 21990"/>
              <a:gd name="connsiteX1" fmla="*/ 21600 w 21600"/>
              <a:gd name="connsiteY1" fmla="*/ 0 h 21990"/>
              <a:gd name="connsiteX2" fmla="*/ 21600 w 21600"/>
              <a:gd name="connsiteY2" fmla="*/ 19772 h 21990"/>
              <a:gd name="connsiteX3" fmla="*/ 120 w 21600"/>
              <a:gd name="connsiteY3" fmla="*/ 18635 h 21990"/>
              <a:gd name="connsiteX4" fmla="*/ 0 w 21600"/>
              <a:gd name="connsiteY4" fmla="*/ 0 h 21990"/>
              <a:gd name="connsiteX0" fmla="*/ 0 w 21600"/>
              <a:gd name="connsiteY0" fmla="*/ 0 h 21944"/>
              <a:gd name="connsiteX1" fmla="*/ 21600 w 21600"/>
              <a:gd name="connsiteY1" fmla="*/ 0 h 21944"/>
              <a:gd name="connsiteX2" fmla="*/ 21580 w 21600"/>
              <a:gd name="connsiteY2" fmla="*/ 19626 h 21944"/>
              <a:gd name="connsiteX3" fmla="*/ 120 w 21600"/>
              <a:gd name="connsiteY3" fmla="*/ 18635 h 21944"/>
              <a:gd name="connsiteX4" fmla="*/ 0 w 21600"/>
              <a:gd name="connsiteY4" fmla="*/ 0 h 2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944">
                <a:moveTo>
                  <a:pt x="0" y="0"/>
                </a:moveTo>
                <a:lnTo>
                  <a:pt x="21600" y="0"/>
                </a:lnTo>
                <a:cubicBezTo>
                  <a:pt x="21593" y="6542"/>
                  <a:pt x="21587" y="13084"/>
                  <a:pt x="21580" y="19626"/>
                </a:cubicBezTo>
                <a:cubicBezTo>
                  <a:pt x="10780" y="19626"/>
                  <a:pt x="9607" y="25452"/>
                  <a:pt x="120" y="18635"/>
                </a:cubicBez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  <a:ln w="12700"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3858E4-B46C-4F1A-8661-13BB08B433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39" b="98689" l="450" r="99213">
                        <a14:foregroundMark x1="38020" y1="33443" x2="38020" y2="33443"/>
                        <a14:foregroundMark x1="44094" y1="35410" x2="44094" y2="35410"/>
                        <a14:foregroundMark x1="55006" y1="60984" x2="55006" y2="60984"/>
                        <a14:foregroundMark x1="78065" y1="27213" x2="78065" y2="27213"/>
                        <a14:foregroundMark x1="98088" y1="96066" x2="98088" y2="96066"/>
                        <a14:foregroundMark x1="96400" y1="88852" x2="96400" y2="88852"/>
                        <a14:foregroundMark x1="92238" y1="89508" x2="92238" y2="89508"/>
                        <a14:foregroundMark x1="89089" y1="88852" x2="89089" y2="88852"/>
                        <a14:foregroundMark x1="85489" y1="93115" x2="85489" y2="93115"/>
                        <a14:foregroundMark x1="85264" y1="89836" x2="85264" y2="89836"/>
                        <a14:foregroundMark x1="83352" y1="90164" x2="83352" y2="90164"/>
                        <a14:foregroundMark x1="78740" y1="91475" x2="78740" y2="91475"/>
                        <a14:foregroundMark x1="77278" y1="89836" x2="77278" y2="89836"/>
                        <a14:foregroundMark x1="77390" y1="86885" x2="77390" y2="86885"/>
                        <a14:foregroundMark x1="76153" y1="90164" x2="76153" y2="90164"/>
                        <a14:foregroundMark x1="73116" y1="90164" x2="73116" y2="90164"/>
                        <a14:foregroundMark x1="70529" y1="91148" x2="70529" y2="91148"/>
                        <a14:foregroundMark x1="65354" y1="89836" x2="65354" y2="89836"/>
                        <a14:foregroundMark x1="62542" y1="91148" x2="62542" y2="91148"/>
                        <a14:foregroundMark x1="57818" y1="91475" x2="57818" y2="91475"/>
                        <a14:foregroundMark x1="56355" y1="90820" x2="56355" y2="90820"/>
                        <a14:foregroundMark x1="52868" y1="91148" x2="52868" y2="91148"/>
                        <a14:foregroundMark x1="49606" y1="91148" x2="49606" y2="91148"/>
                        <a14:foregroundMark x1="45444" y1="91148" x2="45444" y2="91148"/>
                        <a14:foregroundMark x1="43982" y1="91148" x2="43982" y2="91148"/>
                        <a14:foregroundMark x1="40720" y1="91803" x2="40720" y2="91803"/>
                        <a14:foregroundMark x1="37683" y1="93443" x2="37683" y2="93443"/>
                        <a14:foregroundMark x1="33858" y1="94098" x2="33858" y2="94098"/>
                        <a14:foregroundMark x1="30034" y1="92787" x2="30034" y2="92787"/>
                        <a14:foregroundMark x1="26659" y1="91475" x2="26659" y2="91475"/>
                        <a14:foregroundMark x1="23735" y1="91803" x2="23735" y2="91803"/>
                        <a14:foregroundMark x1="22047" y1="92131" x2="22047" y2="92131"/>
                        <a14:foregroundMark x1="18785" y1="89836" x2="18785" y2="89836"/>
                        <a14:foregroundMark x1="15186" y1="90492" x2="15186" y2="90492"/>
                        <a14:foregroundMark x1="11924" y1="90492" x2="11924" y2="90492"/>
                        <a14:foregroundMark x1="11924" y1="87869" x2="11924" y2="87869"/>
                        <a14:foregroundMark x1="9899" y1="90164" x2="9899" y2="90164"/>
                        <a14:foregroundMark x1="8099" y1="90820" x2="8099" y2="90820"/>
                        <a14:foregroundMark x1="4949" y1="89180" x2="4949" y2="89180"/>
                        <a14:foregroundMark x1="21035" y1="89180" x2="21035" y2="89180"/>
                        <a14:backgroundMark x1="7424" y1="94426" x2="7424" y2="94426"/>
                        <a14:backgroundMark x1="14511" y1="92787" x2="14511" y2="92787"/>
                        <a14:backgroundMark x1="21147" y1="95082" x2="21147" y2="95082"/>
                        <a14:backgroundMark x1="36558" y1="93443" x2="36558" y2="93443"/>
                        <a14:backgroundMark x1="43195" y1="91475" x2="43195" y2="91475"/>
                        <a14:backgroundMark x1="52081" y1="94426" x2="52081" y2="94426"/>
                        <a14:backgroundMark x1="61642" y1="91475" x2="61642" y2="91475"/>
                        <a14:backgroundMark x1="69741" y1="91475" x2="69741" y2="91475"/>
                        <a14:backgroundMark x1="82452" y1="91148" x2="82452" y2="91148"/>
                        <a14:backgroundMark x1="96063" y1="91148" x2="96063" y2="91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20" y="865451"/>
            <a:ext cx="3903508" cy="13392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793DE9-534F-43CD-A869-A104161F295B}"/>
              </a:ext>
            </a:extLst>
          </p:cNvPr>
          <p:cNvSpPr txBox="1"/>
          <p:nvPr/>
        </p:nvSpPr>
        <p:spPr>
          <a:xfrm>
            <a:off x="5893092" y="3281081"/>
            <a:ext cx="62989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Dotum" pitchFamily="34" charset="-127"/>
                <a:ea typeface="Dotum" pitchFamily="34" charset="-127"/>
                <a:cs typeface="Aharoni" pitchFamily="2" charset="-79"/>
              </a:rPr>
              <a:t>Information Utility</a:t>
            </a:r>
            <a:endParaRPr lang="en-IN" sz="4400" b="1" dirty="0">
              <a:solidFill>
                <a:srgbClr val="002060"/>
              </a:solidFill>
              <a:effectLst>
                <a:reflection blurRad="6350" stA="50000" endA="300" endPos="50000" dist="29997" dir="5400000" sy="-100000" algn="bl" rotWithShape="0"/>
              </a:effectLst>
              <a:latin typeface="Dotum" pitchFamily="34" charset="-127"/>
              <a:ea typeface="Dotum" pitchFamily="34" charset="-127"/>
              <a:cs typeface="Aharoni" pitchFamily="2" charset="-79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D6B7443-CEB5-4B60-8440-F1EC36C79F15}"/>
              </a:ext>
            </a:extLst>
          </p:cNvPr>
          <p:cNvGrpSpPr/>
          <p:nvPr/>
        </p:nvGrpSpPr>
        <p:grpSpPr>
          <a:xfrm>
            <a:off x="11288" y="4623087"/>
            <a:ext cx="12197645" cy="2298030"/>
            <a:chOff x="7032" y="67307"/>
            <a:chExt cx="7598801" cy="2747304"/>
          </a:xfrm>
        </p:grpSpPr>
        <p:sp>
          <p:nvSpPr>
            <p:cNvPr id="6" name="Flowchart: Document 3">
              <a:extLst>
                <a:ext uri="{FF2B5EF4-FFF2-40B4-BE49-F238E27FC236}">
                  <a16:creationId xmlns:a16="http://schemas.microsoft.com/office/drawing/2014/main" id="{A6CA02E7-90F8-4BBB-90DE-CE3BE8767898}"/>
                </a:ext>
              </a:extLst>
            </p:cNvPr>
            <p:cNvSpPr/>
            <p:nvPr/>
          </p:nvSpPr>
          <p:spPr>
            <a:xfrm rot="10800000">
              <a:off x="7032" y="67307"/>
              <a:ext cx="7598801" cy="2478571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3616"/>
                <a:gd name="connsiteX1" fmla="*/ 21600 w 21600"/>
                <a:gd name="connsiteY1" fmla="*/ 0 h 23616"/>
                <a:gd name="connsiteX2" fmla="*/ 21600 w 21600"/>
                <a:gd name="connsiteY2" fmla="*/ 17322 h 23616"/>
                <a:gd name="connsiteX3" fmla="*/ 0 w 21600"/>
                <a:gd name="connsiteY3" fmla="*/ 20172 h 23616"/>
                <a:gd name="connsiteX4" fmla="*/ 0 w 21600"/>
                <a:gd name="connsiteY4" fmla="*/ 0 h 23616"/>
                <a:gd name="connsiteX0" fmla="*/ 0 w 21600"/>
                <a:gd name="connsiteY0" fmla="*/ 0 h 24637"/>
                <a:gd name="connsiteX1" fmla="*/ 21600 w 21600"/>
                <a:gd name="connsiteY1" fmla="*/ 0 h 24637"/>
                <a:gd name="connsiteX2" fmla="*/ 21600 w 21600"/>
                <a:gd name="connsiteY2" fmla="*/ 17322 h 24637"/>
                <a:gd name="connsiteX3" fmla="*/ 0 w 21600"/>
                <a:gd name="connsiteY3" fmla="*/ 20172 h 24637"/>
                <a:gd name="connsiteX4" fmla="*/ 0 w 21600"/>
                <a:gd name="connsiteY4" fmla="*/ 0 h 24637"/>
                <a:gd name="connsiteX0" fmla="*/ 0 w 21600"/>
                <a:gd name="connsiteY0" fmla="*/ 0 h 22605"/>
                <a:gd name="connsiteX1" fmla="*/ 21600 w 21600"/>
                <a:gd name="connsiteY1" fmla="*/ 0 h 22605"/>
                <a:gd name="connsiteX2" fmla="*/ 21600 w 21600"/>
                <a:gd name="connsiteY2" fmla="*/ 17322 h 22605"/>
                <a:gd name="connsiteX3" fmla="*/ 0 w 21600"/>
                <a:gd name="connsiteY3" fmla="*/ 20172 h 22605"/>
                <a:gd name="connsiteX4" fmla="*/ 0 w 21600"/>
                <a:gd name="connsiteY4" fmla="*/ 0 h 22605"/>
                <a:gd name="connsiteX0" fmla="*/ 0 w 21600"/>
                <a:gd name="connsiteY0" fmla="*/ 0 h 21906"/>
                <a:gd name="connsiteX1" fmla="*/ 21600 w 21600"/>
                <a:gd name="connsiteY1" fmla="*/ 0 h 21906"/>
                <a:gd name="connsiteX2" fmla="*/ 21600 w 21600"/>
                <a:gd name="connsiteY2" fmla="*/ 17322 h 21906"/>
                <a:gd name="connsiteX3" fmla="*/ 0 w 21600"/>
                <a:gd name="connsiteY3" fmla="*/ 19320 h 21906"/>
                <a:gd name="connsiteX4" fmla="*/ 0 w 21600"/>
                <a:gd name="connsiteY4" fmla="*/ 0 h 21906"/>
                <a:gd name="connsiteX0" fmla="*/ 0 w 21600"/>
                <a:gd name="connsiteY0" fmla="*/ 0 h 22471"/>
                <a:gd name="connsiteX1" fmla="*/ 21600 w 21600"/>
                <a:gd name="connsiteY1" fmla="*/ 0 h 22471"/>
                <a:gd name="connsiteX2" fmla="*/ 21600 w 21600"/>
                <a:gd name="connsiteY2" fmla="*/ 19772 h 22471"/>
                <a:gd name="connsiteX3" fmla="*/ 0 w 21600"/>
                <a:gd name="connsiteY3" fmla="*/ 19320 h 22471"/>
                <a:gd name="connsiteX4" fmla="*/ 0 w 21600"/>
                <a:gd name="connsiteY4" fmla="*/ 0 h 22471"/>
                <a:gd name="connsiteX0" fmla="*/ 0 w 21600"/>
                <a:gd name="connsiteY0" fmla="*/ 0 h 21990"/>
                <a:gd name="connsiteX1" fmla="*/ 21600 w 21600"/>
                <a:gd name="connsiteY1" fmla="*/ 0 h 21990"/>
                <a:gd name="connsiteX2" fmla="*/ 21600 w 21600"/>
                <a:gd name="connsiteY2" fmla="*/ 19772 h 21990"/>
                <a:gd name="connsiteX3" fmla="*/ 120 w 21600"/>
                <a:gd name="connsiteY3" fmla="*/ 18635 h 21990"/>
                <a:gd name="connsiteX4" fmla="*/ 0 w 21600"/>
                <a:gd name="connsiteY4" fmla="*/ 0 h 21990"/>
                <a:gd name="connsiteX0" fmla="*/ 0 w 21600"/>
                <a:gd name="connsiteY0" fmla="*/ 0 h 21944"/>
                <a:gd name="connsiteX1" fmla="*/ 21600 w 21600"/>
                <a:gd name="connsiteY1" fmla="*/ 0 h 21944"/>
                <a:gd name="connsiteX2" fmla="*/ 21580 w 21600"/>
                <a:gd name="connsiteY2" fmla="*/ 19626 h 21944"/>
                <a:gd name="connsiteX3" fmla="*/ 120 w 21600"/>
                <a:gd name="connsiteY3" fmla="*/ 18635 h 21944"/>
                <a:gd name="connsiteX4" fmla="*/ 0 w 21600"/>
                <a:gd name="connsiteY4" fmla="*/ 0 h 2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1944">
                  <a:moveTo>
                    <a:pt x="0" y="0"/>
                  </a:moveTo>
                  <a:lnTo>
                    <a:pt x="21600" y="0"/>
                  </a:lnTo>
                  <a:cubicBezTo>
                    <a:pt x="21593" y="6542"/>
                    <a:pt x="21587" y="13084"/>
                    <a:pt x="21580" y="19626"/>
                  </a:cubicBezTo>
                  <a:cubicBezTo>
                    <a:pt x="10780" y="19626"/>
                    <a:pt x="9607" y="25452"/>
                    <a:pt x="120" y="1863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0000"/>
            </a:solidFill>
            <a:ln w="12700">
              <a:solidFill>
                <a:schemeClr val="bg1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N" dirty="0"/>
            </a:p>
          </p:txBody>
        </p:sp>
        <p:sp>
          <p:nvSpPr>
            <p:cNvPr id="7" name="Flowchart: Document 3">
              <a:extLst>
                <a:ext uri="{FF2B5EF4-FFF2-40B4-BE49-F238E27FC236}">
                  <a16:creationId xmlns:a16="http://schemas.microsoft.com/office/drawing/2014/main" id="{49B13E28-7FAA-4520-888B-B514DA0564E9}"/>
                </a:ext>
              </a:extLst>
            </p:cNvPr>
            <p:cNvSpPr/>
            <p:nvPr/>
          </p:nvSpPr>
          <p:spPr>
            <a:xfrm rot="10800000">
              <a:off x="7033" y="67307"/>
              <a:ext cx="7595284" cy="2747304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3616"/>
                <a:gd name="connsiteX1" fmla="*/ 21600 w 21600"/>
                <a:gd name="connsiteY1" fmla="*/ 0 h 23616"/>
                <a:gd name="connsiteX2" fmla="*/ 21600 w 21600"/>
                <a:gd name="connsiteY2" fmla="*/ 17322 h 23616"/>
                <a:gd name="connsiteX3" fmla="*/ 0 w 21600"/>
                <a:gd name="connsiteY3" fmla="*/ 20172 h 23616"/>
                <a:gd name="connsiteX4" fmla="*/ 0 w 21600"/>
                <a:gd name="connsiteY4" fmla="*/ 0 h 23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3616">
                  <a:moveTo>
                    <a:pt x="0" y="0"/>
                  </a:moveTo>
                  <a:lnTo>
                    <a:pt x="21600" y="0"/>
                  </a:lnTo>
                  <a:lnTo>
                    <a:pt x="21600" y="17322"/>
                  </a:lnTo>
                  <a:cubicBezTo>
                    <a:pt x="10800" y="17322"/>
                    <a:pt x="9553" y="29333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81000">
                  <a:srgbClr val="5218C6"/>
                </a:gs>
                <a:gs pos="53000">
                  <a:srgbClr val="3D1292"/>
                </a:gs>
                <a:gs pos="10000">
                  <a:srgbClr val="3D1292"/>
                </a:gs>
                <a:gs pos="100000">
                  <a:srgbClr val="3D1292"/>
                </a:gs>
              </a:gsLst>
              <a:lin ang="2700000" scaled="1"/>
              <a:tileRect/>
            </a:gradFill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N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25CBCCA-5C88-43E3-8DDA-7E1404470E11}"/>
              </a:ext>
            </a:extLst>
          </p:cNvPr>
          <p:cNvSpPr txBox="1"/>
          <p:nvPr/>
        </p:nvSpPr>
        <p:spPr>
          <a:xfrm>
            <a:off x="5699129" y="5425545"/>
            <a:ext cx="6298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Dotum" pitchFamily="34" charset="-127"/>
                <a:ea typeface="Dotum" pitchFamily="34" charset="-127"/>
                <a:cs typeface="Aharoni" pitchFamily="2" charset="-79"/>
              </a:rPr>
              <a:t>How to View Debtor Details</a:t>
            </a:r>
            <a:endParaRPr lang="en-IN" sz="3200" dirty="0">
              <a:solidFill>
                <a:schemeClr val="bg1"/>
              </a:solidFill>
              <a:latin typeface="Dotum" pitchFamily="34" charset="-127"/>
              <a:ea typeface="Dotum" pitchFamily="34" charset="-127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681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3FD5A69-2518-451B-9CF3-9ACE441FB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777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B5E8657-B45D-4BB6-9D64-737AC8CCED77}"/>
              </a:ext>
            </a:extLst>
          </p:cNvPr>
          <p:cNvSpPr/>
          <p:nvPr/>
        </p:nvSpPr>
        <p:spPr>
          <a:xfrm>
            <a:off x="3934692" y="2112817"/>
            <a:ext cx="4017818" cy="87283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You will able to see debtors details Or </a:t>
            </a:r>
          </a:p>
          <a:p>
            <a:pPr algn="ctr"/>
            <a:r>
              <a:rPr lang="en-IN" dirty="0">
                <a:solidFill>
                  <a:schemeClr val="tx1"/>
                </a:solidFill>
              </a:rPr>
              <a:t>C Form once it is approved by NeSL Team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40D3CC-8DF8-445B-98E7-9FEB1325DDFC}"/>
              </a:ext>
            </a:extLst>
          </p:cNvPr>
          <p:cNvSpPr/>
          <p:nvPr/>
        </p:nvSpPr>
        <p:spPr>
          <a:xfrm>
            <a:off x="3934692" y="3584025"/>
            <a:ext cx="4017818" cy="87283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Click on Submission &gt;&gt; View Existing Loan</a:t>
            </a:r>
          </a:p>
        </p:txBody>
      </p:sp>
    </p:spTree>
    <p:extLst>
      <p:ext uri="{BB962C8B-B14F-4D97-AF65-F5344CB8AC3E}">
        <p14:creationId xmlns:p14="http://schemas.microsoft.com/office/powerpoint/2010/main" val="350349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012A92-EE2D-44CA-90F3-4CE4C7A45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8BCA129-FEDE-45CA-9C77-B5D170EE0823}"/>
              </a:ext>
            </a:extLst>
          </p:cNvPr>
          <p:cNvSpPr/>
          <p:nvPr/>
        </p:nvSpPr>
        <p:spPr>
          <a:xfrm>
            <a:off x="4876799" y="1219201"/>
            <a:ext cx="4946073" cy="85898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Loan Tab : Number of loan Available/Uploaded by Financial or Operational Creditor.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0A31BC-5A2E-4586-A406-1C47656D22A4}"/>
              </a:ext>
            </a:extLst>
          </p:cNvPr>
          <p:cNvSpPr/>
          <p:nvPr/>
        </p:nvSpPr>
        <p:spPr>
          <a:xfrm>
            <a:off x="55420" y="2272146"/>
            <a:ext cx="2119746" cy="8312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Also can search by Debt Reference no. or Debt type.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D812FA0-ACAB-498B-8CC7-5079CBAEB44D}"/>
              </a:ext>
            </a:extLst>
          </p:cNvPr>
          <p:cNvSpPr/>
          <p:nvPr/>
        </p:nvSpPr>
        <p:spPr>
          <a:xfrm>
            <a:off x="526478" y="4350327"/>
            <a:ext cx="1995057" cy="7204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Click to Open </a:t>
            </a:r>
          </a:p>
        </p:txBody>
      </p:sp>
    </p:spTree>
    <p:extLst>
      <p:ext uri="{BB962C8B-B14F-4D97-AF65-F5344CB8AC3E}">
        <p14:creationId xmlns:p14="http://schemas.microsoft.com/office/powerpoint/2010/main" val="59237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F2BDF1-CCF6-4A9D-829B-1FDFF2D92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566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504123E-20DD-4ED9-9105-1376EE516967}"/>
              </a:ext>
            </a:extLst>
          </p:cNvPr>
          <p:cNvSpPr/>
          <p:nvPr/>
        </p:nvSpPr>
        <p:spPr>
          <a:xfrm>
            <a:off x="180109" y="1565564"/>
            <a:ext cx="1911927" cy="5680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Loan Details</a:t>
            </a:r>
          </a:p>
          <a:p>
            <a:pPr algn="ctr"/>
            <a:r>
              <a:rPr lang="en-IN" dirty="0">
                <a:solidFill>
                  <a:schemeClr val="tx1"/>
                </a:solidFill>
              </a:rPr>
              <a:t>C Form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66210F-9932-4F27-918A-B4787789E5BF}"/>
              </a:ext>
            </a:extLst>
          </p:cNvPr>
          <p:cNvSpPr/>
          <p:nvPr/>
        </p:nvSpPr>
        <p:spPr>
          <a:xfrm>
            <a:off x="41566" y="5195458"/>
            <a:ext cx="2092036" cy="90054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You can check the number of submission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8E9E1216-FA56-45AD-989F-50CA752C72DB}"/>
              </a:ext>
            </a:extLst>
          </p:cNvPr>
          <p:cNvSpPr/>
          <p:nvPr/>
        </p:nvSpPr>
        <p:spPr>
          <a:xfrm>
            <a:off x="9386454" y="5195458"/>
            <a:ext cx="1399309" cy="429487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Accepted</a:t>
            </a: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833CCBAB-48B3-4358-B186-2D435E7C69BB}"/>
              </a:ext>
            </a:extLst>
          </p:cNvPr>
          <p:cNvSpPr/>
          <p:nvPr/>
        </p:nvSpPr>
        <p:spPr>
          <a:xfrm>
            <a:off x="9393381" y="5721935"/>
            <a:ext cx="1399309" cy="374069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Disputed</a:t>
            </a:r>
          </a:p>
        </p:txBody>
      </p:sp>
    </p:spTree>
    <p:extLst>
      <p:ext uri="{BB962C8B-B14F-4D97-AF65-F5344CB8AC3E}">
        <p14:creationId xmlns:p14="http://schemas.microsoft.com/office/powerpoint/2010/main" val="349941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>
            <a:spLocks noGrp="1"/>
          </p:cNvSpPr>
          <p:nvPr>
            <p:ph type="title"/>
          </p:nvPr>
        </p:nvSpPr>
        <p:spPr>
          <a:xfrm>
            <a:off x="171733" y="-52550"/>
            <a:ext cx="10838046" cy="60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100000"/>
              </a:lnSpc>
              <a:buSzPts val="4000"/>
            </a:pPr>
            <a:r>
              <a:rPr lang="en-IN" sz="3600" dirty="0"/>
              <a:t>NeSL IU – The Journey So Far</a:t>
            </a:r>
            <a:endParaRPr sz="3600" dirty="0"/>
          </a:p>
        </p:txBody>
      </p:sp>
      <p:sp>
        <p:nvSpPr>
          <p:cNvPr id="150" name="Google Shape;150;p20"/>
          <p:cNvSpPr txBox="1">
            <a:spLocks noGrp="1"/>
          </p:cNvSpPr>
          <p:nvPr>
            <p:ph type="body" idx="1"/>
          </p:nvPr>
        </p:nvSpPr>
        <p:spPr>
          <a:xfrm>
            <a:off x="434492" y="697171"/>
            <a:ext cx="11757508" cy="572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590"/>
              <a:buFont typeface="Arial" panose="020B0604020202020204" pitchFamily="34" charset="0"/>
              <a:buChar char="•"/>
            </a:pPr>
            <a:r>
              <a:rPr lang="en-US" sz="2400" dirty="0"/>
              <a:t>Mar’2017 	: IU Regulations notified </a:t>
            </a:r>
          </a:p>
          <a:p>
            <a:pPr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590"/>
              <a:buFont typeface="Arial" panose="020B0604020202020204" pitchFamily="34" charset="0"/>
              <a:buChar char="•"/>
            </a:pPr>
            <a:r>
              <a:rPr lang="en-US" sz="2400" dirty="0"/>
              <a:t>Sep’2017 	: NeSL given license by IBBI to commence operations</a:t>
            </a:r>
          </a:p>
          <a:p>
            <a:pPr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590"/>
              <a:buFont typeface="Arial" panose="020B0604020202020204" pitchFamily="34" charset="0"/>
              <a:buChar char="•"/>
            </a:pPr>
            <a:r>
              <a:rPr lang="en-US" sz="2400" dirty="0"/>
              <a:t>Nov’2017 	: On-boarding by Operational creditors commences</a:t>
            </a:r>
          </a:p>
          <a:p>
            <a:pPr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590"/>
              <a:buFont typeface="Arial" panose="020B0604020202020204" pitchFamily="34" charset="0"/>
              <a:buChar char="•"/>
            </a:pPr>
            <a:r>
              <a:rPr lang="en-US" sz="2400" dirty="0"/>
              <a:t>Dec’2017 	: RBI notifies banks/ NBFCs to submit to IU</a:t>
            </a:r>
          </a:p>
          <a:p>
            <a:pPr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590"/>
              <a:buFont typeface="Arial" panose="020B0604020202020204" pitchFamily="34" charset="0"/>
              <a:buChar char="•"/>
            </a:pPr>
            <a:r>
              <a:rPr lang="en-US" sz="2400" dirty="0"/>
              <a:t>Mar’2018 	: On-boarding by banks </a:t>
            </a:r>
            <a:endParaRPr lang="en-US" sz="1100" dirty="0"/>
          </a:p>
          <a:p>
            <a:pPr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590"/>
              <a:buFont typeface="Arial" panose="020B0604020202020204" pitchFamily="34" charset="0"/>
              <a:buChar char="•"/>
            </a:pPr>
            <a:r>
              <a:rPr lang="en-US" sz="2400" dirty="0"/>
              <a:t>As of</a:t>
            </a:r>
            <a:r>
              <a:rPr lang="en-GB" sz="2400" dirty="0"/>
              <a:t> date:</a:t>
            </a:r>
            <a:endParaRPr lang="en-US" sz="2400" dirty="0"/>
          </a:p>
          <a:p>
            <a:pPr lvl="1" algn="just">
              <a:lnSpc>
                <a:spcPct val="100000"/>
              </a:lnSpc>
              <a:spcBef>
                <a:spcPts val="600"/>
              </a:spcBef>
              <a:buSzPts val="2590"/>
              <a:buFont typeface="Wingdings" panose="05000000000000000000" pitchFamily="2" charset="2"/>
              <a:buChar char="ü"/>
            </a:pPr>
            <a:r>
              <a:rPr lang="en-US" b="1" dirty="0" smtClean="0"/>
              <a:t>114 </a:t>
            </a:r>
            <a:r>
              <a:rPr lang="en-US" b="1" dirty="0"/>
              <a:t>FIs </a:t>
            </a:r>
            <a:r>
              <a:rPr lang="en-US" dirty="0" smtClean="0"/>
              <a:t>(</a:t>
            </a:r>
            <a:r>
              <a:rPr lang="en-GB" dirty="0" smtClean="0"/>
              <a:t>44</a:t>
            </a:r>
            <a:r>
              <a:rPr lang="en-US" dirty="0" smtClean="0"/>
              <a:t> </a:t>
            </a:r>
            <a:r>
              <a:rPr lang="en-US" dirty="0"/>
              <a:t>Banks, </a:t>
            </a:r>
            <a:r>
              <a:rPr lang="en-GB" dirty="0" smtClean="0"/>
              <a:t>70</a:t>
            </a:r>
            <a:r>
              <a:rPr lang="en-US" dirty="0" smtClean="0"/>
              <a:t> </a:t>
            </a:r>
            <a:r>
              <a:rPr lang="en-US" dirty="0"/>
              <a:t>NBFCs) on-boarded</a:t>
            </a:r>
            <a:endParaRPr lang="en-GB" dirty="0"/>
          </a:p>
          <a:p>
            <a:pPr lvl="1" algn="just">
              <a:lnSpc>
                <a:spcPct val="100000"/>
              </a:lnSpc>
              <a:spcBef>
                <a:spcPts val="600"/>
              </a:spcBef>
              <a:buSzPts val="2590"/>
              <a:buFont typeface="Wingdings" panose="05000000000000000000" pitchFamily="2" charset="2"/>
              <a:buChar char="ü"/>
            </a:pPr>
            <a:r>
              <a:rPr lang="en-GB" b="1" dirty="0" smtClean="0"/>
              <a:t>87% </a:t>
            </a:r>
            <a:r>
              <a:rPr lang="en-GB" dirty="0"/>
              <a:t>of loans to companies - value </a:t>
            </a:r>
            <a:r>
              <a:rPr lang="en-GB" b="1" dirty="0" err="1"/>
              <a:t>Rs</a:t>
            </a:r>
            <a:r>
              <a:rPr lang="en-GB" b="1" dirty="0"/>
              <a:t> </a:t>
            </a:r>
            <a:r>
              <a:rPr lang="en-GB" b="1" dirty="0" smtClean="0"/>
              <a:t>37.90 </a:t>
            </a:r>
            <a:r>
              <a:rPr lang="en-GB" dirty="0" smtClean="0"/>
              <a:t>lakh </a:t>
            </a:r>
            <a:r>
              <a:rPr lang="en-GB" dirty="0"/>
              <a:t>crore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buSzPts val="2590"/>
              <a:buFont typeface="Wingdings" panose="05000000000000000000" pitchFamily="2" charset="2"/>
              <a:buChar char="ü"/>
            </a:pPr>
            <a:r>
              <a:rPr lang="en-GB" b="1" dirty="0" smtClean="0"/>
              <a:t>5.97</a:t>
            </a:r>
            <a:r>
              <a:rPr lang="en-US" b="1" dirty="0" smtClean="0"/>
              <a:t> </a:t>
            </a:r>
            <a:r>
              <a:rPr lang="en-US" b="1" dirty="0"/>
              <a:t>Lakh </a:t>
            </a:r>
            <a:r>
              <a:rPr lang="en-GB" dirty="0" smtClean="0"/>
              <a:t>records  of loan to </a:t>
            </a:r>
            <a:r>
              <a:rPr lang="en-GB" dirty="0"/>
              <a:t>companies (BSR)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buSzPts val="2590"/>
              <a:buFont typeface="Wingdings" panose="05000000000000000000" pitchFamily="2" charset="2"/>
              <a:buChar char="ü"/>
            </a:pPr>
            <a:r>
              <a:rPr lang="en-US" b="1" dirty="0" smtClean="0"/>
              <a:t>13.58 Lakh </a:t>
            </a:r>
            <a:r>
              <a:rPr lang="en-US" dirty="0" smtClean="0"/>
              <a:t>records of loans </a:t>
            </a:r>
            <a:r>
              <a:rPr lang="en-GB" dirty="0" smtClean="0"/>
              <a:t>to partnership, Businesses and Individuals</a:t>
            </a:r>
            <a:endParaRPr lang="en-GB" dirty="0"/>
          </a:p>
          <a:p>
            <a:pPr lvl="1" algn="just">
              <a:lnSpc>
                <a:spcPct val="100000"/>
              </a:lnSpc>
              <a:spcBef>
                <a:spcPts val="600"/>
              </a:spcBef>
              <a:buSzPts val="2590"/>
              <a:buFont typeface="Wingdings" panose="05000000000000000000" pitchFamily="2" charset="2"/>
              <a:buChar char="ü"/>
            </a:pPr>
            <a:r>
              <a:rPr lang="en-GB" b="1" dirty="0" smtClean="0"/>
              <a:t>173</a:t>
            </a:r>
            <a:r>
              <a:rPr lang="en-GB" dirty="0" smtClean="0"/>
              <a:t> </a:t>
            </a:r>
            <a:r>
              <a:rPr lang="en-GB" dirty="0"/>
              <a:t>agreements signed with </a:t>
            </a:r>
            <a:r>
              <a:rPr lang="en-GB" dirty="0" smtClean="0"/>
              <a:t>61 banks and 112 NBFCs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buSzPts val="2590"/>
              <a:buFont typeface="Wingdings" panose="05000000000000000000" pitchFamily="2" charset="2"/>
              <a:buChar char="ü"/>
            </a:pPr>
            <a:r>
              <a:rPr lang="en-GB" dirty="0" smtClean="0"/>
              <a:t>Several private financiers and Operational Creditors have taken </a:t>
            </a:r>
            <a:r>
              <a:rPr lang="en-GB" b="1" dirty="0" smtClean="0"/>
              <a:t>Record of Default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394398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B53040-BFFF-4EF8-BF9E-6CA6533EC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250C41E-6D9A-4CED-9159-5F08ED2FC6DA}"/>
              </a:ext>
            </a:extLst>
          </p:cNvPr>
          <p:cNvSpPr/>
          <p:nvPr/>
        </p:nvSpPr>
        <p:spPr>
          <a:xfrm>
            <a:off x="152400" y="5500255"/>
            <a:ext cx="2105891" cy="44334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Document upload </a:t>
            </a:r>
          </a:p>
        </p:txBody>
      </p:sp>
    </p:spTree>
    <p:extLst>
      <p:ext uri="{BB962C8B-B14F-4D97-AF65-F5344CB8AC3E}">
        <p14:creationId xmlns:p14="http://schemas.microsoft.com/office/powerpoint/2010/main" val="95558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3">
            <a:extLst>
              <a:ext uri="{FF2B5EF4-FFF2-40B4-BE49-F238E27FC236}">
                <a16:creationId xmlns:a16="http://schemas.microsoft.com/office/drawing/2014/main" id="{C4AB19F8-7567-46D3-A6AF-4B56F1B58BFD}"/>
              </a:ext>
            </a:extLst>
          </p:cNvPr>
          <p:cNvSpPr/>
          <p:nvPr/>
        </p:nvSpPr>
        <p:spPr>
          <a:xfrm rot="10800000">
            <a:off x="11291" y="4704588"/>
            <a:ext cx="12180709" cy="207324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3616"/>
              <a:gd name="connsiteX1" fmla="*/ 21600 w 21600"/>
              <a:gd name="connsiteY1" fmla="*/ 0 h 23616"/>
              <a:gd name="connsiteX2" fmla="*/ 21600 w 21600"/>
              <a:gd name="connsiteY2" fmla="*/ 17322 h 23616"/>
              <a:gd name="connsiteX3" fmla="*/ 0 w 21600"/>
              <a:gd name="connsiteY3" fmla="*/ 20172 h 23616"/>
              <a:gd name="connsiteX4" fmla="*/ 0 w 21600"/>
              <a:gd name="connsiteY4" fmla="*/ 0 h 23616"/>
              <a:gd name="connsiteX0" fmla="*/ 0 w 21600"/>
              <a:gd name="connsiteY0" fmla="*/ 0 h 24637"/>
              <a:gd name="connsiteX1" fmla="*/ 21600 w 21600"/>
              <a:gd name="connsiteY1" fmla="*/ 0 h 24637"/>
              <a:gd name="connsiteX2" fmla="*/ 21600 w 21600"/>
              <a:gd name="connsiteY2" fmla="*/ 17322 h 24637"/>
              <a:gd name="connsiteX3" fmla="*/ 0 w 21600"/>
              <a:gd name="connsiteY3" fmla="*/ 20172 h 24637"/>
              <a:gd name="connsiteX4" fmla="*/ 0 w 21600"/>
              <a:gd name="connsiteY4" fmla="*/ 0 h 24637"/>
              <a:gd name="connsiteX0" fmla="*/ 0 w 21600"/>
              <a:gd name="connsiteY0" fmla="*/ 0 h 22605"/>
              <a:gd name="connsiteX1" fmla="*/ 21600 w 21600"/>
              <a:gd name="connsiteY1" fmla="*/ 0 h 22605"/>
              <a:gd name="connsiteX2" fmla="*/ 21600 w 21600"/>
              <a:gd name="connsiteY2" fmla="*/ 17322 h 22605"/>
              <a:gd name="connsiteX3" fmla="*/ 0 w 21600"/>
              <a:gd name="connsiteY3" fmla="*/ 20172 h 22605"/>
              <a:gd name="connsiteX4" fmla="*/ 0 w 21600"/>
              <a:gd name="connsiteY4" fmla="*/ 0 h 22605"/>
              <a:gd name="connsiteX0" fmla="*/ 0 w 21600"/>
              <a:gd name="connsiteY0" fmla="*/ 0 h 21906"/>
              <a:gd name="connsiteX1" fmla="*/ 21600 w 21600"/>
              <a:gd name="connsiteY1" fmla="*/ 0 h 21906"/>
              <a:gd name="connsiteX2" fmla="*/ 21600 w 21600"/>
              <a:gd name="connsiteY2" fmla="*/ 17322 h 21906"/>
              <a:gd name="connsiteX3" fmla="*/ 0 w 21600"/>
              <a:gd name="connsiteY3" fmla="*/ 19320 h 21906"/>
              <a:gd name="connsiteX4" fmla="*/ 0 w 21600"/>
              <a:gd name="connsiteY4" fmla="*/ 0 h 21906"/>
              <a:gd name="connsiteX0" fmla="*/ 0 w 21600"/>
              <a:gd name="connsiteY0" fmla="*/ 0 h 22471"/>
              <a:gd name="connsiteX1" fmla="*/ 21600 w 21600"/>
              <a:gd name="connsiteY1" fmla="*/ 0 h 22471"/>
              <a:gd name="connsiteX2" fmla="*/ 21600 w 21600"/>
              <a:gd name="connsiteY2" fmla="*/ 19772 h 22471"/>
              <a:gd name="connsiteX3" fmla="*/ 0 w 21600"/>
              <a:gd name="connsiteY3" fmla="*/ 19320 h 22471"/>
              <a:gd name="connsiteX4" fmla="*/ 0 w 21600"/>
              <a:gd name="connsiteY4" fmla="*/ 0 h 22471"/>
              <a:gd name="connsiteX0" fmla="*/ 0 w 21600"/>
              <a:gd name="connsiteY0" fmla="*/ 0 h 21990"/>
              <a:gd name="connsiteX1" fmla="*/ 21600 w 21600"/>
              <a:gd name="connsiteY1" fmla="*/ 0 h 21990"/>
              <a:gd name="connsiteX2" fmla="*/ 21600 w 21600"/>
              <a:gd name="connsiteY2" fmla="*/ 19772 h 21990"/>
              <a:gd name="connsiteX3" fmla="*/ 120 w 21600"/>
              <a:gd name="connsiteY3" fmla="*/ 18635 h 21990"/>
              <a:gd name="connsiteX4" fmla="*/ 0 w 21600"/>
              <a:gd name="connsiteY4" fmla="*/ 0 h 21990"/>
              <a:gd name="connsiteX0" fmla="*/ 0 w 21600"/>
              <a:gd name="connsiteY0" fmla="*/ 0 h 21944"/>
              <a:gd name="connsiteX1" fmla="*/ 21600 w 21600"/>
              <a:gd name="connsiteY1" fmla="*/ 0 h 21944"/>
              <a:gd name="connsiteX2" fmla="*/ 21580 w 21600"/>
              <a:gd name="connsiteY2" fmla="*/ 19626 h 21944"/>
              <a:gd name="connsiteX3" fmla="*/ 120 w 21600"/>
              <a:gd name="connsiteY3" fmla="*/ 18635 h 21944"/>
              <a:gd name="connsiteX4" fmla="*/ 0 w 21600"/>
              <a:gd name="connsiteY4" fmla="*/ 0 h 2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944">
                <a:moveTo>
                  <a:pt x="0" y="0"/>
                </a:moveTo>
                <a:lnTo>
                  <a:pt x="21600" y="0"/>
                </a:lnTo>
                <a:cubicBezTo>
                  <a:pt x="21593" y="6542"/>
                  <a:pt x="21587" y="13084"/>
                  <a:pt x="21580" y="19626"/>
                </a:cubicBezTo>
                <a:cubicBezTo>
                  <a:pt x="10780" y="19626"/>
                  <a:pt x="9607" y="25452"/>
                  <a:pt x="120" y="18635"/>
                </a:cubicBez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  <a:ln w="12700"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B7C5E4-9F2D-499D-A72E-F2CE916F8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39" b="98689" l="450" r="99213">
                        <a14:foregroundMark x1="38020" y1="33443" x2="38020" y2="33443"/>
                        <a14:foregroundMark x1="44094" y1="35410" x2="44094" y2="35410"/>
                        <a14:foregroundMark x1="55006" y1="60984" x2="55006" y2="60984"/>
                        <a14:foregroundMark x1="78065" y1="27213" x2="78065" y2="27213"/>
                        <a14:foregroundMark x1="98088" y1="96066" x2="98088" y2="96066"/>
                        <a14:foregroundMark x1="96400" y1="88852" x2="96400" y2="88852"/>
                        <a14:foregroundMark x1="92238" y1="89508" x2="92238" y2="89508"/>
                        <a14:foregroundMark x1="89089" y1="88852" x2="89089" y2="88852"/>
                        <a14:foregroundMark x1="85489" y1="93115" x2="85489" y2="93115"/>
                        <a14:foregroundMark x1="85264" y1="89836" x2="85264" y2="89836"/>
                        <a14:foregroundMark x1="83352" y1="90164" x2="83352" y2="90164"/>
                        <a14:foregroundMark x1="78740" y1="91475" x2="78740" y2="91475"/>
                        <a14:foregroundMark x1="77278" y1="89836" x2="77278" y2="89836"/>
                        <a14:foregroundMark x1="77390" y1="86885" x2="77390" y2="86885"/>
                        <a14:foregroundMark x1="76153" y1="90164" x2="76153" y2="90164"/>
                        <a14:foregroundMark x1="73116" y1="90164" x2="73116" y2="90164"/>
                        <a14:foregroundMark x1="70529" y1="91148" x2="70529" y2="91148"/>
                        <a14:foregroundMark x1="65354" y1="89836" x2="65354" y2="89836"/>
                        <a14:foregroundMark x1="62542" y1="91148" x2="62542" y2="91148"/>
                        <a14:foregroundMark x1="57818" y1="91475" x2="57818" y2="91475"/>
                        <a14:foregroundMark x1="56355" y1="90820" x2="56355" y2="90820"/>
                        <a14:foregroundMark x1="52868" y1="91148" x2="52868" y2="91148"/>
                        <a14:foregroundMark x1="49606" y1="91148" x2="49606" y2="91148"/>
                        <a14:foregroundMark x1="45444" y1="91148" x2="45444" y2="91148"/>
                        <a14:foregroundMark x1="43982" y1="91148" x2="43982" y2="91148"/>
                        <a14:foregroundMark x1="40720" y1="91803" x2="40720" y2="91803"/>
                        <a14:foregroundMark x1="37683" y1="93443" x2="37683" y2="93443"/>
                        <a14:foregroundMark x1="33858" y1="94098" x2="33858" y2="94098"/>
                        <a14:foregroundMark x1="30034" y1="92787" x2="30034" y2="92787"/>
                        <a14:foregroundMark x1="26659" y1="91475" x2="26659" y2="91475"/>
                        <a14:foregroundMark x1="23735" y1="91803" x2="23735" y2="91803"/>
                        <a14:foregroundMark x1="22047" y1="92131" x2="22047" y2="92131"/>
                        <a14:foregroundMark x1="18785" y1="89836" x2="18785" y2="89836"/>
                        <a14:foregroundMark x1="15186" y1="90492" x2="15186" y2="90492"/>
                        <a14:foregroundMark x1="11924" y1="90492" x2="11924" y2="90492"/>
                        <a14:foregroundMark x1="11924" y1="87869" x2="11924" y2="87869"/>
                        <a14:foregroundMark x1="9899" y1="90164" x2="9899" y2="90164"/>
                        <a14:foregroundMark x1="8099" y1="90820" x2="8099" y2="90820"/>
                        <a14:foregroundMark x1="4949" y1="89180" x2="4949" y2="89180"/>
                        <a14:foregroundMark x1="21035" y1="89180" x2="21035" y2="89180"/>
                        <a14:backgroundMark x1="7424" y1="94426" x2="7424" y2="94426"/>
                        <a14:backgroundMark x1="14511" y1="92787" x2="14511" y2="92787"/>
                        <a14:backgroundMark x1="21147" y1="95082" x2="21147" y2="95082"/>
                        <a14:backgroundMark x1="36558" y1="93443" x2="36558" y2="93443"/>
                        <a14:backgroundMark x1="43195" y1="91475" x2="43195" y2="91475"/>
                        <a14:backgroundMark x1="52081" y1="94426" x2="52081" y2="94426"/>
                        <a14:backgroundMark x1="61642" y1="91475" x2="61642" y2="91475"/>
                        <a14:backgroundMark x1="69741" y1="91475" x2="69741" y2="91475"/>
                        <a14:backgroundMark x1="82452" y1="91148" x2="82452" y2="91148"/>
                        <a14:backgroundMark x1="96063" y1="91148" x2="96063" y2="91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20" y="865451"/>
            <a:ext cx="3903508" cy="13392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B95B5F-D14F-4862-8F47-82D788BBC86A}"/>
              </a:ext>
            </a:extLst>
          </p:cNvPr>
          <p:cNvSpPr txBox="1"/>
          <p:nvPr/>
        </p:nvSpPr>
        <p:spPr>
          <a:xfrm>
            <a:off x="5893092" y="3281081"/>
            <a:ext cx="62989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Dotum" pitchFamily="34" charset="-127"/>
                <a:ea typeface="Dotum" pitchFamily="34" charset="-127"/>
                <a:cs typeface="Aharoni" pitchFamily="2" charset="-79"/>
              </a:rPr>
              <a:t>Information Utility</a:t>
            </a:r>
            <a:endParaRPr lang="en-IN" sz="4400" b="1" dirty="0">
              <a:solidFill>
                <a:srgbClr val="002060"/>
              </a:solidFill>
              <a:effectLst>
                <a:reflection blurRad="6350" stA="50000" endA="300" endPos="50000" dist="29997" dir="5400000" sy="-100000" algn="bl" rotWithShape="0"/>
              </a:effectLst>
              <a:latin typeface="Dotum" pitchFamily="34" charset="-127"/>
              <a:ea typeface="Dotum" pitchFamily="34" charset="-127"/>
              <a:cs typeface="Aharoni" pitchFamily="2" charset="-79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6D076B8-7C95-4BC6-A703-511DB973BFA0}"/>
              </a:ext>
            </a:extLst>
          </p:cNvPr>
          <p:cNvGrpSpPr/>
          <p:nvPr/>
        </p:nvGrpSpPr>
        <p:grpSpPr>
          <a:xfrm>
            <a:off x="11288" y="4623087"/>
            <a:ext cx="12197645" cy="2298030"/>
            <a:chOff x="7032" y="67307"/>
            <a:chExt cx="7598801" cy="2747304"/>
          </a:xfrm>
        </p:grpSpPr>
        <p:sp>
          <p:nvSpPr>
            <p:cNvPr id="6" name="Flowchart: Document 3">
              <a:extLst>
                <a:ext uri="{FF2B5EF4-FFF2-40B4-BE49-F238E27FC236}">
                  <a16:creationId xmlns:a16="http://schemas.microsoft.com/office/drawing/2014/main" id="{F6C71E06-F373-4472-BF4F-2E82AD5E59F7}"/>
                </a:ext>
              </a:extLst>
            </p:cNvPr>
            <p:cNvSpPr/>
            <p:nvPr/>
          </p:nvSpPr>
          <p:spPr>
            <a:xfrm rot="10800000">
              <a:off x="7032" y="67307"/>
              <a:ext cx="7598801" cy="2478571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3616"/>
                <a:gd name="connsiteX1" fmla="*/ 21600 w 21600"/>
                <a:gd name="connsiteY1" fmla="*/ 0 h 23616"/>
                <a:gd name="connsiteX2" fmla="*/ 21600 w 21600"/>
                <a:gd name="connsiteY2" fmla="*/ 17322 h 23616"/>
                <a:gd name="connsiteX3" fmla="*/ 0 w 21600"/>
                <a:gd name="connsiteY3" fmla="*/ 20172 h 23616"/>
                <a:gd name="connsiteX4" fmla="*/ 0 w 21600"/>
                <a:gd name="connsiteY4" fmla="*/ 0 h 23616"/>
                <a:gd name="connsiteX0" fmla="*/ 0 w 21600"/>
                <a:gd name="connsiteY0" fmla="*/ 0 h 24637"/>
                <a:gd name="connsiteX1" fmla="*/ 21600 w 21600"/>
                <a:gd name="connsiteY1" fmla="*/ 0 h 24637"/>
                <a:gd name="connsiteX2" fmla="*/ 21600 w 21600"/>
                <a:gd name="connsiteY2" fmla="*/ 17322 h 24637"/>
                <a:gd name="connsiteX3" fmla="*/ 0 w 21600"/>
                <a:gd name="connsiteY3" fmla="*/ 20172 h 24637"/>
                <a:gd name="connsiteX4" fmla="*/ 0 w 21600"/>
                <a:gd name="connsiteY4" fmla="*/ 0 h 24637"/>
                <a:gd name="connsiteX0" fmla="*/ 0 w 21600"/>
                <a:gd name="connsiteY0" fmla="*/ 0 h 22605"/>
                <a:gd name="connsiteX1" fmla="*/ 21600 w 21600"/>
                <a:gd name="connsiteY1" fmla="*/ 0 h 22605"/>
                <a:gd name="connsiteX2" fmla="*/ 21600 w 21600"/>
                <a:gd name="connsiteY2" fmla="*/ 17322 h 22605"/>
                <a:gd name="connsiteX3" fmla="*/ 0 w 21600"/>
                <a:gd name="connsiteY3" fmla="*/ 20172 h 22605"/>
                <a:gd name="connsiteX4" fmla="*/ 0 w 21600"/>
                <a:gd name="connsiteY4" fmla="*/ 0 h 22605"/>
                <a:gd name="connsiteX0" fmla="*/ 0 w 21600"/>
                <a:gd name="connsiteY0" fmla="*/ 0 h 21906"/>
                <a:gd name="connsiteX1" fmla="*/ 21600 w 21600"/>
                <a:gd name="connsiteY1" fmla="*/ 0 h 21906"/>
                <a:gd name="connsiteX2" fmla="*/ 21600 w 21600"/>
                <a:gd name="connsiteY2" fmla="*/ 17322 h 21906"/>
                <a:gd name="connsiteX3" fmla="*/ 0 w 21600"/>
                <a:gd name="connsiteY3" fmla="*/ 19320 h 21906"/>
                <a:gd name="connsiteX4" fmla="*/ 0 w 21600"/>
                <a:gd name="connsiteY4" fmla="*/ 0 h 21906"/>
                <a:gd name="connsiteX0" fmla="*/ 0 w 21600"/>
                <a:gd name="connsiteY0" fmla="*/ 0 h 22471"/>
                <a:gd name="connsiteX1" fmla="*/ 21600 w 21600"/>
                <a:gd name="connsiteY1" fmla="*/ 0 h 22471"/>
                <a:gd name="connsiteX2" fmla="*/ 21600 w 21600"/>
                <a:gd name="connsiteY2" fmla="*/ 19772 h 22471"/>
                <a:gd name="connsiteX3" fmla="*/ 0 w 21600"/>
                <a:gd name="connsiteY3" fmla="*/ 19320 h 22471"/>
                <a:gd name="connsiteX4" fmla="*/ 0 w 21600"/>
                <a:gd name="connsiteY4" fmla="*/ 0 h 22471"/>
                <a:gd name="connsiteX0" fmla="*/ 0 w 21600"/>
                <a:gd name="connsiteY0" fmla="*/ 0 h 21990"/>
                <a:gd name="connsiteX1" fmla="*/ 21600 w 21600"/>
                <a:gd name="connsiteY1" fmla="*/ 0 h 21990"/>
                <a:gd name="connsiteX2" fmla="*/ 21600 w 21600"/>
                <a:gd name="connsiteY2" fmla="*/ 19772 h 21990"/>
                <a:gd name="connsiteX3" fmla="*/ 120 w 21600"/>
                <a:gd name="connsiteY3" fmla="*/ 18635 h 21990"/>
                <a:gd name="connsiteX4" fmla="*/ 0 w 21600"/>
                <a:gd name="connsiteY4" fmla="*/ 0 h 21990"/>
                <a:gd name="connsiteX0" fmla="*/ 0 w 21600"/>
                <a:gd name="connsiteY0" fmla="*/ 0 h 21944"/>
                <a:gd name="connsiteX1" fmla="*/ 21600 w 21600"/>
                <a:gd name="connsiteY1" fmla="*/ 0 h 21944"/>
                <a:gd name="connsiteX2" fmla="*/ 21580 w 21600"/>
                <a:gd name="connsiteY2" fmla="*/ 19626 h 21944"/>
                <a:gd name="connsiteX3" fmla="*/ 120 w 21600"/>
                <a:gd name="connsiteY3" fmla="*/ 18635 h 21944"/>
                <a:gd name="connsiteX4" fmla="*/ 0 w 21600"/>
                <a:gd name="connsiteY4" fmla="*/ 0 h 2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1944">
                  <a:moveTo>
                    <a:pt x="0" y="0"/>
                  </a:moveTo>
                  <a:lnTo>
                    <a:pt x="21600" y="0"/>
                  </a:lnTo>
                  <a:cubicBezTo>
                    <a:pt x="21593" y="6542"/>
                    <a:pt x="21587" y="13084"/>
                    <a:pt x="21580" y="19626"/>
                  </a:cubicBezTo>
                  <a:cubicBezTo>
                    <a:pt x="10780" y="19626"/>
                    <a:pt x="9607" y="25452"/>
                    <a:pt x="120" y="1863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0000"/>
            </a:solidFill>
            <a:ln w="12700">
              <a:solidFill>
                <a:schemeClr val="bg1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N" dirty="0"/>
            </a:p>
          </p:txBody>
        </p:sp>
        <p:sp>
          <p:nvSpPr>
            <p:cNvPr id="7" name="Flowchart: Document 3">
              <a:extLst>
                <a:ext uri="{FF2B5EF4-FFF2-40B4-BE49-F238E27FC236}">
                  <a16:creationId xmlns:a16="http://schemas.microsoft.com/office/drawing/2014/main" id="{4DCD22D2-E6D0-46BE-9D21-76E689853D24}"/>
                </a:ext>
              </a:extLst>
            </p:cNvPr>
            <p:cNvSpPr/>
            <p:nvPr/>
          </p:nvSpPr>
          <p:spPr>
            <a:xfrm rot="10800000">
              <a:off x="7033" y="67307"/>
              <a:ext cx="7595284" cy="2747304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3616"/>
                <a:gd name="connsiteX1" fmla="*/ 21600 w 21600"/>
                <a:gd name="connsiteY1" fmla="*/ 0 h 23616"/>
                <a:gd name="connsiteX2" fmla="*/ 21600 w 21600"/>
                <a:gd name="connsiteY2" fmla="*/ 17322 h 23616"/>
                <a:gd name="connsiteX3" fmla="*/ 0 w 21600"/>
                <a:gd name="connsiteY3" fmla="*/ 20172 h 23616"/>
                <a:gd name="connsiteX4" fmla="*/ 0 w 21600"/>
                <a:gd name="connsiteY4" fmla="*/ 0 h 23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3616">
                  <a:moveTo>
                    <a:pt x="0" y="0"/>
                  </a:moveTo>
                  <a:lnTo>
                    <a:pt x="21600" y="0"/>
                  </a:lnTo>
                  <a:lnTo>
                    <a:pt x="21600" y="17322"/>
                  </a:lnTo>
                  <a:cubicBezTo>
                    <a:pt x="10800" y="17322"/>
                    <a:pt x="9553" y="29333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81000">
                  <a:srgbClr val="5218C6"/>
                </a:gs>
                <a:gs pos="53000">
                  <a:srgbClr val="3D1292"/>
                </a:gs>
                <a:gs pos="10000">
                  <a:srgbClr val="3D1292"/>
                </a:gs>
                <a:gs pos="100000">
                  <a:srgbClr val="3D1292"/>
                </a:gs>
              </a:gsLst>
              <a:lin ang="2700000" scaled="1"/>
              <a:tileRect/>
            </a:gradFill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N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01627A4-7878-47EA-AE22-EDCE9EF4D6E2}"/>
              </a:ext>
            </a:extLst>
          </p:cNvPr>
          <p:cNvSpPr txBox="1"/>
          <p:nvPr/>
        </p:nvSpPr>
        <p:spPr>
          <a:xfrm>
            <a:off x="5699129" y="5425545"/>
            <a:ext cx="6298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Dotum" pitchFamily="34" charset="-127"/>
                <a:ea typeface="Dotum" pitchFamily="34" charset="-127"/>
                <a:cs typeface="Aharoni" pitchFamily="2" charset="-79"/>
              </a:rPr>
              <a:t>How to View Debtor Documents</a:t>
            </a:r>
            <a:endParaRPr lang="en-IN" sz="3200" dirty="0">
              <a:solidFill>
                <a:schemeClr val="bg1"/>
              </a:solidFill>
              <a:latin typeface="Dotum" pitchFamily="34" charset="-127"/>
              <a:ea typeface="Dotum" pitchFamily="34" charset="-127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022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D4D1AA-3694-4B70-BA0C-781A988A7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9870A5B-FAC3-4CB2-8530-7E04140AA398}"/>
              </a:ext>
            </a:extLst>
          </p:cNvPr>
          <p:cNvSpPr/>
          <p:nvPr/>
        </p:nvSpPr>
        <p:spPr>
          <a:xfrm>
            <a:off x="3449781" y="2105890"/>
            <a:ext cx="4059381" cy="6927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To Upload and Download the Documents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6F6262-E0E8-4EED-9B2E-84BB98F9225E}"/>
              </a:ext>
            </a:extLst>
          </p:cNvPr>
          <p:cNvSpPr/>
          <p:nvPr/>
        </p:nvSpPr>
        <p:spPr>
          <a:xfrm>
            <a:off x="3449780" y="3429000"/>
            <a:ext cx="4059381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Click on Document Management</a:t>
            </a:r>
          </a:p>
          <a:p>
            <a:pPr algn="ctr"/>
            <a:r>
              <a:rPr lang="en-IN" dirty="0">
                <a:solidFill>
                  <a:schemeClr val="tx1"/>
                </a:solidFill>
              </a:rPr>
              <a:t>&gt;&gt;</a:t>
            </a:r>
          </a:p>
          <a:p>
            <a:pPr algn="ctr"/>
            <a:r>
              <a:rPr lang="en-IN" dirty="0">
                <a:solidFill>
                  <a:schemeClr val="tx1"/>
                </a:solidFill>
              </a:rPr>
              <a:t>Upload   &gt;&gt;   Entity</a:t>
            </a:r>
          </a:p>
        </p:txBody>
      </p:sp>
    </p:spTree>
    <p:extLst>
      <p:ext uri="{BB962C8B-B14F-4D97-AF65-F5344CB8AC3E}">
        <p14:creationId xmlns:p14="http://schemas.microsoft.com/office/powerpoint/2010/main" val="370405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7DE68-DCBB-491B-AD30-258BC76E6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FE639-3886-4F17-BDDE-9A3F47EAA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4D68FD-2FC0-49E9-92CF-78F02A583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836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F7A297-F81E-4D64-8AFA-A5C1E7D8D247}"/>
              </a:ext>
            </a:extLst>
          </p:cNvPr>
          <p:cNvSpPr/>
          <p:nvPr/>
        </p:nvSpPr>
        <p:spPr>
          <a:xfrm>
            <a:off x="69271" y="1773818"/>
            <a:ext cx="2133600" cy="99709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Search with Legal Entity Name OR PAN Number.</a:t>
            </a: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70A90816-C7A7-426F-9FE1-B76460E70012}"/>
              </a:ext>
            </a:extLst>
          </p:cNvPr>
          <p:cNvSpPr/>
          <p:nvPr/>
        </p:nvSpPr>
        <p:spPr>
          <a:xfrm>
            <a:off x="10598723" y="2507671"/>
            <a:ext cx="1524001" cy="121227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Add Remarks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C4DF2E-C1BC-4993-85E5-2AE724A47A9F}"/>
              </a:ext>
            </a:extLst>
          </p:cNvPr>
          <p:cNvSpPr/>
          <p:nvPr/>
        </p:nvSpPr>
        <p:spPr>
          <a:xfrm>
            <a:off x="180109" y="3994364"/>
            <a:ext cx="2022762" cy="18772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Select in Dropdown for the list of Document and type, add Description and Submit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272DF6-E286-4322-A6C5-7DB4BE5160B0}"/>
              </a:ext>
            </a:extLst>
          </p:cNvPr>
          <p:cNvSpPr/>
          <p:nvPr/>
        </p:nvSpPr>
        <p:spPr>
          <a:xfrm>
            <a:off x="8520545" y="5652655"/>
            <a:ext cx="3117273" cy="57611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Add Document with Digital Signature</a:t>
            </a:r>
          </a:p>
        </p:txBody>
      </p:sp>
    </p:spTree>
    <p:extLst>
      <p:ext uri="{BB962C8B-B14F-4D97-AF65-F5344CB8AC3E}">
        <p14:creationId xmlns:p14="http://schemas.microsoft.com/office/powerpoint/2010/main" val="225523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347FC-B5DC-4EB7-AC8C-61184FD1C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96FA2C0-BAE0-4FDD-959B-50E3D9D40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AA86E8-2909-47AE-A08C-90CC0EB2A318}"/>
              </a:ext>
            </a:extLst>
          </p:cNvPr>
          <p:cNvSpPr txBox="1"/>
          <p:nvPr/>
        </p:nvSpPr>
        <p:spPr>
          <a:xfrm>
            <a:off x="4961170" y="180459"/>
            <a:ext cx="22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rgbClr val="FFFF00"/>
                </a:solidFill>
              </a:rPr>
              <a:t>Successfully Uploaded</a:t>
            </a:r>
          </a:p>
        </p:txBody>
      </p:sp>
    </p:spTree>
    <p:extLst>
      <p:ext uri="{BB962C8B-B14F-4D97-AF65-F5344CB8AC3E}">
        <p14:creationId xmlns:p14="http://schemas.microsoft.com/office/powerpoint/2010/main" val="1073657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93B8F-6A54-47E6-B6A6-8F473E5C0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76EA1-2895-4B14-B835-B6BB6888D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D30C3E-0EC8-47F9-A66F-6CA5149C8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610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A9E01D6-95A0-4EE4-A1FA-9C3FDC3FABD9}"/>
              </a:ext>
            </a:extLst>
          </p:cNvPr>
          <p:cNvSpPr/>
          <p:nvPr/>
        </p:nvSpPr>
        <p:spPr>
          <a:xfrm>
            <a:off x="3726873" y="2396836"/>
            <a:ext cx="5015345" cy="52647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Download the Uploaded File/Documents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049D26-168A-482B-8521-D28D84DCE056}"/>
              </a:ext>
            </a:extLst>
          </p:cNvPr>
          <p:cNvSpPr/>
          <p:nvPr/>
        </p:nvSpPr>
        <p:spPr>
          <a:xfrm>
            <a:off x="3726873" y="3678382"/>
            <a:ext cx="5015345" cy="97674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Click on Document Management</a:t>
            </a:r>
          </a:p>
          <a:p>
            <a:pPr algn="ctr"/>
            <a:r>
              <a:rPr lang="en-IN" dirty="0">
                <a:solidFill>
                  <a:schemeClr val="tx1"/>
                </a:solidFill>
              </a:rPr>
              <a:t>       &gt;&gt;</a:t>
            </a:r>
          </a:p>
          <a:p>
            <a:pPr algn="ctr"/>
            <a:r>
              <a:rPr lang="en-IN" dirty="0">
                <a:solidFill>
                  <a:schemeClr val="tx1"/>
                </a:solidFill>
              </a:rPr>
              <a:t>Download   &gt;&gt;    Entity</a:t>
            </a:r>
          </a:p>
        </p:txBody>
      </p:sp>
    </p:spTree>
    <p:extLst>
      <p:ext uri="{BB962C8B-B14F-4D97-AF65-F5344CB8AC3E}">
        <p14:creationId xmlns:p14="http://schemas.microsoft.com/office/powerpoint/2010/main" val="86231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DFC802-6B1A-45B4-AD59-A8286CC1D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DDDD34E-850A-4E01-903A-069114A99014}"/>
              </a:ext>
            </a:extLst>
          </p:cNvPr>
          <p:cNvSpPr/>
          <p:nvPr/>
        </p:nvSpPr>
        <p:spPr>
          <a:xfrm>
            <a:off x="193965" y="1801091"/>
            <a:ext cx="1939636" cy="98367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Search with Entity Name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B93E84-9B67-4381-A904-C77363D06978}"/>
              </a:ext>
            </a:extLst>
          </p:cNvPr>
          <p:cNvSpPr/>
          <p:nvPr/>
        </p:nvSpPr>
        <p:spPr>
          <a:xfrm>
            <a:off x="193965" y="3906982"/>
            <a:ext cx="1939636" cy="113607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List of Document Uploaded against that Entity</a:t>
            </a:r>
          </a:p>
        </p:txBody>
      </p:sp>
    </p:spTree>
    <p:extLst>
      <p:ext uri="{BB962C8B-B14F-4D97-AF65-F5344CB8AC3E}">
        <p14:creationId xmlns:p14="http://schemas.microsoft.com/office/powerpoint/2010/main" val="520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F16A09-FD90-4C00-9804-1243FD1CC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2"/>
            <a:ext cx="12288982" cy="42949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FBAE6F-2DB0-4B51-9303-1F754ACE48FD}"/>
              </a:ext>
            </a:extLst>
          </p:cNvPr>
          <p:cNvSpPr txBox="1"/>
          <p:nvPr/>
        </p:nvSpPr>
        <p:spPr>
          <a:xfrm>
            <a:off x="346363" y="263237"/>
            <a:ext cx="8366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dirty="0">
                <a:solidFill>
                  <a:schemeClr val="accent5">
                    <a:lumMod val="75000"/>
                  </a:schemeClr>
                </a:solidFill>
              </a:rPr>
              <a:t>Costing For Insolvency Professional Services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FEE93C-05C4-4763-92D9-47819B7A83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9" b="98689" l="450" r="99213">
                        <a14:foregroundMark x1="38020" y1="33443" x2="38020" y2="33443"/>
                        <a14:foregroundMark x1="44094" y1="35410" x2="44094" y2="35410"/>
                        <a14:foregroundMark x1="55006" y1="60984" x2="55006" y2="60984"/>
                        <a14:foregroundMark x1="78065" y1="27213" x2="78065" y2="27213"/>
                        <a14:foregroundMark x1="98088" y1="96066" x2="98088" y2="96066"/>
                        <a14:foregroundMark x1="96400" y1="88852" x2="96400" y2="88852"/>
                        <a14:foregroundMark x1="92238" y1="89508" x2="92238" y2="89508"/>
                        <a14:foregroundMark x1="89089" y1="88852" x2="89089" y2="88852"/>
                        <a14:foregroundMark x1="85489" y1="93115" x2="85489" y2="93115"/>
                        <a14:foregroundMark x1="85264" y1="89836" x2="85264" y2="89836"/>
                        <a14:foregroundMark x1="83352" y1="90164" x2="83352" y2="90164"/>
                        <a14:foregroundMark x1="78740" y1="91475" x2="78740" y2="91475"/>
                        <a14:foregroundMark x1="77278" y1="89836" x2="77278" y2="89836"/>
                        <a14:foregroundMark x1="77390" y1="86885" x2="77390" y2="86885"/>
                        <a14:foregroundMark x1="76153" y1="90164" x2="76153" y2="90164"/>
                        <a14:foregroundMark x1="73116" y1="90164" x2="73116" y2="90164"/>
                        <a14:foregroundMark x1="70529" y1="91148" x2="70529" y2="91148"/>
                        <a14:foregroundMark x1="65354" y1="89836" x2="65354" y2="89836"/>
                        <a14:foregroundMark x1="62542" y1="91148" x2="62542" y2="91148"/>
                        <a14:foregroundMark x1="57818" y1="91475" x2="57818" y2="91475"/>
                        <a14:foregroundMark x1="56355" y1="90820" x2="56355" y2="90820"/>
                        <a14:foregroundMark x1="52868" y1="91148" x2="52868" y2="91148"/>
                        <a14:foregroundMark x1="49606" y1="91148" x2="49606" y2="91148"/>
                        <a14:foregroundMark x1="45444" y1="91148" x2="45444" y2="91148"/>
                        <a14:foregroundMark x1="43982" y1="91148" x2="43982" y2="91148"/>
                        <a14:foregroundMark x1="40720" y1="91803" x2="40720" y2="91803"/>
                        <a14:foregroundMark x1="37683" y1="93443" x2="37683" y2="93443"/>
                        <a14:foregroundMark x1="33858" y1="94098" x2="33858" y2="94098"/>
                        <a14:foregroundMark x1="30034" y1="92787" x2="30034" y2="92787"/>
                        <a14:foregroundMark x1="26659" y1="91475" x2="26659" y2="91475"/>
                        <a14:foregroundMark x1="23735" y1="91803" x2="23735" y2="91803"/>
                        <a14:foregroundMark x1="22047" y1="92131" x2="22047" y2="92131"/>
                        <a14:foregroundMark x1="18785" y1="89836" x2="18785" y2="89836"/>
                        <a14:foregroundMark x1="15186" y1="90492" x2="15186" y2="90492"/>
                        <a14:foregroundMark x1="11924" y1="90492" x2="11924" y2="90492"/>
                        <a14:foregroundMark x1="11924" y1="87869" x2="11924" y2="87869"/>
                        <a14:foregroundMark x1="9899" y1="90164" x2="9899" y2="90164"/>
                        <a14:foregroundMark x1="8099" y1="90820" x2="8099" y2="90820"/>
                        <a14:foregroundMark x1="4949" y1="89180" x2="4949" y2="89180"/>
                        <a14:foregroundMark x1="21035" y1="89180" x2="21035" y2="89180"/>
                        <a14:backgroundMark x1="7424" y1="94426" x2="7424" y2="94426"/>
                        <a14:backgroundMark x1="14511" y1="92787" x2="14511" y2="92787"/>
                        <a14:backgroundMark x1="21147" y1="95082" x2="21147" y2="95082"/>
                        <a14:backgroundMark x1="36558" y1="93443" x2="36558" y2="93443"/>
                        <a14:backgroundMark x1="43195" y1="91475" x2="43195" y2="91475"/>
                        <a14:backgroundMark x1="52081" y1="94426" x2="52081" y2="94426"/>
                        <a14:backgroundMark x1="61642" y1="91475" x2="61642" y2="91475"/>
                        <a14:backgroundMark x1="69741" y1="91475" x2="69741" y2="91475"/>
                        <a14:backgroundMark x1="82452" y1="91148" x2="82452" y2="91148"/>
                        <a14:backgroundMark x1="96063" y1="91148" x2="96063" y2="91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620" y="249384"/>
            <a:ext cx="2349853" cy="80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443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Flowchart: Document 3"/>
          <p:cNvSpPr/>
          <p:nvPr/>
        </p:nvSpPr>
        <p:spPr>
          <a:xfrm rot="10800000">
            <a:off x="11291" y="3639419"/>
            <a:ext cx="12180709" cy="250504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3616"/>
              <a:gd name="connsiteX1" fmla="*/ 21600 w 21600"/>
              <a:gd name="connsiteY1" fmla="*/ 0 h 23616"/>
              <a:gd name="connsiteX2" fmla="*/ 21600 w 21600"/>
              <a:gd name="connsiteY2" fmla="*/ 17322 h 23616"/>
              <a:gd name="connsiteX3" fmla="*/ 0 w 21600"/>
              <a:gd name="connsiteY3" fmla="*/ 20172 h 23616"/>
              <a:gd name="connsiteX4" fmla="*/ 0 w 21600"/>
              <a:gd name="connsiteY4" fmla="*/ 0 h 23616"/>
              <a:gd name="connsiteX0" fmla="*/ 0 w 21600"/>
              <a:gd name="connsiteY0" fmla="*/ 0 h 30581"/>
              <a:gd name="connsiteX1" fmla="*/ 21600 w 21600"/>
              <a:gd name="connsiteY1" fmla="*/ 0 h 30581"/>
              <a:gd name="connsiteX2" fmla="*/ 21600 w 21600"/>
              <a:gd name="connsiteY2" fmla="*/ 17322 h 30581"/>
              <a:gd name="connsiteX3" fmla="*/ 0 w 21600"/>
              <a:gd name="connsiteY3" fmla="*/ 20172 h 30581"/>
              <a:gd name="connsiteX4" fmla="*/ 0 w 21600"/>
              <a:gd name="connsiteY4" fmla="*/ 0 h 30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30581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495" y="45155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81000">
                <a:srgbClr val="5218C6"/>
              </a:gs>
              <a:gs pos="53000">
                <a:srgbClr val="3D1292"/>
              </a:gs>
              <a:gs pos="10000">
                <a:srgbClr val="3D1292"/>
              </a:gs>
              <a:gs pos="100000">
                <a:srgbClr val="3D1292"/>
              </a:gs>
            </a:gsLst>
            <a:lin ang="2700000" scaled="1"/>
            <a:tileRect/>
          </a:gra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38226"/>
          </a:xfrm>
          <a:prstGeom prst="rect">
            <a:avLst/>
          </a:prstGeom>
          <a:gradFill flip="none" rotWithShape="1">
            <a:gsLst>
              <a:gs pos="66000">
                <a:srgbClr val="3E3EC0"/>
              </a:gs>
              <a:gs pos="0">
                <a:schemeClr val="bg1"/>
              </a:gs>
              <a:gs pos="43000">
                <a:srgbClr val="7575D2"/>
              </a:gs>
              <a:gs pos="21000">
                <a:srgbClr val="E2E2F6"/>
              </a:gs>
              <a:gs pos="76000">
                <a:srgbClr val="3E3EC0"/>
              </a:gs>
              <a:gs pos="100000">
                <a:srgbClr val="2E2F8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39" b="98689" l="450" r="99213">
                        <a14:foregroundMark x1="38020" y1="33443" x2="38020" y2="33443"/>
                        <a14:foregroundMark x1="44094" y1="35410" x2="44094" y2="35410"/>
                        <a14:foregroundMark x1="55006" y1="60984" x2="55006" y2="60984"/>
                        <a14:foregroundMark x1="78065" y1="27213" x2="78065" y2="27213"/>
                        <a14:foregroundMark x1="98088" y1="96066" x2="98088" y2="96066"/>
                        <a14:foregroundMark x1="96400" y1="88852" x2="96400" y2="88852"/>
                        <a14:foregroundMark x1="92238" y1="89508" x2="92238" y2="89508"/>
                        <a14:foregroundMark x1="89089" y1="88852" x2="89089" y2="88852"/>
                        <a14:foregroundMark x1="85489" y1="93115" x2="85489" y2="93115"/>
                        <a14:foregroundMark x1="85264" y1="89836" x2="85264" y2="89836"/>
                        <a14:foregroundMark x1="83352" y1="90164" x2="83352" y2="90164"/>
                        <a14:foregroundMark x1="78740" y1="91475" x2="78740" y2="91475"/>
                        <a14:foregroundMark x1="77278" y1="89836" x2="77278" y2="89836"/>
                        <a14:foregroundMark x1="77390" y1="86885" x2="77390" y2="86885"/>
                        <a14:foregroundMark x1="76153" y1="90164" x2="76153" y2="90164"/>
                        <a14:foregroundMark x1="73116" y1="90164" x2="73116" y2="90164"/>
                        <a14:foregroundMark x1="70529" y1="91148" x2="70529" y2="91148"/>
                        <a14:foregroundMark x1="65354" y1="89836" x2="65354" y2="89836"/>
                        <a14:foregroundMark x1="62542" y1="91148" x2="62542" y2="91148"/>
                        <a14:foregroundMark x1="57818" y1="91475" x2="57818" y2="91475"/>
                        <a14:foregroundMark x1="56355" y1="90820" x2="56355" y2="90820"/>
                        <a14:foregroundMark x1="52868" y1="91148" x2="52868" y2="91148"/>
                        <a14:foregroundMark x1="49606" y1="91148" x2="49606" y2="91148"/>
                        <a14:foregroundMark x1="45444" y1="91148" x2="45444" y2="91148"/>
                        <a14:foregroundMark x1="43982" y1="91148" x2="43982" y2="91148"/>
                        <a14:foregroundMark x1="40720" y1="91803" x2="40720" y2="91803"/>
                        <a14:foregroundMark x1="37683" y1="93443" x2="37683" y2="93443"/>
                        <a14:foregroundMark x1="33858" y1="94098" x2="33858" y2="94098"/>
                        <a14:foregroundMark x1="30034" y1="92787" x2="30034" y2="92787"/>
                        <a14:foregroundMark x1="26659" y1="91475" x2="26659" y2="91475"/>
                        <a14:foregroundMark x1="23735" y1="91803" x2="23735" y2="91803"/>
                        <a14:foregroundMark x1="22047" y1="92131" x2="22047" y2="92131"/>
                        <a14:foregroundMark x1="18785" y1="89836" x2="18785" y2="89836"/>
                        <a14:foregroundMark x1="15186" y1="90492" x2="15186" y2="90492"/>
                        <a14:foregroundMark x1="11924" y1="90492" x2="11924" y2="90492"/>
                        <a14:foregroundMark x1="11924" y1="87869" x2="11924" y2="87869"/>
                        <a14:foregroundMark x1="9899" y1="90164" x2="9899" y2="90164"/>
                        <a14:foregroundMark x1="8099" y1="90820" x2="8099" y2="90820"/>
                        <a14:foregroundMark x1="4949" y1="89180" x2="4949" y2="89180"/>
                        <a14:foregroundMark x1="21035" y1="89180" x2="21035" y2="89180"/>
                        <a14:backgroundMark x1="7424" y1="94426" x2="7424" y2="94426"/>
                        <a14:backgroundMark x1="14511" y1="92787" x2="14511" y2="92787"/>
                        <a14:backgroundMark x1="21147" y1="95082" x2="21147" y2="95082"/>
                        <a14:backgroundMark x1="36558" y1="93443" x2="36558" y2="93443"/>
                        <a14:backgroundMark x1="43195" y1="91475" x2="43195" y2="91475"/>
                        <a14:backgroundMark x1="52081" y1="94426" x2="52081" y2="94426"/>
                        <a14:backgroundMark x1="61642" y1="91475" x2="61642" y2="91475"/>
                        <a14:backgroundMark x1="69741" y1="91475" x2="69741" y2="91475"/>
                        <a14:backgroundMark x1="82452" y1="91148" x2="82452" y2="91148"/>
                        <a14:backgroundMark x1="96063" y1="91148" x2="96063" y2="91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222" y="12700"/>
            <a:ext cx="1905778" cy="6538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2E2F8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39" b="98689" l="450" r="99213">
                        <a14:foregroundMark x1="38020" y1="33443" x2="38020" y2="33443"/>
                        <a14:foregroundMark x1="44094" y1="35410" x2="44094" y2="35410"/>
                        <a14:foregroundMark x1="55006" y1="60984" x2="55006" y2="60984"/>
                        <a14:foregroundMark x1="78065" y1="27213" x2="78065" y2="27213"/>
                        <a14:foregroundMark x1="98088" y1="96066" x2="98088" y2="96066"/>
                        <a14:foregroundMark x1="96400" y1="88852" x2="96400" y2="88852"/>
                        <a14:foregroundMark x1="92238" y1="89508" x2="92238" y2="89508"/>
                        <a14:foregroundMark x1="89089" y1="88852" x2="89089" y2="88852"/>
                        <a14:foregroundMark x1="85489" y1="93115" x2="85489" y2="93115"/>
                        <a14:foregroundMark x1="85264" y1="89836" x2="85264" y2="89836"/>
                        <a14:foregroundMark x1="83352" y1="90164" x2="83352" y2="90164"/>
                        <a14:foregroundMark x1="78740" y1="91475" x2="78740" y2="91475"/>
                        <a14:foregroundMark x1="77278" y1="89836" x2="77278" y2="89836"/>
                        <a14:foregroundMark x1="77390" y1="86885" x2="77390" y2="86885"/>
                        <a14:foregroundMark x1="76153" y1="90164" x2="76153" y2="90164"/>
                        <a14:foregroundMark x1="73116" y1="90164" x2="73116" y2="90164"/>
                        <a14:foregroundMark x1="70529" y1="91148" x2="70529" y2="91148"/>
                        <a14:foregroundMark x1="65354" y1="89836" x2="65354" y2="89836"/>
                        <a14:foregroundMark x1="62542" y1="91148" x2="62542" y2="91148"/>
                        <a14:foregroundMark x1="57818" y1="91475" x2="57818" y2="91475"/>
                        <a14:foregroundMark x1="56355" y1="90820" x2="56355" y2="90820"/>
                        <a14:foregroundMark x1="52868" y1="91148" x2="52868" y2="91148"/>
                        <a14:foregroundMark x1="49606" y1="91148" x2="49606" y2="91148"/>
                        <a14:foregroundMark x1="45444" y1="91148" x2="45444" y2="91148"/>
                        <a14:foregroundMark x1="43982" y1="91148" x2="43982" y2="91148"/>
                        <a14:foregroundMark x1="40720" y1="91803" x2="40720" y2="91803"/>
                        <a14:foregroundMark x1="37683" y1="93443" x2="37683" y2="93443"/>
                        <a14:foregroundMark x1="33858" y1="94098" x2="33858" y2="94098"/>
                        <a14:foregroundMark x1="30034" y1="92787" x2="30034" y2="92787"/>
                        <a14:foregroundMark x1="26659" y1="91475" x2="26659" y2="91475"/>
                        <a14:foregroundMark x1="23735" y1="91803" x2="23735" y2="91803"/>
                        <a14:foregroundMark x1="22047" y1="92131" x2="22047" y2="92131"/>
                        <a14:foregroundMark x1="18785" y1="89836" x2="18785" y2="89836"/>
                        <a14:foregroundMark x1="15186" y1="90492" x2="15186" y2="90492"/>
                        <a14:foregroundMark x1="11924" y1="90492" x2="11924" y2="90492"/>
                        <a14:foregroundMark x1="11924" y1="87869" x2="11924" y2="87869"/>
                        <a14:foregroundMark x1="9899" y1="90164" x2="9899" y2="90164"/>
                        <a14:foregroundMark x1="8099" y1="90820" x2="8099" y2="90820"/>
                        <a14:foregroundMark x1="4949" y1="89180" x2="4949" y2="89180"/>
                        <a14:foregroundMark x1="21035" y1="89180" x2="21035" y2="89180"/>
                        <a14:backgroundMark x1="7424" y1="94426" x2="7424" y2="94426"/>
                        <a14:backgroundMark x1="14511" y1="92787" x2="14511" y2="92787"/>
                        <a14:backgroundMark x1="21147" y1="95082" x2="21147" y2="95082"/>
                        <a14:backgroundMark x1="36558" y1="93443" x2="36558" y2="93443"/>
                        <a14:backgroundMark x1="43195" y1="91475" x2="43195" y2="91475"/>
                        <a14:backgroundMark x1="52081" y1="94426" x2="52081" y2="94426"/>
                        <a14:backgroundMark x1="61642" y1="91475" x2="61642" y2="91475"/>
                        <a14:backgroundMark x1="69741" y1="91475" x2="69741" y2="91475"/>
                        <a14:backgroundMark x1="82452" y1="91148" x2="82452" y2="91148"/>
                        <a14:backgroundMark x1="96063" y1="91148" x2="96063" y2="91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805" y="882640"/>
            <a:ext cx="3903508" cy="1339225"/>
          </a:xfrm>
          <a:prstGeom prst="rect">
            <a:avLst/>
          </a:prstGeom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712270" y="4691138"/>
            <a:ext cx="6309326" cy="173853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90000"/>
              </a:lnSpc>
              <a:buSzPct val="25000"/>
            </a:pPr>
            <a:r>
              <a:rPr lang="en-IN" sz="8000" dirty="0">
                <a:solidFill>
                  <a:srgbClr val="2E2F8F"/>
                </a:solidFill>
                <a:latin typeface="Brush Script MT" panose="03060802040406070304" pitchFamily="66" charset="0"/>
                <a:ea typeface="Arial"/>
                <a:cs typeface="Arial"/>
                <a:sym typeface="Arial"/>
              </a:rPr>
              <a:t>Th</a:t>
            </a:r>
            <a:r>
              <a:rPr lang="en-IN" sz="8000" dirty="0">
                <a:solidFill>
                  <a:srgbClr val="EE1D23"/>
                </a:solidFill>
                <a:latin typeface="Brush Script MT" panose="03060802040406070304" pitchFamily="66" charset="0"/>
                <a:ea typeface="Arial"/>
                <a:cs typeface="Arial"/>
                <a:sym typeface="Arial"/>
              </a:rPr>
              <a:t>a</a:t>
            </a:r>
            <a:r>
              <a:rPr lang="en-IN" sz="8000" dirty="0">
                <a:solidFill>
                  <a:srgbClr val="2E2F8F"/>
                </a:solidFill>
                <a:latin typeface="Brush Script MT" panose="03060802040406070304" pitchFamily="66" charset="0"/>
                <a:ea typeface="Arial"/>
                <a:cs typeface="Arial"/>
                <a:sym typeface="Arial"/>
              </a:rPr>
              <a:t>nk You!!</a:t>
            </a:r>
            <a:endParaRPr lang="en-IN" sz="7200" dirty="0">
              <a:solidFill>
                <a:srgbClr val="2E2F8F"/>
              </a:solidFill>
              <a:latin typeface="Brush Script MT" panose="03060802040406070304" pitchFamily="66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197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4725816" y="2168855"/>
            <a:ext cx="1081236" cy="11578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4" name="Rectangle 73"/>
          <p:cNvSpPr/>
          <p:nvPr/>
        </p:nvSpPr>
        <p:spPr>
          <a:xfrm>
            <a:off x="5807052" y="2168855"/>
            <a:ext cx="1081236" cy="11578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5" name="Group 34"/>
          <p:cNvGrpSpPr/>
          <p:nvPr/>
        </p:nvGrpSpPr>
        <p:grpSpPr>
          <a:xfrm>
            <a:off x="1252545" y="2019412"/>
            <a:ext cx="1361012" cy="1359765"/>
            <a:chOff x="956410" y="1264024"/>
            <a:chExt cx="1298683" cy="1398589"/>
          </a:xfrm>
        </p:grpSpPr>
        <p:pic>
          <p:nvPicPr>
            <p:cNvPr id="36" name="Picture 2" descr="Related im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410" y="1264024"/>
              <a:ext cx="1298683" cy="1298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1247625" y="2377705"/>
              <a:ext cx="662314" cy="2849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200" dirty="0"/>
                <a:t>Creditor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725816" y="2265988"/>
            <a:ext cx="2166908" cy="1041402"/>
            <a:chOff x="4619734" y="1588283"/>
            <a:chExt cx="2166908" cy="1041402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734" y="1588283"/>
              <a:ext cx="2166908" cy="7434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39" name="TextBox 38"/>
            <p:cNvSpPr txBox="1"/>
            <p:nvPr/>
          </p:nvSpPr>
          <p:spPr>
            <a:xfrm>
              <a:off x="5002868" y="2352686"/>
              <a:ext cx="1336520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IN" sz="1200" dirty="0"/>
                <a:t>Information Utility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9408949" y="2228069"/>
            <a:ext cx="891469" cy="1053975"/>
            <a:chOff x="9422157" y="1416235"/>
            <a:chExt cx="891469" cy="1053975"/>
          </a:xfrm>
        </p:grpSpPr>
        <p:pic>
          <p:nvPicPr>
            <p:cNvPr id="41" name="Picture 6" descr="Image result for office employee icon"/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01" b="6342"/>
            <a:stretch/>
          </p:blipFill>
          <p:spPr bwMode="auto">
            <a:xfrm>
              <a:off x="9422157" y="1416235"/>
              <a:ext cx="891469" cy="776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9566573" y="2193211"/>
              <a:ext cx="6553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200" dirty="0"/>
                <a:t> Debtor</a:t>
              </a:r>
            </a:p>
          </p:txBody>
        </p:sp>
      </p:grpSp>
      <p:cxnSp>
        <p:nvCxnSpPr>
          <p:cNvPr id="49" name="Straight Arrow Connector 48"/>
          <p:cNvCxnSpPr>
            <a:stCxn id="36" idx="0"/>
            <a:endCxn id="71" idx="0"/>
          </p:cNvCxnSpPr>
          <p:nvPr/>
        </p:nvCxnSpPr>
        <p:spPr>
          <a:xfrm rot="16200000" flipH="1">
            <a:off x="3525020" y="427442"/>
            <a:ext cx="149443" cy="3333383"/>
          </a:xfrm>
          <a:prstGeom prst="bentConnector3">
            <a:avLst>
              <a:gd name="adj1" fmla="val -152968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48"/>
          <p:cNvCxnSpPr>
            <a:stCxn id="74" idx="0"/>
            <a:endCxn id="41" idx="0"/>
          </p:cNvCxnSpPr>
          <p:nvPr/>
        </p:nvCxnSpPr>
        <p:spPr>
          <a:xfrm rot="16200000" flipH="1">
            <a:off x="8071570" y="444955"/>
            <a:ext cx="59214" cy="3507014"/>
          </a:xfrm>
          <a:prstGeom prst="bentConnector3">
            <a:avLst>
              <a:gd name="adj1" fmla="val -617692"/>
            </a:avLst>
          </a:prstGeom>
          <a:ln>
            <a:prstDash val="sys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131981" y="1509179"/>
            <a:ext cx="2976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>
                <a:solidFill>
                  <a:schemeClr val="accent1">
                    <a:lumMod val="50000"/>
                  </a:schemeClr>
                </a:solidFill>
              </a:rPr>
              <a:t>Creditor Submits the debt information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979822" y="1499030"/>
            <a:ext cx="429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>
                <a:solidFill>
                  <a:schemeClr val="accent1">
                    <a:lumMod val="50000"/>
                  </a:schemeClr>
                </a:solidFill>
              </a:rPr>
              <a:t>NeSL accepts and send authentication request to Debtor</a:t>
            </a:r>
          </a:p>
        </p:txBody>
      </p:sp>
      <p:cxnSp>
        <p:nvCxnSpPr>
          <p:cNvPr id="80" name="Elbow Connector 79"/>
          <p:cNvCxnSpPr>
            <a:stCxn id="42" idx="2"/>
            <a:endCxn id="74" idx="2"/>
          </p:cNvCxnSpPr>
          <p:nvPr/>
        </p:nvCxnSpPr>
        <p:spPr>
          <a:xfrm rot="5400000">
            <a:off x="8092032" y="1537682"/>
            <a:ext cx="44657" cy="3533380"/>
          </a:xfrm>
          <a:prstGeom prst="bentConnector3">
            <a:avLst>
              <a:gd name="adj1" fmla="val 1000947"/>
            </a:avLst>
          </a:prstGeom>
          <a:ln>
            <a:prstDash val="sysDash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6306161" y="3662690"/>
            <a:ext cx="36471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>
                <a:solidFill>
                  <a:schemeClr val="accent2">
                    <a:lumMod val="75000"/>
                  </a:schemeClr>
                </a:solidFill>
              </a:rPr>
              <a:t>Debtor authenticates /disputes the information</a:t>
            </a:r>
          </a:p>
        </p:txBody>
      </p:sp>
      <p:cxnSp>
        <p:nvCxnSpPr>
          <p:cNvPr id="83" name="Elbow Connector 82"/>
          <p:cNvCxnSpPr>
            <a:stCxn id="71" idx="2"/>
            <a:endCxn id="37" idx="2"/>
          </p:cNvCxnSpPr>
          <p:nvPr/>
        </p:nvCxnSpPr>
        <p:spPr>
          <a:xfrm rot="5400000">
            <a:off x="3559373" y="1672116"/>
            <a:ext cx="52476" cy="3361646"/>
          </a:xfrm>
          <a:prstGeom prst="bentConnector3">
            <a:avLst>
              <a:gd name="adj1" fmla="val 700707"/>
            </a:avLst>
          </a:prstGeom>
          <a:ln>
            <a:prstDash val="soli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1685768" y="3697178"/>
            <a:ext cx="3869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>
                <a:solidFill>
                  <a:schemeClr val="accent2">
                    <a:lumMod val="75000"/>
                  </a:schemeClr>
                </a:solidFill>
              </a:rPr>
              <a:t>Confirmation on information authentication status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459052" y="5402802"/>
            <a:ext cx="891469" cy="1053975"/>
            <a:chOff x="9422157" y="1416235"/>
            <a:chExt cx="891469" cy="1053975"/>
          </a:xfrm>
        </p:grpSpPr>
        <p:pic>
          <p:nvPicPr>
            <p:cNvPr id="25" name="Picture 6" descr="Image result for office employee icon"/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01" b="6342"/>
            <a:stretch/>
          </p:blipFill>
          <p:spPr bwMode="auto">
            <a:xfrm>
              <a:off x="9422157" y="1416235"/>
              <a:ext cx="891469" cy="776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9576703" y="2193211"/>
              <a:ext cx="6351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200" dirty="0"/>
                <a:t>IRP / IP</a:t>
              </a:r>
            </a:p>
          </p:txBody>
        </p:sp>
      </p:grpSp>
      <p:cxnSp>
        <p:nvCxnSpPr>
          <p:cNvPr id="6" name="Elbow Connector 5"/>
          <p:cNvCxnSpPr>
            <a:stCxn id="39" idx="2"/>
            <a:endCxn id="25" idx="3"/>
          </p:cNvCxnSpPr>
          <p:nvPr/>
        </p:nvCxnSpPr>
        <p:spPr>
          <a:xfrm rot="5400000">
            <a:off x="2821916" y="2835996"/>
            <a:ext cx="2483900" cy="3426689"/>
          </a:xfrm>
          <a:prstGeom prst="bentConnector2">
            <a:avLst/>
          </a:prstGeom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551245" y="5071938"/>
            <a:ext cx="298609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sz="1400" dirty="0">
                <a:solidFill>
                  <a:schemeClr val="accent6">
                    <a:lumMod val="75000"/>
                  </a:schemeClr>
                </a:solidFill>
              </a:rPr>
              <a:t>View debt information across creditors / Uploading documents related to insolvency process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9200543" y="5159532"/>
            <a:ext cx="1361012" cy="1340515"/>
            <a:chOff x="956410" y="1313524"/>
            <a:chExt cx="1298683" cy="1378789"/>
          </a:xfrm>
        </p:grpSpPr>
        <p:pic>
          <p:nvPicPr>
            <p:cNvPr id="44" name="Picture 2" descr="Related im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410" y="1313524"/>
              <a:ext cx="1298683" cy="1298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Box 44"/>
            <p:cNvSpPr txBox="1"/>
            <p:nvPr/>
          </p:nvSpPr>
          <p:spPr>
            <a:xfrm>
              <a:off x="1001192" y="2407405"/>
              <a:ext cx="1191920" cy="2849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200" dirty="0"/>
                <a:t>IBBI / NCLT / DRT</a:t>
              </a:r>
            </a:p>
          </p:txBody>
        </p:sp>
      </p:grpSp>
      <p:cxnSp>
        <p:nvCxnSpPr>
          <p:cNvPr id="47" name="Elbow Connector 46"/>
          <p:cNvCxnSpPr>
            <a:stCxn id="39" idx="2"/>
            <a:endCxn id="44" idx="1"/>
          </p:cNvCxnSpPr>
          <p:nvPr/>
        </p:nvCxnSpPr>
        <p:spPr>
          <a:xfrm rot="16200000" flipH="1">
            <a:off x="6247147" y="2837452"/>
            <a:ext cx="2483459" cy="3423333"/>
          </a:xfrm>
          <a:prstGeom prst="bentConnector2">
            <a:avLst/>
          </a:prstGeom>
          <a:ln w="38100" cap="flat" cmpd="sng" algn="ctr">
            <a:solidFill>
              <a:schemeClr val="accent6">
                <a:lumMod val="75000"/>
              </a:schemeClr>
            </a:solidFill>
            <a:prstDash val="sysDot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875894" y="5508416"/>
            <a:ext cx="2986092" cy="307777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IN" sz="1400" dirty="0">
                <a:solidFill>
                  <a:schemeClr val="accent6">
                    <a:lumMod val="75000"/>
                  </a:schemeClr>
                </a:solidFill>
              </a:rPr>
              <a:t>Reports</a:t>
            </a:r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838046" cy="603350"/>
          </a:xfrm>
        </p:spPr>
        <p:txBody>
          <a:bodyPr>
            <a:normAutofit fontScale="90000"/>
          </a:bodyPr>
          <a:lstStyle/>
          <a:p>
            <a:r>
              <a:rPr lang="en-IN" dirty="0"/>
              <a:t>Information Utility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82876" y="763600"/>
            <a:ext cx="3157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Schematic Workflow</a:t>
            </a:r>
          </a:p>
        </p:txBody>
      </p:sp>
    </p:spTree>
    <p:extLst>
      <p:ext uri="{BB962C8B-B14F-4D97-AF65-F5344CB8AC3E}">
        <p14:creationId xmlns:p14="http://schemas.microsoft.com/office/powerpoint/2010/main" val="28583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Existing Core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069" y="853035"/>
            <a:ext cx="10965872" cy="5797147"/>
          </a:xfrm>
        </p:spPr>
        <p:txBody>
          <a:bodyPr>
            <a:normAutofit lnSpcReduction="10000"/>
          </a:bodyPr>
          <a:lstStyle/>
          <a:p>
            <a:r>
              <a:rPr lang="en-IN" dirty="0"/>
              <a:t>Registration</a:t>
            </a:r>
          </a:p>
          <a:p>
            <a:pPr lvl="1"/>
            <a:r>
              <a:rPr lang="en-IN" dirty="0"/>
              <a:t>Online registration with electronic identification process</a:t>
            </a:r>
          </a:p>
          <a:p>
            <a:pPr lvl="1"/>
            <a:r>
              <a:rPr lang="en-IN" dirty="0"/>
              <a:t>Robust operations team </a:t>
            </a:r>
          </a:p>
          <a:p>
            <a:pPr lvl="1"/>
            <a:r>
              <a:rPr lang="en-IN" dirty="0"/>
              <a:t>Call centre support – Inbound and outbound</a:t>
            </a:r>
          </a:p>
          <a:p>
            <a:r>
              <a:rPr lang="en-IN" dirty="0"/>
              <a:t>Data Submission</a:t>
            </a:r>
          </a:p>
          <a:p>
            <a:pPr lvl="1"/>
            <a:r>
              <a:rPr lang="en-IN" dirty="0"/>
              <a:t>Bulk Upload through SFTP / web browser</a:t>
            </a:r>
          </a:p>
          <a:p>
            <a:pPr lvl="1"/>
            <a:r>
              <a:rPr lang="en-IN" dirty="0"/>
              <a:t>Screen Based data entry</a:t>
            </a:r>
          </a:p>
          <a:p>
            <a:pPr lvl="1"/>
            <a:r>
              <a:rPr lang="en-IN" dirty="0"/>
              <a:t>Hand holding sessions and technology support to Banks</a:t>
            </a:r>
          </a:p>
          <a:p>
            <a:r>
              <a:rPr lang="en-IN" dirty="0"/>
              <a:t>Authentication</a:t>
            </a:r>
          </a:p>
          <a:p>
            <a:pPr lvl="1"/>
            <a:r>
              <a:rPr lang="en-IN" dirty="0"/>
              <a:t>Digital Signature </a:t>
            </a:r>
          </a:p>
          <a:p>
            <a:pPr lvl="1"/>
            <a:r>
              <a:rPr lang="en-IN" dirty="0"/>
              <a:t>Aadhaar E-Sign</a:t>
            </a:r>
          </a:p>
          <a:p>
            <a:r>
              <a:rPr lang="en-IN" dirty="0" smtClean="0"/>
              <a:t>Reports</a:t>
            </a:r>
          </a:p>
          <a:p>
            <a:pPr lvl="1"/>
            <a:r>
              <a:rPr lang="en-IN" dirty="0"/>
              <a:t>Authentication Status Report</a:t>
            </a:r>
          </a:p>
          <a:p>
            <a:pPr lvl="1"/>
            <a:r>
              <a:rPr lang="en-IN" b="1" dirty="0" smtClean="0">
                <a:solidFill>
                  <a:srgbClr val="2E2F8F"/>
                </a:solidFill>
              </a:rPr>
              <a:t>Record </a:t>
            </a:r>
            <a:r>
              <a:rPr lang="en-IN" b="1" dirty="0">
                <a:solidFill>
                  <a:srgbClr val="2E2F8F"/>
                </a:solidFill>
              </a:rPr>
              <a:t>of </a:t>
            </a:r>
            <a:r>
              <a:rPr lang="en-IN" b="1" dirty="0" smtClean="0">
                <a:solidFill>
                  <a:srgbClr val="2E2F8F"/>
                </a:solidFill>
              </a:rPr>
              <a:t>Default</a:t>
            </a:r>
            <a:endParaRPr lang="en-IN" b="1" dirty="0">
              <a:solidFill>
                <a:srgbClr val="2E2F8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19061" y="2200101"/>
            <a:ext cx="2618509" cy="1105593"/>
          </a:xfrm>
          <a:prstGeom prst="rect">
            <a:avLst/>
          </a:prstGeom>
          <a:solidFill>
            <a:srgbClr val="2E2F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>
                <a:solidFill>
                  <a:schemeClr val="bg1"/>
                </a:solidFill>
              </a:rPr>
              <a:t>Financial Creditor</a:t>
            </a:r>
          </a:p>
        </p:txBody>
      </p:sp>
      <p:sp>
        <p:nvSpPr>
          <p:cNvPr id="5" name="Rectangle 4"/>
          <p:cNvSpPr/>
          <p:nvPr/>
        </p:nvSpPr>
        <p:spPr>
          <a:xfrm>
            <a:off x="9119062" y="3818312"/>
            <a:ext cx="2618509" cy="1105593"/>
          </a:xfrm>
          <a:prstGeom prst="rect">
            <a:avLst/>
          </a:prstGeom>
          <a:solidFill>
            <a:srgbClr val="2E2F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>
                <a:solidFill>
                  <a:schemeClr val="bg1"/>
                </a:solidFill>
              </a:rPr>
              <a:t>Operational Creditor</a:t>
            </a:r>
          </a:p>
        </p:txBody>
      </p:sp>
    </p:spTree>
    <p:extLst>
      <p:ext uri="{BB962C8B-B14F-4D97-AF65-F5344CB8AC3E}">
        <p14:creationId xmlns:p14="http://schemas.microsoft.com/office/powerpoint/2010/main" val="418480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49" y="931028"/>
            <a:ext cx="6422065" cy="4968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2231" y="204115"/>
            <a:ext cx="5137044" cy="6422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479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IU Regulations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33" y="1707092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N" sz="3000" b="1" dirty="0" smtClean="0"/>
              <a:t>Storing </a:t>
            </a:r>
            <a:r>
              <a:rPr lang="en-IN" sz="3000" b="1" dirty="0"/>
              <a:t>information submitted by insolvency professionals.</a:t>
            </a:r>
            <a:endParaRPr lang="en-IN" sz="3000" dirty="0"/>
          </a:p>
          <a:p>
            <a:pPr marL="627063" lvl="0" algn="just"/>
            <a:r>
              <a:rPr lang="en-IN" dirty="0"/>
              <a:t>An insolvency professional may submit reports, registers and minutes in respect of any insolvency resolution, liquidation or bankruptcy proceedings to an information utility for storage.</a:t>
            </a:r>
          </a:p>
          <a:p>
            <a:pPr marL="627063" lvl="0" algn="just"/>
            <a:r>
              <a:rPr lang="en-IN" dirty="0"/>
              <a:t>The information utility shall not provide access to the reports, registers and minutes submitted under sub-regulation (1) to any person other than the concerned insolvency professional, the Board or the Adjudicating Authority.</a:t>
            </a:r>
          </a:p>
          <a:p>
            <a:pPr marL="627063" lvl="0" algn="just"/>
            <a:r>
              <a:rPr lang="en-IN" dirty="0"/>
              <a:t>The information utility shall discharge the duties specified in Chapter VI in respect of the reports, registers and minutes submitted under sub-regulation (1).</a:t>
            </a:r>
          </a:p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482876" y="763600"/>
            <a:ext cx="81681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38 of IBBI Information Utility Regulations, 2017</a:t>
            </a:r>
          </a:p>
        </p:txBody>
      </p:sp>
    </p:spTree>
    <p:extLst>
      <p:ext uri="{BB962C8B-B14F-4D97-AF65-F5344CB8AC3E}">
        <p14:creationId xmlns:p14="http://schemas.microsoft.com/office/powerpoint/2010/main" val="172955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Benefits from IU system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40" y="922654"/>
            <a:ext cx="10900410" cy="4883785"/>
          </a:xfrm>
        </p:spPr>
        <p:txBody>
          <a:bodyPr>
            <a:normAutofit/>
          </a:bodyPr>
          <a:lstStyle/>
          <a:p>
            <a:r>
              <a:rPr lang="en-IN" dirty="0" smtClean="0"/>
              <a:t>Access of Authenticate information of loans and advances of defaulter.</a:t>
            </a:r>
          </a:p>
          <a:p>
            <a:pPr lvl="1"/>
            <a:r>
              <a:rPr lang="en-IN" dirty="0" smtClean="0"/>
              <a:t>Creditors information – can be connected offline and asked to submit the claim</a:t>
            </a:r>
          </a:p>
          <a:p>
            <a:pPr lvl="1"/>
            <a:r>
              <a:rPr lang="en-IN" dirty="0" smtClean="0"/>
              <a:t>Helpful in claim verification process</a:t>
            </a:r>
          </a:p>
          <a:p>
            <a:pPr marL="457200" lvl="1" indent="0">
              <a:buNone/>
            </a:pPr>
            <a:endParaRPr lang="en-IN" dirty="0" smtClean="0"/>
          </a:p>
          <a:p>
            <a:r>
              <a:rPr lang="en-IN" dirty="0"/>
              <a:t>An insolvency professional may submit reports, registers and minutes in respect of any insolvency resolution, liquidation or bankruptcy proceedings to an information utility for </a:t>
            </a:r>
            <a:r>
              <a:rPr lang="en-IN" dirty="0" smtClean="0"/>
              <a:t>storage</a:t>
            </a:r>
          </a:p>
          <a:p>
            <a:pPr lvl="1"/>
            <a:r>
              <a:rPr lang="en-IN" dirty="0" smtClean="0"/>
              <a:t>Can be used as Business continuity</a:t>
            </a:r>
          </a:p>
          <a:p>
            <a:pPr lvl="2"/>
            <a:r>
              <a:rPr lang="en-IN" dirty="0" smtClean="0"/>
              <a:t>Change from IRP to IP</a:t>
            </a:r>
          </a:p>
          <a:p>
            <a:pPr lvl="2"/>
            <a:r>
              <a:rPr lang="en-IN" dirty="0" smtClean="0"/>
              <a:t>IP to liquidator </a:t>
            </a:r>
            <a:r>
              <a:rPr lang="en-IN" dirty="0" err="1" smtClean="0"/>
              <a:t>etc</a:t>
            </a:r>
            <a:endParaRPr lang="en-IN" dirty="0" smtClean="0"/>
          </a:p>
          <a:p>
            <a:pPr marL="457200" lvl="1" indent="0">
              <a:buNone/>
            </a:pPr>
            <a:endParaRPr lang="en-IN" dirty="0" smtClean="0"/>
          </a:p>
          <a:p>
            <a:pPr lvl="1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7993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Expectation from IPs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838200" y="994678"/>
            <a:ext cx="10408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800" b="1" dirty="0"/>
              <a:t>Registration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800" dirty="0" smtClean="0"/>
              <a:t>As on Dec 2018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IN" sz="2800" dirty="0" smtClean="0"/>
              <a:t>IPs registered with IBBI : 2290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IN" sz="2800" dirty="0" smtClean="0"/>
              <a:t>IPs registered with NeSL : 173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800" dirty="0"/>
              <a:t>As </a:t>
            </a:r>
            <a:r>
              <a:rPr lang="en-IN" sz="2800" dirty="0" smtClean="0"/>
              <a:t>on Mar 2019</a:t>
            </a:r>
            <a:endParaRPr lang="en-IN" sz="28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IN" sz="2800" dirty="0" smtClean="0"/>
              <a:t>IPs </a:t>
            </a:r>
            <a:r>
              <a:rPr lang="en-IN" sz="2800" dirty="0"/>
              <a:t>registered with NeSL : </a:t>
            </a:r>
            <a:r>
              <a:rPr lang="en-IN" sz="2800" dirty="0" smtClean="0"/>
              <a:t>204</a:t>
            </a:r>
            <a:endParaRPr lang="en-IN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IN" dirty="0" smtClean="0"/>
          </a:p>
          <a:p>
            <a:pPr lvl="2"/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800" b="1" dirty="0" smtClean="0"/>
              <a:t>Linking with defaulter and accessing the information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800" b="1" dirty="0" smtClean="0"/>
              <a:t>Storage on </a:t>
            </a:r>
            <a:r>
              <a:rPr lang="en-IN" sz="2800" b="1" smtClean="0"/>
              <a:t>IU system</a:t>
            </a:r>
            <a:endParaRPr lang="en-IN" sz="2800" b="1" dirty="0"/>
          </a:p>
        </p:txBody>
      </p:sp>
    </p:spTree>
    <p:extLst>
      <p:ext uri="{BB962C8B-B14F-4D97-AF65-F5344CB8AC3E}">
        <p14:creationId xmlns:p14="http://schemas.microsoft.com/office/powerpoint/2010/main" val="286817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3848</TotalTime>
  <Words>960</Words>
  <Application>Microsoft Office PowerPoint</Application>
  <PresentationFormat>Widescreen</PresentationFormat>
  <Paragraphs>182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Aharoni</vt:lpstr>
      <vt:lpstr>Arial</vt:lpstr>
      <vt:lpstr>Brush Script MT</vt:lpstr>
      <vt:lpstr>Calibri</vt:lpstr>
      <vt:lpstr>Calibri Light</vt:lpstr>
      <vt:lpstr>Dotum</vt:lpstr>
      <vt:lpstr>Times New Roman</vt:lpstr>
      <vt:lpstr>Wingdings</vt:lpstr>
      <vt:lpstr>Office Theme</vt:lpstr>
      <vt:lpstr>PowerPoint Presentation</vt:lpstr>
      <vt:lpstr>National E-Governance Services Limited.</vt:lpstr>
      <vt:lpstr>NeSL IU – The Journey So Far</vt:lpstr>
      <vt:lpstr>Information Utility</vt:lpstr>
      <vt:lpstr>Existing Core Services</vt:lpstr>
      <vt:lpstr>PowerPoint Presentation</vt:lpstr>
      <vt:lpstr>IU Regulations</vt:lpstr>
      <vt:lpstr>Benefits from IU system</vt:lpstr>
      <vt:lpstr>Expectation from IPs</vt:lpstr>
      <vt:lpstr>IP Module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Sankar</dc:creator>
  <cp:lastModifiedBy>Chetan Lulla</cp:lastModifiedBy>
  <cp:revision>252</cp:revision>
  <cp:lastPrinted>2018-04-04T11:27:18Z</cp:lastPrinted>
  <dcterms:created xsi:type="dcterms:W3CDTF">2017-10-02T12:17:00Z</dcterms:created>
  <dcterms:modified xsi:type="dcterms:W3CDTF">2019-04-18T10:04:24Z</dcterms:modified>
</cp:coreProperties>
</file>