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handoutMasterIdLst>
    <p:handoutMasterId r:id="rId39"/>
  </p:handoutMasterIdLst>
  <p:sldIdLst>
    <p:sldId id="290" r:id="rId2"/>
    <p:sldId id="257" r:id="rId3"/>
    <p:sldId id="259" r:id="rId4"/>
    <p:sldId id="260" r:id="rId5"/>
    <p:sldId id="263" r:id="rId6"/>
    <p:sldId id="264" r:id="rId7"/>
    <p:sldId id="265" r:id="rId8"/>
    <p:sldId id="266" r:id="rId9"/>
    <p:sldId id="267" r:id="rId10"/>
    <p:sldId id="268" r:id="rId11"/>
    <p:sldId id="269" r:id="rId12"/>
    <p:sldId id="270" r:id="rId13"/>
    <p:sldId id="271" r:id="rId14"/>
    <p:sldId id="272" r:id="rId15"/>
    <p:sldId id="274" r:id="rId16"/>
    <p:sldId id="275" r:id="rId17"/>
    <p:sldId id="276" r:id="rId18"/>
    <p:sldId id="281" r:id="rId19"/>
    <p:sldId id="293" r:id="rId20"/>
    <p:sldId id="294" r:id="rId21"/>
    <p:sldId id="295" r:id="rId22"/>
    <p:sldId id="296" r:id="rId23"/>
    <p:sldId id="297" r:id="rId24"/>
    <p:sldId id="298" r:id="rId25"/>
    <p:sldId id="299" r:id="rId26"/>
    <p:sldId id="277" r:id="rId27"/>
    <p:sldId id="278" r:id="rId28"/>
    <p:sldId id="279" r:id="rId29"/>
    <p:sldId id="280" r:id="rId30"/>
    <p:sldId id="282" r:id="rId31"/>
    <p:sldId id="283" r:id="rId32"/>
    <p:sldId id="284" r:id="rId33"/>
    <p:sldId id="285" r:id="rId34"/>
    <p:sldId id="286" r:id="rId35"/>
    <p:sldId id="287" r:id="rId36"/>
    <p:sldId id="288" r:id="rId37"/>
    <p:sldId id="292"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82" autoAdjust="0"/>
    <p:restoredTop sz="94434" autoAdjust="0"/>
  </p:normalViewPr>
  <p:slideViewPr>
    <p:cSldViewPr>
      <p:cViewPr varScale="1">
        <p:scale>
          <a:sx n="70" d="100"/>
          <a:sy n="70" d="100"/>
        </p:scale>
        <p:origin x="1374" y="78"/>
      </p:cViewPr>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57" d="100"/>
          <a:sy n="57" d="100"/>
        </p:scale>
        <p:origin x="2808" y="4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902BA42-DD9D-48F7-A0E8-FD5CB2A1915D}" type="datetimeFigureOut">
              <a:rPr lang="en-US" smtClean="0"/>
              <a:t>8/12/2018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5B87C50-E574-4342-9945-A79B0071F8D8}" type="slidenum">
              <a:rPr lang="en-US" smtClean="0"/>
              <a:t>‹#›</a:t>
            </a:fld>
            <a:endParaRPr lang="en-US"/>
          </a:p>
        </p:txBody>
      </p:sp>
    </p:spTree>
    <p:extLst>
      <p:ext uri="{BB962C8B-B14F-4D97-AF65-F5344CB8AC3E}">
        <p14:creationId xmlns:p14="http://schemas.microsoft.com/office/powerpoint/2010/main" val="105862597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4CB5444-C424-4195-A33E-2BE597149145}" type="datetimeFigureOut">
              <a:rPr lang="en-US" smtClean="0"/>
              <a:pPr/>
              <a:t>8/12/2018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4DE51D-62AE-4120-A832-163B77DD271B}" type="slidenum">
              <a:rPr lang="en-US" smtClean="0"/>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8579663"/>
      </p:ext>
    </p:extLst>
  </p:cSld>
  <p:clrMapOvr>
    <a:masterClrMapping/>
  </p:clrMapOvr>
  <p:transition>
    <p:wheel spokes="8"/>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91440" rIns="45720" bIns="9144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CB5444-C424-4195-A33E-2BE597149145}" type="datetimeFigureOut">
              <a:rPr lang="en-US" smtClean="0"/>
              <a:pPr/>
              <a:t>8/12/2018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4DE51D-62AE-4120-A832-163B77DD271B}" type="slidenum">
              <a:rPr lang="en-US" smtClean="0"/>
              <a:pPr/>
              <a:t>‹#›</a:t>
            </a:fld>
            <a:endParaRPr lang="en-US"/>
          </a:p>
        </p:txBody>
      </p:sp>
    </p:spTree>
    <p:extLst>
      <p:ext uri="{BB962C8B-B14F-4D97-AF65-F5344CB8AC3E}">
        <p14:creationId xmlns:p14="http://schemas.microsoft.com/office/powerpoint/2010/main" val="255338285"/>
      </p:ext>
    </p:extLst>
  </p:cSld>
  <p:clrMapOvr>
    <a:masterClrMapping/>
  </p:clrMapOvr>
  <p:transition>
    <p:wheel spokes="8"/>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91440" rIns="45720" bIns="9144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CB5444-C424-4195-A33E-2BE597149145}" type="datetimeFigureOut">
              <a:rPr lang="en-US" smtClean="0"/>
              <a:pPr/>
              <a:t>8/12/2018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4DE51D-62AE-4120-A832-163B77DD271B}" type="slidenum">
              <a:rPr lang="en-US" smtClean="0"/>
              <a:pPr/>
              <a:t>‹#›</a:t>
            </a:fld>
            <a:endParaRPr lang="en-US"/>
          </a:p>
        </p:txBody>
      </p:sp>
    </p:spTree>
    <p:extLst>
      <p:ext uri="{BB962C8B-B14F-4D97-AF65-F5344CB8AC3E}">
        <p14:creationId xmlns:p14="http://schemas.microsoft.com/office/powerpoint/2010/main" val="1990046733"/>
      </p:ext>
    </p:extLst>
  </p:cSld>
  <p:clrMapOvr>
    <a:masterClrMapping/>
  </p:clrMapOvr>
  <p:transition>
    <p:wheel spokes="8"/>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306421781"/>
      </p:ext>
    </p:extLst>
  </p:cSld>
  <p:clrMapOvr>
    <a:masterClrMapping/>
  </p:clrMapOvr>
  <p:transition>
    <p:wheel spokes="8"/>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CB5444-C424-4195-A33E-2BE597149145}" type="datetimeFigureOut">
              <a:rPr lang="en-US" smtClean="0"/>
              <a:pPr/>
              <a:t>8/12/2018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4DE51D-62AE-4120-A832-163B77DD271B}" type="slidenum">
              <a:rPr lang="en-US" smtClean="0"/>
              <a:pPr/>
              <a:t>‹#›</a:t>
            </a:fld>
            <a:endParaRPr lang="en-US"/>
          </a:p>
        </p:txBody>
      </p:sp>
    </p:spTree>
    <p:extLst>
      <p:ext uri="{BB962C8B-B14F-4D97-AF65-F5344CB8AC3E}">
        <p14:creationId xmlns:p14="http://schemas.microsoft.com/office/powerpoint/2010/main" val="362127843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CB5444-C424-4195-A33E-2BE597149145}" type="datetimeFigureOut">
              <a:rPr lang="en-US" smtClean="0"/>
              <a:pPr/>
              <a:t>8/12/2018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4DE51D-62AE-4120-A832-163B77DD271B}" type="slidenum">
              <a:rPr lang="en-US" smtClean="0"/>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9086413"/>
      </p:ext>
    </p:extLst>
  </p:cSld>
  <p:clrMapOvr>
    <a:masterClrMapping/>
  </p:clrMapOvr>
  <p:transition>
    <p:wheel spokes="8"/>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5"/>
            <a:ext cx="370332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4CB5444-C424-4195-A33E-2BE597149145}" type="datetimeFigureOut">
              <a:rPr lang="en-US" smtClean="0"/>
              <a:pPr/>
              <a:t>8/12/2018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4DE51D-62AE-4120-A832-163B77DD271B}" type="slidenum">
              <a:rPr lang="en-US" smtClean="0"/>
              <a:pPr/>
              <a:t>‹#›</a:t>
            </a:fld>
            <a:endParaRPr lang="en-US"/>
          </a:p>
        </p:txBody>
      </p:sp>
    </p:spTree>
    <p:extLst>
      <p:ext uri="{BB962C8B-B14F-4D97-AF65-F5344CB8AC3E}">
        <p14:creationId xmlns:p14="http://schemas.microsoft.com/office/powerpoint/2010/main" val="1264311776"/>
      </p:ext>
    </p:extLst>
  </p:cSld>
  <p:clrMapOvr>
    <a:masterClrMapping/>
  </p:clrMapOvr>
  <p:transition>
    <p:wheel spokes="8"/>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lumMod val="9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lumMod val="9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CB5444-C424-4195-A33E-2BE597149145}" type="datetimeFigureOut">
              <a:rPr lang="en-US" smtClean="0"/>
              <a:pPr/>
              <a:t>8/12/2018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4DE51D-62AE-4120-A832-163B77DD271B}" type="slidenum">
              <a:rPr lang="en-US" smtClean="0"/>
              <a:pPr/>
              <a:t>‹#›</a:t>
            </a:fld>
            <a:endParaRPr lang="en-US"/>
          </a:p>
        </p:txBody>
      </p:sp>
    </p:spTree>
    <p:extLst>
      <p:ext uri="{BB962C8B-B14F-4D97-AF65-F5344CB8AC3E}">
        <p14:creationId xmlns:p14="http://schemas.microsoft.com/office/powerpoint/2010/main" val="2361333300"/>
      </p:ext>
    </p:extLst>
  </p:cSld>
  <p:clrMapOvr>
    <a:masterClrMapping/>
  </p:clrMapOvr>
  <p:transition>
    <p:wheel spokes="8"/>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4CB5444-C424-4195-A33E-2BE597149145}" type="datetimeFigureOut">
              <a:rPr lang="en-US" smtClean="0"/>
              <a:pPr/>
              <a:t>8/12/2018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4DE51D-62AE-4120-A832-163B77DD271B}" type="slidenum">
              <a:rPr lang="en-US" smtClean="0"/>
              <a:pPr/>
              <a:t>‹#›</a:t>
            </a:fld>
            <a:endParaRPr lang="en-US"/>
          </a:p>
        </p:txBody>
      </p:sp>
    </p:spTree>
    <p:extLst>
      <p:ext uri="{BB962C8B-B14F-4D97-AF65-F5344CB8AC3E}">
        <p14:creationId xmlns:p14="http://schemas.microsoft.com/office/powerpoint/2010/main" val="1142375402"/>
      </p:ext>
    </p:extLst>
  </p:cSld>
  <p:clrMapOvr>
    <a:masterClrMapping/>
  </p:clrMapOvr>
  <p:transition>
    <p:wheel spokes="8"/>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4CB5444-C424-4195-A33E-2BE597149145}" type="datetimeFigureOut">
              <a:rPr lang="en-US" smtClean="0"/>
              <a:pPr/>
              <a:t>8/12/2018</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4F4DE51D-62AE-4120-A832-163B77DD271B}" type="slidenum">
              <a:rPr lang="en-US" smtClean="0"/>
              <a:pPr/>
              <a:t>‹#›</a:t>
            </a:fld>
            <a:endParaRPr lang="en-US"/>
          </a:p>
        </p:txBody>
      </p:sp>
    </p:spTree>
    <p:extLst>
      <p:ext uri="{BB962C8B-B14F-4D97-AF65-F5344CB8AC3E}">
        <p14:creationId xmlns:p14="http://schemas.microsoft.com/office/powerpoint/2010/main" val="3632947376"/>
      </p:ext>
    </p:extLst>
  </p:cSld>
  <p:clrMapOvr>
    <a:masterClrMapping/>
  </p:clrMapOvr>
  <p:transition>
    <p:wheel spokes="8"/>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 y="0"/>
            <a:ext cx="3038093"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94CB5444-C424-4195-A33E-2BE597149145}" type="datetimeFigureOut">
              <a:rPr lang="en-US" smtClean="0"/>
              <a:pPr/>
              <a:t>8/12/2018</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4DE51D-62AE-4120-A832-163B77DD271B}" type="slidenum">
              <a:rPr lang="en-US" smtClean="0"/>
              <a:pPr/>
              <a:t>‹#›</a:t>
            </a:fld>
            <a:endParaRPr lang="en-US"/>
          </a:p>
        </p:txBody>
      </p:sp>
    </p:spTree>
    <p:extLst>
      <p:ext uri="{BB962C8B-B14F-4D97-AF65-F5344CB8AC3E}">
        <p14:creationId xmlns:p14="http://schemas.microsoft.com/office/powerpoint/2010/main" val="2901543824"/>
      </p:ext>
    </p:extLst>
  </p:cSld>
  <p:clrMapOvr>
    <a:masterClrMapping/>
  </p:clrMapOvr>
  <p:transition>
    <p:wheel spokes="8"/>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chemeClr val="tx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1">
              <a:lumMod val="50000"/>
              <a:lumOff val="5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59" y="5907023"/>
            <a:ext cx="7589520" cy="594360"/>
          </a:xfrm>
        </p:spPr>
        <p:txBody>
          <a:bodyPr lIns="91440" tIns="0" rIns="91440" bIns="0">
            <a:normAutofit/>
          </a:bodyPr>
          <a:lstStyle>
            <a:lvl1pPr marL="0" indent="0">
              <a:spcBef>
                <a:spcPts val="0"/>
              </a:spcBef>
              <a:spcAft>
                <a:spcPts val="600"/>
              </a:spcAft>
              <a:buNone/>
              <a:defRPr sz="15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tx2"/>
                </a:solidFill>
              </a:defRPr>
            </a:lvl1pPr>
          </a:lstStyle>
          <a:p>
            <a:fld id="{94CB5444-C424-4195-A33E-2BE597149145}" type="datetimeFigureOut">
              <a:rPr lang="en-US" smtClean="0"/>
              <a:pPr/>
              <a:t>8/12/2018</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4DE51D-62AE-4120-A832-163B77DD271B}" type="slidenum">
              <a:rPr lang="en-US" smtClean="0"/>
              <a:pPr/>
              <a:t>‹#›</a:t>
            </a:fld>
            <a:endParaRPr lang="en-US"/>
          </a:p>
        </p:txBody>
      </p:sp>
    </p:spTree>
    <p:extLst>
      <p:ext uri="{BB962C8B-B14F-4D97-AF65-F5344CB8AC3E}">
        <p14:creationId xmlns:p14="http://schemas.microsoft.com/office/powerpoint/2010/main" val="3214937261"/>
      </p:ext>
    </p:extLst>
  </p:cSld>
  <p:clrMapOvr>
    <a:masterClrMapping/>
  </p:clrMapOvr>
  <p:transition>
    <p:wheel spokes="8"/>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12" y="6400800"/>
            <a:ext cx="9143989"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9144001"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94CB5444-C424-4195-A33E-2BE597149145}" type="datetimeFigureOut">
              <a:rPr lang="en-US" smtClean="0"/>
              <a:pPr/>
              <a:t>8/12/2018</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4F4DE51D-62AE-4120-A832-163B77DD271B}" type="slidenum">
              <a:rPr lang="en-US" smtClean="0"/>
              <a:pPr/>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9168644"/>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 id="2147483920" r:id="rId12"/>
  </p:sldLayoutIdLst>
  <p:transition>
    <p:wheel spokes="8"/>
  </p:transition>
  <p:timing>
    <p:tnLst>
      <p:par>
        <p:cTn id="1" dur="indefinite" restart="never" nodeType="tmRoot"/>
      </p:par>
    </p:tnLst>
  </p:timing>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3"/>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kbmica@gmail.com"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ibclaw.in/2018/05/12/chapter-ii-corporate-insolvency-resolution-processcirp-part-ii-of-insolvency-and-bankruptcy-code-2016/" TargetMode="External"/><Relationship Id="rId2" Type="http://schemas.openxmlformats.org/officeDocument/2006/relationships/hyperlink" Target="https://ibclaw.in/2018/07/01/limitation-act-1963/"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ibclaw.in/2018/07/01/section-9-application-for-initiation-of-corporate-insolvency-resolution-process-by-operational-creditor/"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4294967295"/>
          </p:nvPr>
        </p:nvSpPr>
        <p:spPr>
          <a:xfrm>
            <a:off x="4724400" y="4038600"/>
            <a:ext cx="4419600" cy="2497138"/>
          </a:xfrm>
        </p:spPr>
        <p:txBody>
          <a:bodyPr>
            <a:normAutofit fontScale="25000" lnSpcReduction="20000"/>
          </a:bodyPr>
          <a:lstStyle/>
          <a:p>
            <a:pPr algn="l"/>
            <a:r>
              <a:rPr lang="en-US" sz="5600" b="1" u="sng" dirty="0" smtClean="0">
                <a:solidFill>
                  <a:srgbClr val="002060"/>
                </a:solidFill>
                <a:latin typeface="Arial Black" panose="020B0A04020102020204" pitchFamily="34" charset="0"/>
                <a:cs typeface="Arial" panose="020B0604020202020204" pitchFamily="34" charset="0"/>
              </a:rPr>
              <a:t>Partner-S. K. Bhatt &amp; Associates</a:t>
            </a:r>
          </a:p>
          <a:p>
            <a:pPr algn="l"/>
            <a:r>
              <a:rPr lang="en-US" sz="5600" b="1" dirty="0" smtClean="0">
                <a:solidFill>
                  <a:srgbClr val="002060"/>
                </a:solidFill>
                <a:latin typeface="Arial Black" panose="020B0A04020102020204" pitchFamily="34" charset="0"/>
                <a:cs typeface="Arial" panose="020B0604020202020204" pitchFamily="34" charset="0"/>
              </a:rPr>
              <a:t>Practicing Cost Accountants since 1996</a:t>
            </a:r>
          </a:p>
          <a:p>
            <a:pPr algn="l"/>
            <a:r>
              <a:rPr lang="en-US" sz="5600" b="1" dirty="0" smtClean="0">
                <a:solidFill>
                  <a:srgbClr val="002060"/>
                </a:solidFill>
                <a:latin typeface="Arial Black" panose="020B0A04020102020204" pitchFamily="34" charset="0"/>
                <a:cs typeface="Arial" panose="020B0604020202020204" pitchFamily="34" charset="0"/>
              </a:rPr>
              <a:t>New Delhi,  Noida, </a:t>
            </a:r>
            <a:r>
              <a:rPr lang="en-US" sz="5600" b="1" dirty="0" err="1" smtClean="0">
                <a:solidFill>
                  <a:srgbClr val="002060"/>
                </a:solidFill>
                <a:latin typeface="Arial Black" panose="020B0A04020102020204" pitchFamily="34" charset="0"/>
                <a:cs typeface="Arial" panose="020B0604020202020204" pitchFamily="34" charset="0"/>
              </a:rPr>
              <a:t>Lucknow</a:t>
            </a:r>
            <a:r>
              <a:rPr lang="en-US" sz="5600" b="1" dirty="0" smtClean="0">
                <a:solidFill>
                  <a:srgbClr val="002060"/>
                </a:solidFill>
                <a:latin typeface="Arial Black" panose="020B0A04020102020204" pitchFamily="34" charset="0"/>
                <a:cs typeface="Arial" panose="020B0604020202020204" pitchFamily="34" charset="0"/>
              </a:rPr>
              <a:t>, Bombay,  Ranchi &amp; Indore</a:t>
            </a:r>
          </a:p>
          <a:p>
            <a:pPr algn="l"/>
            <a:r>
              <a:rPr lang="en-US" sz="5600" b="1" u="sng" dirty="0" smtClean="0">
                <a:solidFill>
                  <a:srgbClr val="002060"/>
                </a:solidFill>
                <a:latin typeface="Arial Black" panose="020B0A04020102020204" pitchFamily="34" charset="0"/>
                <a:cs typeface="Arial" panose="020B0604020202020204" pitchFamily="34" charset="0"/>
              </a:rPr>
              <a:t>Director</a:t>
            </a:r>
          </a:p>
          <a:p>
            <a:pPr algn="l"/>
            <a:r>
              <a:rPr lang="en-US" sz="5600" b="1" dirty="0" err="1" smtClean="0">
                <a:solidFill>
                  <a:srgbClr val="002060"/>
                </a:solidFill>
                <a:latin typeface="Arial Black" panose="020B0A04020102020204" pitchFamily="34" charset="0"/>
                <a:cs typeface="Arial" panose="020B0604020202020204" pitchFamily="34" charset="0"/>
              </a:rPr>
              <a:t>Shrea</a:t>
            </a:r>
            <a:r>
              <a:rPr lang="en-US" sz="5600" b="1" dirty="0" smtClean="0">
                <a:solidFill>
                  <a:srgbClr val="002060"/>
                </a:solidFill>
                <a:latin typeface="Arial Black" panose="020B0A04020102020204" pitchFamily="34" charset="0"/>
                <a:cs typeface="Arial" panose="020B0604020202020204" pitchFamily="34" charset="0"/>
              </a:rPr>
              <a:t> Insolvency Professionals </a:t>
            </a:r>
            <a:r>
              <a:rPr lang="en-US" sz="5600" b="1" dirty="0" err="1" smtClean="0">
                <a:solidFill>
                  <a:srgbClr val="002060"/>
                </a:solidFill>
                <a:latin typeface="Arial Black" panose="020B0A04020102020204" pitchFamily="34" charset="0"/>
                <a:cs typeface="Arial" panose="020B0604020202020204" pitchFamily="34" charset="0"/>
              </a:rPr>
              <a:t>Pvt</a:t>
            </a:r>
            <a:r>
              <a:rPr lang="en-US" sz="5600" b="1" dirty="0" smtClean="0">
                <a:solidFill>
                  <a:srgbClr val="002060"/>
                </a:solidFill>
                <a:latin typeface="Arial Black" panose="020B0A04020102020204" pitchFamily="34" charset="0"/>
                <a:cs typeface="Arial" panose="020B0604020202020204" pitchFamily="34" charset="0"/>
              </a:rPr>
              <a:t> Ltd</a:t>
            </a:r>
          </a:p>
          <a:p>
            <a:pPr algn="l"/>
            <a:r>
              <a:rPr lang="en-US" sz="5600" b="1" u="sng" dirty="0" smtClean="0">
                <a:solidFill>
                  <a:srgbClr val="002060"/>
                </a:solidFill>
                <a:latin typeface="Arial Black" panose="020B0A04020102020204" pitchFamily="34" charset="0"/>
                <a:cs typeface="Arial" panose="020B0604020202020204" pitchFamily="34" charset="0"/>
              </a:rPr>
              <a:t>Member</a:t>
            </a:r>
          </a:p>
          <a:p>
            <a:pPr algn="l"/>
            <a:r>
              <a:rPr lang="en-US" sz="5600" b="1" dirty="0" smtClean="0">
                <a:solidFill>
                  <a:srgbClr val="002060"/>
                </a:solidFill>
                <a:latin typeface="Arial Black" panose="020B0A04020102020204" pitchFamily="34" charset="0"/>
                <a:cs typeface="Arial" panose="020B0604020202020204" pitchFamily="34" charset="0"/>
              </a:rPr>
              <a:t>Committee of the IPA of ICAI</a:t>
            </a:r>
          </a:p>
          <a:p>
            <a:endParaRPr lang="en-US" sz="7200" b="1" dirty="0" smtClean="0">
              <a:solidFill>
                <a:srgbClr val="002060"/>
              </a:solidFill>
              <a:latin typeface="Arial" panose="020B0604020202020204" pitchFamily="34" charset="0"/>
              <a:cs typeface="Arial" panose="020B0604020202020204" pitchFamily="34" charset="0"/>
            </a:endParaRPr>
          </a:p>
          <a:p>
            <a:endParaRPr lang="en-IN" dirty="0">
              <a:solidFill>
                <a:srgbClr val="7030A0"/>
              </a:solidFill>
            </a:endParaRPr>
          </a:p>
        </p:txBody>
      </p:sp>
      <p:sp>
        <p:nvSpPr>
          <p:cNvPr id="7" name="Title 1"/>
          <p:cNvSpPr>
            <a:spLocks noGrp="1"/>
          </p:cNvSpPr>
          <p:nvPr>
            <p:ph type="ctrTitle" idx="4294967295"/>
          </p:nvPr>
        </p:nvSpPr>
        <p:spPr>
          <a:xfrm>
            <a:off x="647701" y="1508078"/>
            <a:ext cx="7620000" cy="2057400"/>
          </a:xfrm>
        </p:spPr>
        <p:txBody>
          <a:bodyPr>
            <a:normAutofit fontScale="90000"/>
          </a:bodyPr>
          <a:lstStyle/>
          <a:p>
            <a:pPr algn="just"/>
            <a:r>
              <a:rPr lang="en-US" dirty="0" smtClean="0">
                <a:solidFill>
                  <a:schemeClr val="tx1">
                    <a:lumMod val="95000"/>
                    <a:lumOff val="5000"/>
                  </a:schemeClr>
                </a:solidFill>
                <a:latin typeface="Agency FB" pitchFamily="34" charset="0"/>
              </a:rPr>
              <a:t/>
            </a:r>
            <a:br>
              <a:rPr lang="en-US" dirty="0" smtClean="0">
                <a:solidFill>
                  <a:schemeClr val="tx1">
                    <a:lumMod val="95000"/>
                    <a:lumOff val="5000"/>
                  </a:schemeClr>
                </a:solidFill>
                <a:latin typeface="Agency FB" pitchFamily="34" charset="0"/>
              </a:rPr>
            </a:br>
            <a:r>
              <a:rPr lang="en-US" sz="4000" b="0" dirty="0" smtClean="0">
                <a:solidFill>
                  <a:srgbClr val="FF0000"/>
                </a:solidFill>
              </a:rPr>
              <a:t>Webinar on Judicial Pronouncements in IBC and Preparations to be done while presenting a case before NCLT</a:t>
            </a:r>
            <a:r>
              <a:rPr lang="en-US" sz="4400" dirty="0">
                <a:solidFill>
                  <a:schemeClr val="tx1">
                    <a:lumMod val="95000"/>
                    <a:lumOff val="5000"/>
                  </a:schemeClr>
                </a:solidFill>
                <a:latin typeface="Agency FB" pitchFamily="34" charset="0"/>
              </a:rPr>
              <a:t/>
            </a:r>
            <a:br>
              <a:rPr lang="en-US" sz="4400" dirty="0">
                <a:solidFill>
                  <a:schemeClr val="tx1">
                    <a:lumMod val="95000"/>
                    <a:lumOff val="5000"/>
                  </a:schemeClr>
                </a:solidFill>
                <a:latin typeface="Agency FB" pitchFamily="34" charset="0"/>
              </a:rPr>
            </a:br>
            <a:endParaRPr lang="en-US" sz="4400" dirty="0"/>
          </a:p>
        </p:txBody>
      </p:sp>
      <p:pic>
        <p:nvPicPr>
          <p:cNvPr id="4" name="Picture 3" descr="Emblem.png"/>
          <p:cNvPicPr>
            <a:picLocks noChangeAspect="1"/>
          </p:cNvPicPr>
          <p:nvPr/>
        </p:nvPicPr>
        <p:blipFill>
          <a:blip r:embed="rId2" cstate="print">
            <a:clrChange>
              <a:clrFrom>
                <a:srgbClr val="FFFFFF"/>
              </a:clrFrom>
              <a:clrTo>
                <a:srgbClr val="FFFFFF">
                  <a:alpha val="0"/>
                </a:srgbClr>
              </a:clrTo>
            </a:clrChange>
          </a:blip>
          <a:stretch>
            <a:fillRect/>
          </a:stretch>
        </p:blipFill>
        <p:spPr>
          <a:xfrm>
            <a:off x="3962401" y="-33585"/>
            <a:ext cx="990600" cy="1541663"/>
          </a:xfrm>
          <a:prstGeom prst="rect">
            <a:avLst/>
          </a:prstGeom>
        </p:spPr>
      </p:pic>
      <p:sp>
        <p:nvSpPr>
          <p:cNvPr id="5" name="Rectangle 4"/>
          <p:cNvSpPr/>
          <p:nvPr/>
        </p:nvSpPr>
        <p:spPr>
          <a:xfrm rot="10800000" flipV="1">
            <a:off x="0" y="4132169"/>
            <a:ext cx="4724400" cy="2086725"/>
          </a:xfrm>
          <a:prstGeom prst="rect">
            <a:avLst/>
          </a:prstGeom>
        </p:spPr>
        <p:txBody>
          <a:bodyPr wrap="square">
            <a:spAutoFit/>
          </a:bodyPr>
          <a:lstStyle/>
          <a:p>
            <a:pPr>
              <a:lnSpc>
                <a:spcPct val="90000"/>
              </a:lnSpc>
            </a:pPr>
            <a:r>
              <a:rPr lang="en-US" b="1" u="sng" dirty="0" smtClean="0">
                <a:solidFill>
                  <a:srgbClr val="002060"/>
                </a:solidFill>
                <a:latin typeface="Arial" pitchFamily="34" charset="0"/>
                <a:cs typeface="Arial" pitchFamily="34" charset="0"/>
              </a:rPr>
              <a:t>PRESENTED BY</a:t>
            </a:r>
          </a:p>
          <a:p>
            <a:pPr>
              <a:lnSpc>
                <a:spcPct val="90000"/>
              </a:lnSpc>
            </a:pPr>
            <a:r>
              <a:rPr lang="en-US" b="1" dirty="0" smtClean="0">
                <a:solidFill>
                  <a:srgbClr val="002060"/>
                </a:solidFill>
                <a:latin typeface="Arial" pitchFamily="34" charset="0"/>
                <a:cs typeface="Arial" pitchFamily="34" charset="0"/>
              </a:rPr>
              <a:t>CMA S.K.BHATT-  Former Chairman &amp; Chairman- PD Committee</a:t>
            </a:r>
          </a:p>
          <a:p>
            <a:pPr>
              <a:lnSpc>
                <a:spcPct val="90000"/>
              </a:lnSpc>
            </a:pPr>
            <a:r>
              <a:rPr lang="en-US" b="1" dirty="0" smtClean="0">
                <a:solidFill>
                  <a:srgbClr val="002060"/>
                </a:solidFill>
                <a:latin typeface="Arial" pitchFamily="34" charset="0"/>
                <a:cs typeface="Arial" pitchFamily="34" charset="0"/>
              </a:rPr>
              <a:t>NIRC of ICAI-CMA, New-Delhi</a:t>
            </a:r>
          </a:p>
          <a:p>
            <a:pPr>
              <a:lnSpc>
                <a:spcPct val="90000"/>
              </a:lnSpc>
            </a:pPr>
            <a:r>
              <a:rPr lang="en-US" b="1" dirty="0" smtClean="0">
                <a:solidFill>
                  <a:srgbClr val="002060"/>
                </a:solidFill>
                <a:latin typeface="Arial" pitchFamily="34" charset="0"/>
                <a:cs typeface="Arial" pitchFamily="34" charset="0"/>
              </a:rPr>
              <a:t>Tele : 9971066266</a:t>
            </a:r>
          </a:p>
          <a:p>
            <a:pPr>
              <a:lnSpc>
                <a:spcPct val="90000"/>
              </a:lnSpc>
            </a:pPr>
            <a:r>
              <a:rPr lang="en-US" b="1" dirty="0" smtClean="0">
                <a:solidFill>
                  <a:srgbClr val="002060"/>
                </a:solidFill>
                <a:latin typeface="Arial" pitchFamily="34" charset="0"/>
                <a:cs typeface="Arial" pitchFamily="34" charset="0"/>
              </a:rPr>
              <a:t>Email : </a:t>
            </a:r>
            <a:r>
              <a:rPr lang="en-US" b="1" dirty="0" smtClean="0">
                <a:solidFill>
                  <a:srgbClr val="002060"/>
                </a:solidFill>
                <a:latin typeface="Arial" pitchFamily="34" charset="0"/>
                <a:cs typeface="Arial" pitchFamily="34" charset="0"/>
                <a:hlinkClick r:id="rId3"/>
              </a:rPr>
              <a:t>skbmica@gmail.com</a:t>
            </a:r>
            <a:endParaRPr lang="en-US" b="1" dirty="0" smtClean="0">
              <a:solidFill>
                <a:srgbClr val="002060"/>
              </a:solidFill>
              <a:latin typeface="Arial" pitchFamily="34" charset="0"/>
              <a:cs typeface="Arial" pitchFamily="34" charset="0"/>
            </a:endParaRPr>
          </a:p>
          <a:p>
            <a:pPr>
              <a:lnSpc>
                <a:spcPct val="90000"/>
              </a:lnSpc>
            </a:pPr>
            <a:r>
              <a:rPr lang="en-US" b="1" dirty="0" smtClean="0">
                <a:solidFill>
                  <a:srgbClr val="002060"/>
                </a:solidFill>
                <a:latin typeface="Arial" pitchFamily="34" charset="0"/>
                <a:cs typeface="Arial" pitchFamily="34" charset="0"/>
              </a:rPr>
              <a:t>Shreainsolvencyprofessionals.com</a:t>
            </a:r>
            <a:endParaRPr lang="en-US" b="1" dirty="0">
              <a:solidFill>
                <a:srgbClr val="002060"/>
              </a:solidFill>
              <a:latin typeface="Arial" pitchFamily="34" charset="0"/>
              <a:cs typeface="Arial" pitchFamily="34" charset="0"/>
            </a:endParaRPr>
          </a:p>
          <a:p>
            <a:pPr>
              <a:lnSpc>
                <a:spcPct val="90000"/>
              </a:lnSpc>
            </a:pPr>
            <a:r>
              <a:rPr lang="en-US" b="1" dirty="0" smtClean="0">
                <a:solidFill>
                  <a:srgbClr val="002060"/>
                </a:solidFill>
                <a:latin typeface="Arial" pitchFamily="34" charset="0"/>
                <a:cs typeface="Arial" pitchFamily="34" charset="0"/>
              </a:rPr>
              <a:t>Web Site  : skbhatt.com</a:t>
            </a:r>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381000"/>
            <a:ext cx="8839200" cy="6477000"/>
          </a:xfrm>
        </p:spPr>
        <p:txBody>
          <a:bodyPr>
            <a:normAutofit/>
          </a:bodyPr>
          <a:lstStyle/>
          <a:p>
            <a:r>
              <a:rPr lang="en-US" b="1" u="sng" dirty="0"/>
              <a:t>Minimum shareholding requires in a listed company where resolution plan approved u/s 31 of IBC, 2016 – The Securities Contracts (Regulation) (Amendment) Rules, 2018</a:t>
            </a:r>
          </a:p>
          <a:p>
            <a:pPr algn="just"/>
            <a:r>
              <a:rPr lang="en-US" dirty="0"/>
              <a:t/>
            </a:r>
            <a:br>
              <a:rPr lang="en-US" dirty="0"/>
            </a:br>
            <a:r>
              <a:rPr lang="en-US" dirty="0"/>
              <a:t>In the Securities Contracts (Regulation) Rules, 1957, in rule 19A, after sub-rule (4), the following sub-rule shall be inserted, namely:–</a:t>
            </a:r>
          </a:p>
          <a:p>
            <a:pPr algn="just"/>
            <a:r>
              <a:rPr lang="en-US" i="1" dirty="0"/>
              <a:t>“(5) Where the public shareholding in a listed company falls below twenty-five per cent, as a result of implementation of the resolution plan approved under section 31 of the Insolvency and Bankruptcy Code, 2016 (31 of 2016), such company shall bring the public shareholding to twenty-five per cent within a maximum period of three years from the date of such fall, in the manner specified by the Securities and Exchange Board of India:</a:t>
            </a:r>
            <a:endParaRPr lang="en-US" dirty="0"/>
          </a:p>
          <a:p>
            <a:pPr algn="just"/>
            <a:r>
              <a:rPr lang="en-US" i="1" dirty="0"/>
              <a:t>Provided that, if the public shareholding falls below ten per cent, the same shall be increased to at least ten per cent, within a maximum period of eighteen months from the date of such fall, in the manner specified by the Securities and Exchange Board of India.”</a:t>
            </a:r>
            <a:endParaRPr lang="en-US" dirty="0"/>
          </a:p>
          <a:p>
            <a:pPr algn="just"/>
            <a:endParaRPr lang="en-US" dirty="0"/>
          </a:p>
        </p:txBody>
      </p:sp>
    </p:spTree>
  </p:cSld>
  <p:clrMapOvr>
    <a:masterClrMapping/>
  </p:clrMapOvr>
  <p:transition>
    <p:wheel spokes="8"/>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381000"/>
            <a:ext cx="9067800" cy="5943600"/>
          </a:xfrm>
        </p:spPr>
        <p:txBody>
          <a:bodyPr>
            <a:normAutofit lnSpcReduction="10000"/>
          </a:bodyPr>
          <a:lstStyle/>
          <a:p>
            <a:pPr algn="just">
              <a:buNone/>
            </a:pPr>
            <a:r>
              <a:rPr lang="en-US" b="1" dirty="0"/>
              <a:t>In the event an </a:t>
            </a:r>
            <a:r>
              <a:rPr lang="en-US" b="1" dirty="0" err="1"/>
              <a:t>assessee</a:t>
            </a:r>
            <a:r>
              <a:rPr lang="en-US" b="1" dirty="0"/>
              <a:t> company is in liquidation under the IBC, the Income-tax Department can no longer claim a priority in respect of clearance of tax dues of the said company, as provided u/s 178(2) &amp; (3) of the Income Tax Act, 1961- Leo Edibles &amp; Fats Ltd Vs. The Tax Recovery Officer (Central), Income Tax Department, Hyderabad, &amp; others-Hyderabad High </a:t>
            </a:r>
            <a:r>
              <a:rPr lang="en-US" b="1" dirty="0" smtClean="0"/>
              <a:t>Court</a:t>
            </a:r>
          </a:p>
          <a:p>
            <a:pPr algn="just"/>
            <a:r>
              <a:rPr lang="en-US" dirty="0"/>
              <a:t>The Court held that the Income-tax Department cannot claim any priority merely because of the fact that the order of attachment issued by him was long prior to the initiation of liquidation proceedings under the IBC against the Corporate Debtor.</a:t>
            </a:r>
          </a:p>
          <a:p>
            <a:pPr algn="just"/>
            <a:r>
              <a:rPr lang="en-US" dirty="0"/>
              <a:t>2. In so far as liquidation of a company under the IBC is concerned, Section 178 of Income Tax Act, 1961 stands excluded by virtue of the amendment of Section 178(6) with effect from 01.11.2016, in accordance with the provisions of Section 247 of the IBC read with the Third Schedule appended thereto. Therefore, </a:t>
            </a:r>
            <a:r>
              <a:rPr lang="en-US" i="1" dirty="0"/>
              <a:t>in the event an </a:t>
            </a:r>
            <a:r>
              <a:rPr lang="en-US" i="1" dirty="0" err="1"/>
              <a:t>assessee</a:t>
            </a:r>
            <a:r>
              <a:rPr lang="en-US" i="1" dirty="0"/>
              <a:t> company is in liquidation under the IBC, the Income-tax Department can no longer claim a priority in respect of clearance of tax dues of the said company, as provided under Sections 178(2) and (3) of the Income Tax Act, 1961. </a:t>
            </a:r>
            <a:endParaRPr lang="en-US" dirty="0"/>
          </a:p>
          <a:p>
            <a:pPr algn="just"/>
            <a:r>
              <a:rPr lang="en-US" dirty="0"/>
              <a:t>3. In the context of liquidation of an </a:t>
            </a:r>
            <a:r>
              <a:rPr lang="en-US" dirty="0" err="1"/>
              <a:t>assessee</a:t>
            </a:r>
            <a:r>
              <a:rPr lang="en-US" dirty="0"/>
              <a:t> company under the provisions of the IBC, the </a:t>
            </a:r>
            <a:r>
              <a:rPr lang="en-US" b="1" i="1" dirty="0"/>
              <a:t>Income-tax Department, not being a secured creditor</a:t>
            </a:r>
            <a:r>
              <a:rPr lang="en-US" dirty="0"/>
              <a:t>, must necessarily take recourse to distribution of the liquidation assets as per Section 53 of the IBC. Section 53(1) provides the order of priority for such distribution and any amount due to the Central Government and the State Government </a:t>
            </a:r>
            <a:r>
              <a:rPr lang="en-US" b="1" i="1" dirty="0"/>
              <a:t>comes fifth</a:t>
            </a:r>
            <a:r>
              <a:rPr lang="en-US" dirty="0"/>
              <a:t> in the order of priority under Clause (e) thereof.</a:t>
            </a:r>
          </a:p>
          <a:p>
            <a:pPr algn="just">
              <a:buNone/>
            </a:pPr>
            <a:endParaRPr lang="en-US" b="1" dirty="0"/>
          </a:p>
          <a:p>
            <a:pPr algn="ctr">
              <a:buNone/>
            </a:pPr>
            <a:endParaRPr lang="en-US" dirty="0">
              <a:latin typeface="+mj-lt"/>
            </a:endParaRPr>
          </a:p>
        </p:txBody>
      </p:sp>
    </p:spTree>
  </p:cSld>
  <p:clrMapOvr>
    <a:masterClrMapping/>
  </p:clrMapOvr>
  <p:transition advTm="1000">
    <p:cover dir="l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609600"/>
            <a:ext cx="9144000" cy="5715000"/>
          </a:xfrm>
        </p:spPr>
        <p:txBody>
          <a:bodyPr>
            <a:normAutofit fontScale="92500" lnSpcReduction="10000"/>
          </a:bodyPr>
          <a:lstStyle/>
          <a:p>
            <a:pPr algn="just">
              <a:buNone/>
            </a:pPr>
            <a:r>
              <a:rPr lang="en-US" sz="2400" b="1" u="sng" dirty="0"/>
              <a:t>Case on the matter of related Party under IBC- SREI Infrastructure Finance Ltd. Vs. </a:t>
            </a:r>
            <a:r>
              <a:rPr lang="en-US" sz="2400" b="1" u="sng" dirty="0" err="1"/>
              <a:t>Canara</a:t>
            </a:r>
            <a:r>
              <a:rPr lang="en-US" sz="2400" b="1" u="sng" dirty="0"/>
              <a:t> Bank &amp; </a:t>
            </a:r>
            <a:r>
              <a:rPr lang="en-US" sz="2400" b="1" u="sng" dirty="0" err="1"/>
              <a:t>Ors</a:t>
            </a:r>
            <a:r>
              <a:rPr lang="en-US" sz="2400" b="1" u="sng" dirty="0"/>
              <a:t>- NCLAT</a:t>
            </a:r>
          </a:p>
          <a:p>
            <a:pPr algn="just">
              <a:buNone/>
            </a:pPr>
            <a:r>
              <a:rPr lang="en-US" sz="2400" dirty="0"/>
              <a:t>The Resolution Professional refused to allow the appellant as member of the Committee of Creditors on the ground that the appellant is “related party” in relation to the Corporate Debtor. The aforesaid decision has been upheld by the Adjudicating Authority (National Company Law Tribunal) Hyderabad Bench, Hyderabad by impugned order dated 15th November 2017. The prayer for interim stay was also rejected by the Adjudicating Authority on </a:t>
            </a:r>
            <a:r>
              <a:rPr lang="en-US" sz="2400" dirty="0" smtClean="0"/>
              <a:t>the </a:t>
            </a:r>
            <a:r>
              <a:rPr lang="en-US" sz="2400" dirty="0"/>
              <a:t>same day</a:t>
            </a:r>
            <a:r>
              <a:rPr lang="en-US" sz="2400" dirty="0" smtClean="0"/>
              <a:t>.</a:t>
            </a:r>
          </a:p>
          <a:p>
            <a:pPr algn="just">
              <a:buNone/>
            </a:pPr>
            <a:r>
              <a:rPr lang="en-US" sz="2400" dirty="0"/>
              <a:t>The case of the Resolution Professional is that the appellant is a shareholder having more than 20% share with related party. </a:t>
            </a:r>
            <a:endParaRPr lang="en-US" sz="2400" dirty="0" smtClean="0"/>
          </a:p>
          <a:p>
            <a:pPr algn="just">
              <a:buNone/>
            </a:pPr>
            <a:r>
              <a:rPr lang="en-US" sz="2400" dirty="0"/>
              <a:t>The findings of Resolution Professional and the Adjudicating Authority being not based on the records of the Corporate Debtor and as it has been found that even after the date of triggering of Corporate Insolvency Resolution Process, the amount of </a:t>
            </a:r>
            <a:r>
              <a:rPr lang="en-US" sz="2400" dirty="0" err="1"/>
              <a:t>Rs</a:t>
            </a:r>
            <a:r>
              <a:rPr lang="en-US" sz="2400" dirty="0"/>
              <a:t>. 20 </a:t>
            </a:r>
            <a:r>
              <a:rPr lang="en-US" sz="2400" dirty="0" err="1"/>
              <a:t>Crores</a:t>
            </a:r>
            <a:r>
              <a:rPr lang="en-US" sz="2400" dirty="0"/>
              <a:t> out of </a:t>
            </a:r>
            <a:r>
              <a:rPr lang="en-US" sz="2400" dirty="0" err="1"/>
              <a:t>Rs</a:t>
            </a:r>
            <a:r>
              <a:rPr lang="en-US" sz="2400" dirty="0"/>
              <a:t>. 240/- </a:t>
            </a:r>
            <a:r>
              <a:rPr lang="en-US" sz="2400" dirty="0" err="1"/>
              <a:t>Crores</a:t>
            </a:r>
            <a:r>
              <a:rPr lang="en-US" sz="2400" dirty="0"/>
              <a:t> investment has not been legally approved as equity share nor </a:t>
            </a:r>
            <a:r>
              <a:rPr lang="en-US" sz="2400" dirty="0" err="1"/>
              <a:t>recognised</a:t>
            </a:r>
            <a:r>
              <a:rPr lang="en-US" sz="2400" dirty="0"/>
              <a:t> by the competent authority that is the Registrar of Companies and the stock exchange, we hold that the appellant cannot be treated to be a ‘related party’ in relation to Corporate Debtor as defined under Section 24.</a:t>
            </a:r>
          </a:p>
        </p:txBody>
      </p:sp>
    </p:spTree>
  </p:cSld>
  <p:clrMapOvr>
    <a:masterClrMapping/>
  </p:clrMapOvr>
  <p:transition advTm="1000">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304800"/>
            <a:ext cx="9144000" cy="6553200"/>
          </a:xfrm>
        </p:spPr>
        <p:txBody>
          <a:bodyPr>
            <a:normAutofit/>
          </a:bodyPr>
          <a:lstStyle/>
          <a:p>
            <a:pPr algn="just"/>
            <a:r>
              <a:rPr lang="en-US" b="1" dirty="0"/>
              <a:t>Board of Directors is required to place the matter before the shareholders &amp; creditors &amp; to take its approval for filing application u/s 10 of the IBC- Horseshoe Entertainment &amp; Hospitality (P) Ltd. Vs. The Comedy Store Ltd.- NCLAT</a:t>
            </a:r>
          </a:p>
          <a:p>
            <a:pPr algn="just"/>
            <a:r>
              <a:rPr lang="en-US" dirty="0"/>
              <a:t>One of the question involved in this appeal is whether for filing an application under Section 10 of the Insolvency and Bankruptcy Code, 2016 (hereinafter referred to as the ‘I&amp;B Code’) the Board of Director of ‘Corporate Debtor’ is required to place the matter before the shareholders and creditors in its Extra ordinary General Meeting (</a:t>
            </a:r>
            <a:r>
              <a:rPr lang="en-US" dirty="0" err="1"/>
              <a:t>EoGM</a:t>
            </a:r>
            <a:r>
              <a:rPr lang="en-US" dirty="0"/>
              <a:t>) or Annual General Meeting (AGM</a:t>
            </a:r>
            <a:r>
              <a:rPr lang="en-US" dirty="0" smtClean="0"/>
              <a:t>).</a:t>
            </a:r>
          </a:p>
          <a:p>
            <a:pPr algn="just"/>
            <a:r>
              <a:rPr lang="en-US" b="1" dirty="0"/>
              <a:t>For filing an application u/s 7 or 9 or 10, there is requirement of shareholders approval – </a:t>
            </a:r>
            <a:r>
              <a:rPr lang="en-US" b="1" dirty="0" err="1"/>
              <a:t>Gaja</a:t>
            </a:r>
            <a:r>
              <a:rPr lang="en-US" b="1" dirty="0"/>
              <a:t> Trustee Company (P) Ltd. &amp; </a:t>
            </a:r>
            <a:r>
              <a:rPr lang="en-US" b="1" dirty="0" err="1"/>
              <a:t>Ors</a:t>
            </a:r>
            <a:r>
              <a:rPr lang="en-US" b="1" dirty="0"/>
              <a:t>. Vs. </a:t>
            </a:r>
            <a:r>
              <a:rPr lang="en-US" b="1" dirty="0" err="1"/>
              <a:t>Haldia</a:t>
            </a:r>
            <a:r>
              <a:rPr lang="en-US" b="1" dirty="0"/>
              <a:t> Coke and Chemicals (P) Ltd.- NCLAT</a:t>
            </a:r>
          </a:p>
          <a:p>
            <a:pPr algn="just"/>
            <a:r>
              <a:rPr lang="en-US" dirty="0"/>
              <a:t>In view of the aforesaid decision of the </a:t>
            </a:r>
            <a:r>
              <a:rPr lang="en-US" dirty="0" err="1"/>
              <a:t>Hon’ble</a:t>
            </a:r>
            <a:r>
              <a:rPr lang="en-US" dirty="0"/>
              <a:t> Supreme Court and other </a:t>
            </a:r>
            <a:r>
              <a:rPr lang="en-US" dirty="0" err="1"/>
              <a:t>Hon’ble</a:t>
            </a:r>
            <a:r>
              <a:rPr lang="en-US" dirty="0"/>
              <a:t> Courts, we hold that the Article 1.1.3; 9.1 and 9.2 are binding on all the ‘shareholders’ as also on the ‘Board of Directors’ as also on ‘the Company’. We have already held that the ‘Board of Directors’ of a Company is not empowered to file an application under Section 10 for its own liquidation or dissolution or ‘Corporate Insolvency Resolution Process</a:t>
            </a:r>
            <a:r>
              <a:rPr lang="en-US" dirty="0" smtClean="0"/>
              <a:t>’.</a:t>
            </a:r>
            <a:endParaRPr lang="en-US" dirty="0"/>
          </a:p>
        </p:txBody>
      </p:sp>
    </p:spTree>
  </p:cSld>
  <p:clrMapOvr>
    <a:masterClrMapping/>
  </p:clrMapOvr>
  <p:transition advTm="1000">
    <p:cov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76200"/>
            <a:ext cx="8610600" cy="6172200"/>
          </a:xfrm>
        </p:spPr>
        <p:txBody>
          <a:bodyPr>
            <a:normAutofit fontScale="40000" lnSpcReduction="20000"/>
          </a:bodyPr>
          <a:lstStyle/>
          <a:p>
            <a:pPr algn="just">
              <a:buNone/>
            </a:pPr>
            <a:r>
              <a:rPr lang="en-US" sz="3200" dirty="0"/>
              <a:t> </a:t>
            </a:r>
            <a:r>
              <a:rPr lang="en-US" sz="4200" dirty="0"/>
              <a:t>For the said reason, the application under Section 10 filed by the Board of Directors was not maintainable. The argument that Section 59 of the ‘I&amp;B Code’ is the only provision for liquidation, cannot be accepted as initiation of ‘Corporate Insolvency Resolution Process’ by the Company (‘Corporate Debtor’) against itself under Section 10 may result into its own liquidation. If the ‘Resolution Process’ starts and ultimately fails because of non-approval of the ‘Resolution Plan’, at that stage provisions of ‘Articles of Association’ cannot be given effect nor the approval of the shareholders can be taken</a:t>
            </a:r>
            <a:r>
              <a:rPr lang="en-US" sz="4200" dirty="0" smtClean="0"/>
              <a:t>.</a:t>
            </a:r>
          </a:p>
          <a:p>
            <a:pPr algn="just"/>
            <a:r>
              <a:rPr lang="en-US" sz="4200" dirty="0"/>
              <a:t>An application under Section 7 of the ‘I&amp;B Code’ or Section 9 cannot be equated with application under Section 10. On filing an application under Section 7 or Section 9, the Board of Directors may take steps for ‘Corporate Insolvency Resolution Process’ against other ‘Corporate Debtor’ but not against its own Company.</a:t>
            </a:r>
          </a:p>
          <a:p>
            <a:pPr marL="0" indent="0" algn="just">
              <a:buNone/>
            </a:pPr>
            <a:r>
              <a:rPr lang="en-US" sz="4200" dirty="0" smtClean="0"/>
              <a:t> </a:t>
            </a:r>
            <a:r>
              <a:rPr lang="en-US" sz="4200" dirty="0"/>
              <a:t>In the present case, as we find that no decision has been taken by the Shareholders in their ‘Extra Ordinary General Meeting’, we hold the application under Section 10 filed by the person authorized by the Board of Directors, was not maintainable.</a:t>
            </a:r>
          </a:p>
          <a:p>
            <a:r>
              <a:rPr lang="en-US" sz="4200" dirty="0"/>
              <a:t>Learned Adjudicating Authority will now close the proceeding. The ‘Corporate Debtor’ (company) is released from all the </a:t>
            </a:r>
            <a:r>
              <a:rPr lang="en-US" sz="4200" dirty="0" err="1"/>
              <a:t>rigour</a:t>
            </a:r>
            <a:r>
              <a:rPr lang="en-US" sz="4200" dirty="0"/>
              <a:t> of law and is allowed to function independently through its Board of Directors from immediate effect.</a:t>
            </a:r>
          </a:p>
          <a:p>
            <a:r>
              <a:rPr lang="en-US" sz="4200" dirty="0" smtClean="0"/>
              <a:t>The </a:t>
            </a:r>
            <a:r>
              <a:rPr lang="en-US" sz="4200" dirty="0"/>
              <a:t>Adjudicating Authority will fix the fee of the ‘Resolution Professional’, and the ‘Corporate Debtor’ will pay the fees of the ‘Resolution Professional’, for the period he has functioned.</a:t>
            </a:r>
          </a:p>
          <a:p>
            <a:r>
              <a:rPr lang="en-US" sz="4200" dirty="0"/>
              <a:t/>
            </a:r>
            <a:br>
              <a:rPr lang="en-US" sz="4200" dirty="0"/>
            </a:br>
            <a:endParaRPr lang="en-US" sz="4200" dirty="0" smtClean="0"/>
          </a:p>
          <a:p>
            <a:pPr algn="just">
              <a:buNone/>
            </a:pPr>
            <a:endParaRPr lang="en-US" sz="2900" dirty="0"/>
          </a:p>
          <a:p>
            <a:pPr algn="just">
              <a:buNone/>
            </a:pPr>
            <a:endParaRPr lang="en-US" sz="2400" dirty="0"/>
          </a:p>
        </p:txBody>
      </p:sp>
    </p:spTree>
  </p:cSld>
  <p:clrMapOvr>
    <a:masterClrMapping/>
  </p:clrMapOvr>
  <p:transition>
    <p:wheel spokes="8"/>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609600"/>
            <a:ext cx="9144000" cy="6248400"/>
          </a:xfrm>
        </p:spPr>
        <p:txBody>
          <a:bodyPr/>
          <a:lstStyle/>
          <a:p>
            <a:pPr algn="just">
              <a:buNone/>
            </a:pPr>
            <a:r>
              <a:rPr lang="en-US" b="1" dirty="0" err="1"/>
              <a:t>Promotor</a:t>
            </a:r>
            <a:r>
              <a:rPr lang="en-US" b="1" dirty="0"/>
              <a:t> cannot challenge rejection of Resolution Plan as he is not proposed to know as to whether the resolution plan was in accordance with Sec. 30(2) or not- </a:t>
            </a:r>
            <a:r>
              <a:rPr lang="en-US" b="1" dirty="0" smtClean="0"/>
              <a:t>Deepak </a:t>
            </a:r>
            <a:r>
              <a:rPr lang="en-US" b="1" dirty="0" err="1" smtClean="0"/>
              <a:t>Singhania</a:t>
            </a:r>
            <a:r>
              <a:rPr lang="en-US" b="1" dirty="0" smtClean="0"/>
              <a:t> </a:t>
            </a:r>
            <a:r>
              <a:rPr lang="en-US" b="1" dirty="0"/>
              <a:t>Vs. LML Ltd. &amp; </a:t>
            </a:r>
            <a:r>
              <a:rPr lang="en-US" b="1" dirty="0" err="1"/>
              <a:t>Ors</a:t>
            </a:r>
            <a:r>
              <a:rPr lang="en-US" b="1" dirty="0"/>
              <a:t>.- </a:t>
            </a:r>
            <a:r>
              <a:rPr lang="en-US" b="1" dirty="0" smtClean="0"/>
              <a:t>NCLAT</a:t>
            </a:r>
            <a:endParaRPr lang="en-US" dirty="0"/>
          </a:p>
          <a:p>
            <a:pPr algn="just"/>
            <a:r>
              <a:rPr lang="en-US" i="1" dirty="0"/>
              <a:t> </a:t>
            </a:r>
            <a:r>
              <a:rPr lang="en-US" i="1" dirty="0" smtClean="0"/>
              <a:t>After </a:t>
            </a:r>
            <a:r>
              <a:rPr lang="en-US" i="1" dirty="0"/>
              <a:t>‘corporate insolvency resolution professional’, the ‘Committee of Creditors’ having rejected the sole ‘Resolution Plan’ the Adjudicating Authority passed the impugned order dated 23rd March, 2018 for liquidation. The argument advanced by the learned Senior Counsel appearing on behalf of the appellant is that the Adjudicating Authority should have given opportunity to call for ‘Resolution Plan’ before passing order of liquidation, may be attractive but the fact remains that the ‘resolution applicant’ whose plan has been rejected has not challenged the rejection. The ‘</a:t>
            </a:r>
            <a:r>
              <a:rPr lang="en-US" i="1" dirty="0" err="1"/>
              <a:t>Promotor</a:t>
            </a:r>
            <a:r>
              <a:rPr lang="en-US" i="1" dirty="0"/>
              <a:t>’ cannot challenge such rejection as he is not proposed to know as to whether the ‘resolution plan’ was in accordance with Section 30(2) or not.</a:t>
            </a:r>
            <a:endParaRPr lang="en-US" dirty="0"/>
          </a:p>
          <a:p>
            <a:pPr algn="just"/>
            <a:r>
              <a:rPr lang="en-US" i="1" dirty="0"/>
              <a:t>No case is made out by the </a:t>
            </a:r>
            <a:r>
              <a:rPr lang="en-US" i="1" dirty="0" err="1"/>
              <a:t>Promotor</a:t>
            </a:r>
            <a:r>
              <a:rPr lang="en-US" i="1" dirty="0"/>
              <a:t> to interfere with the order of liquidation.</a:t>
            </a:r>
            <a:endParaRPr lang="en-US" dirty="0"/>
          </a:p>
          <a:p>
            <a:pPr algn="just">
              <a:buNone/>
            </a:pPr>
            <a:endParaRPr lang="en-US" b="1" dirty="0"/>
          </a:p>
        </p:txBody>
      </p:sp>
    </p:spTree>
  </p:cSld>
  <p:clrMapOvr>
    <a:masterClrMapping/>
  </p:clrMapOvr>
  <p:transition advTm="1000">
    <p:wheel spokes="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838200"/>
            <a:ext cx="9144000" cy="5410200"/>
          </a:xfrm>
        </p:spPr>
        <p:txBody>
          <a:bodyPr numCol="1">
            <a:normAutofit fontScale="92500" lnSpcReduction="10000"/>
          </a:bodyPr>
          <a:lstStyle/>
          <a:p>
            <a:pPr>
              <a:buNone/>
            </a:pPr>
            <a:r>
              <a:rPr lang="en-US" b="1" dirty="0"/>
              <a:t>Even if the Limitation Act is made applicable, the application being not barred by limitation- Mr. </a:t>
            </a:r>
            <a:r>
              <a:rPr lang="en-US" b="1" dirty="0" err="1"/>
              <a:t>Brijesh</a:t>
            </a:r>
            <a:r>
              <a:rPr lang="en-US" b="1" dirty="0"/>
              <a:t> Kumar Agarwal Vs. PNB &amp; </a:t>
            </a:r>
            <a:r>
              <a:rPr lang="en-US" b="1" dirty="0" err="1"/>
              <a:t>Anr</a:t>
            </a:r>
            <a:r>
              <a:rPr lang="en-US" b="1" dirty="0"/>
              <a:t>.- NCLAT- New </a:t>
            </a:r>
            <a:r>
              <a:rPr lang="en-US" b="1" dirty="0" smtClean="0"/>
              <a:t>Delhi</a:t>
            </a:r>
          </a:p>
          <a:p>
            <a:pPr algn="just">
              <a:buNone/>
            </a:pPr>
            <a:r>
              <a:rPr lang="en-US" i="1" dirty="0">
                <a:solidFill>
                  <a:schemeClr val="tx1"/>
                </a:solidFill>
              </a:rPr>
              <a:t>Even if it is accepted that </a:t>
            </a:r>
            <a:r>
              <a:rPr lang="en-US" i="1" dirty="0">
                <a:solidFill>
                  <a:schemeClr val="tx1"/>
                </a:solidFill>
                <a:hlinkClick r:id="rId2"/>
              </a:rPr>
              <a:t>Limitation Act</a:t>
            </a:r>
            <a:r>
              <a:rPr lang="en-US" i="1" dirty="0">
                <a:solidFill>
                  <a:schemeClr val="tx1"/>
                </a:solidFill>
              </a:rPr>
              <a:t> is applicable, in such case Article 137 of Part II </a:t>
            </a:r>
            <a:r>
              <a:rPr lang="en-US" i="1" dirty="0" smtClean="0">
                <a:solidFill>
                  <a:schemeClr val="tx1"/>
                </a:solidFill>
              </a:rPr>
              <a:t>of the</a:t>
            </a:r>
            <a:r>
              <a:rPr lang="en-US" i="1" dirty="0">
                <a:solidFill>
                  <a:schemeClr val="tx1"/>
                </a:solidFill>
              </a:rPr>
              <a:t> </a:t>
            </a:r>
            <a:r>
              <a:rPr lang="en-US" i="1" dirty="0">
                <a:solidFill>
                  <a:schemeClr val="tx1"/>
                </a:solidFill>
                <a:hlinkClick r:id="rId2"/>
              </a:rPr>
              <a:t>Limitation Act</a:t>
            </a:r>
            <a:r>
              <a:rPr lang="en-US" i="1" dirty="0">
                <a:solidFill>
                  <a:schemeClr val="tx1"/>
                </a:solidFill>
              </a:rPr>
              <a:t> will be applicable </a:t>
            </a:r>
            <a:r>
              <a:rPr lang="en-US" i="1" dirty="0" err="1">
                <a:solidFill>
                  <a:schemeClr val="tx1"/>
                </a:solidFill>
              </a:rPr>
              <a:t>whereunder</a:t>
            </a:r>
            <a:r>
              <a:rPr lang="en-US" i="1" dirty="0">
                <a:solidFill>
                  <a:schemeClr val="tx1"/>
                </a:solidFill>
              </a:rPr>
              <a:t> three years’ period from the date of right to apply accrued will be applicable. In the present case, the right to apply under </a:t>
            </a:r>
            <a:r>
              <a:rPr lang="en-US" i="1" dirty="0">
                <a:solidFill>
                  <a:schemeClr val="tx1"/>
                </a:solidFill>
                <a:hlinkClick r:id="rId3"/>
              </a:rPr>
              <a:t>Section 7</a:t>
            </a:r>
            <a:r>
              <a:rPr lang="en-US" i="1" dirty="0">
                <a:solidFill>
                  <a:schemeClr val="tx1"/>
                </a:solidFill>
              </a:rPr>
              <a:t> accrued to ‘Punjab National Bank’ on 1st December, 2016, when ‘I&amp;B Code’ came into force. Before the same, it had no right to apply under </a:t>
            </a:r>
            <a:r>
              <a:rPr lang="en-US" i="1" dirty="0">
                <a:solidFill>
                  <a:schemeClr val="tx1"/>
                </a:solidFill>
                <a:hlinkClick r:id="rId3"/>
              </a:rPr>
              <a:t>Section 7</a:t>
            </a:r>
            <a:r>
              <a:rPr lang="en-US" i="1" dirty="0">
                <a:solidFill>
                  <a:schemeClr val="tx1"/>
                </a:solidFill>
              </a:rPr>
              <a:t> of the ‘I&amp;B Code’. Therefore, even if the Limitation Act is made applicable, the application being not barred by limitation, interference is not called for</a:t>
            </a:r>
            <a:r>
              <a:rPr lang="en-US" i="1" dirty="0" smtClean="0">
                <a:solidFill>
                  <a:schemeClr val="tx1"/>
                </a:solidFill>
              </a:rPr>
              <a:t>.</a:t>
            </a:r>
          </a:p>
          <a:p>
            <a:pPr algn="just">
              <a:buNone/>
            </a:pPr>
            <a:r>
              <a:rPr lang="en-US" b="1" dirty="0"/>
              <a:t>An IPE cannot provide any service to any person. It can provide only support </a:t>
            </a:r>
            <a:r>
              <a:rPr lang="en-US" b="1" dirty="0" smtClean="0"/>
              <a:t>services to </a:t>
            </a:r>
            <a:r>
              <a:rPr lang="en-US" b="1" dirty="0"/>
              <a:t>the insolvency professionals who are its partners or </a:t>
            </a:r>
            <a:r>
              <a:rPr lang="en-US" b="1" dirty="0" smtClean="0"/>
              <a:t>directors-IBBI</a:t>
            </a:r>
          </a:p>
          <a:p>
            <a:pPr algn="just">
              <a:buNone/>
            </a:pPr>
            <a:r>
              <a:rPr lang="en-US" b="1" dirty="0"/>
              <a:t>In case of ‘interest free unsecured loan’, Corporate Creditor cannot claim to owe ‘financial debt’ from Corporate Debtor- </a:t>
            </a:r>
            <a:r>
              <a:rPr lang="en-US" b="1" dirty="0" err="1"/>
              <a:t>Shreyans</a:t>
            </a:r>
            <a:r>
              <a:rPr lang="en-US" b="1" dirty="0"/>
              <a:t> Realtors Pvt. Ltd. &amp; </a:t>
            </a:r>
            <a:r>
              <a:rPr lang="en-US" b="1" dirty="0" err="1"/>
              <a:t>Anr</a:t>
            </a:r>
            <a:r>
              <a:rPr lang="en-US" b="1" dirty="0"/>
              <a:t>. Vs. </a:t>
            </a:r>
            <a:r>
              <a:rPr lang="en-US" b="1" dirty="0" err="1"/>
              <a:t>Saroj</a:t>
            </a:r>
            <a:r>
              <a:rPr lang="en-US" b="1" dirty="0"/>
              <a:t> Realtors &amp; Developers Pvt. Ltd.- NCLAT, New </a:t>
            </a:r>
            <a:r>
              <a:rPr lang="en-US" b="1" dirty="0" smtClean="0"/>
              <a:t>Delhi</a:t>
            </a:r>
          </a:p>
          <a:p>
            <a:r>
              <a:rPr lang="en-US" dirty="0"/>
              <a:t>In case of ‘interest free unsecured loan’, Corporate Creditor cannot claim to owe ‘financial debt’ from ‘Corporate Debtor’ and thereby cannot be claimed to be a ‘Financial Creditor’ as defined under Section 5(7) &amp; (8) of the Insolvency and Bankruptcy Code, 2016.</a:t>
            </a:r>
          </a:p>
          <a:p>
            <a:r>
              <a:rPr lang="en-US" dirty="0"/>
              <a:t> </a:t>
            </a:r>
          </a:p>
          <a:p>
            <a:pPr algn="just">
              <a:buNone/>
            </a:pPr>
            <a:endParaRPr lang="en-US" b="1" dirty="0"/>
          </a:p>
          <a:p>
            <a:pPr algn="just">
              <a:buNone/>
            </a:pPr>
            <a:endParaRPr lang="en-US" b="1" dirty="0"/>
          </a:p>
          <a:p>
            <a:pPr algn="just">
              <a:buNone/>
            </a:pPr>
            <a:endParaRPr lang="en-US" b="1" dirty="0"/>
          </a:p>
          <a:p>
            <a:pPr>
              <a:buNone/>
            </a:pPr>
            <a:endParaRPr lang="en-US" dirty="0"/>
          </a:p>
        </p:txBody>
      </p:sp>
    </p:spTree>
  </p:cSld>
  <p:clrMapOvr>
    <a:masterClrMapping/>
  </p:clrMapOvr>
  <p:transition advTm="1000">
    <p:diamon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838200"/>
            <a:ext cx="9144000" cy="6019800"/>
          </a:xfrm>
        </p:spPr>
        <p:txBody>
          <a:bodyPr>
            <a:normAutofit/>
          </a:bodyPr>
          <a:lstStyle/>
          <a:p>
            <a:pPr algn="just"/>
            <a:r>
              <a:rPr lang="en-US" b="1" dirty="0"/>
              <a:t>IBBI amends the IBBI(Insolvency Resolution Process for Corporate Persons) Regulations, </a:t>
            </a:r>
            <a:r>
              <a:rPr lang="en-US" b="1" dirty="0" smtClean="0"/>
              <a:t>2016- July 4, 2018</a:t>
            </a:r>
            <a:endParaRPr lang="en-US" b="1" dirty="0"/>
          </a:p>
          <a:p>
            <a:pPr algn="just"/>
            <a:r>
              <a:rPr lang="en-US" dirty="0"/>
              <a:t>The regulations provide that wherever the corporate debtor has classes of creditors having at least ten creditors in the class, the interim resolution professional shall offer a choice of three insolvency professionals in the public announcement to act as the </a:t>
            </a:r>
            <a:r>
              <a:rPr lang="en-US" dirty="0" err="1"/>
              <a:t>authorised</a:t>
            </a:r>
            <a:r>
              <a:rPr lang="en-US" dirty="0"/>
              <a:t> representative of creditors in each class. A creditor in a class may indicate its choice of an insolvency professional, from amongst the three choices provided by the </a:t>
            </a:r>
            <a:r>
              <a:rPr lang="en-US" dirty="0" smtClean="0"/>
              <a:t>interim </a:t>
            </a:r>
            <a:r>
              <a:rPr lang="en-US" dirty="0"/>
              <a:t>resolution professional, to act as its </a:t>
            </a:r>
            <a:r>
              <a:rPr lang="en-US" dirty="0" err="1"/>
              <a:t>authorised</a:t>
            </a:r>
            <a:r>
              <a:rPr lang="en-US" dirty="0"/>
              <a:t> representative</a:t>
            </a:r>
            <a:r>
              <a:rPr lang="en-US" dirty="0" smtClean="0"/>
              <a:t>.</a:t>
            </a:r>
          </a:p>
          <a:p>
            <a:pPr algn="just"/>
            <a:r>
              <a:rPr lang="en-US" dirty="0"/>
              <a:t>An application for withdrawal of an application admitted under section 7, 9 or 10 of the Code (for closure of corporate insolvency resolution process) may be submitted to the interim resolution professional or the resolution professional, as the case may be, before issue of invitation for expression of interest, along with a bank guarantee towards estimated cost incurred for certain purposes under the process. The committee of creditors (</a:t>
            </a:r>
            <a:r>
              <a:rPr lang="en-US" dirty="0" err="1"/>
              <a:t>CoC</a:t>
            </a:r>
            <a:r>
              <a:rPr lang="en-US" dirty="0"/>
              <a:t>) shall consider the application within seven days of its constitution or seven days of receipt of the application, whichever is later. If the application is approved by the </a:t>
            </a:r>
            <a:r>
              <a:rPr lang="en-US" dirty="0" err="1"/>
              <a:t>CoC</a:t>
            </a:r>
            <a:r>
              <a:rPr lang="en-US" dirty="0"/>
              <a:t> with 90% voting share, the resolution professional shall submit the application to the Adjudicating Authority on behalf of the applicant, </a:t>
            </a:r>
            <a:r>
              <a:rPr lang="en-US" dirty="0" smtClean="0"/>
              <a:t>wit</a:t>
            </a:r>
            <a:r>
              <a:rPr lang="en-US" dirty="0"/>
              <a:t>hin three days of such approval.</a:t>
            </a:r>
          </a:p>
        </p:txBody>
      </p:sp>
    </p:spTree>
  </p:cSld>
  <p:clrMapOvr>
    <a:masterClrMapping/>
  </p:clrMapOvr>
  <p:transition advTm="1000">
    <p:newsflash/>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381000"/>
            <a:ext cx="8991600" cy="6477000"/>
          </a:xfrm>
        </p:spPr>
        <p:txBody>
          <a:bodyPr>
            <a:normAutofit fontScale="92500" lnSpcReduction="10000"/>
          </a:bodyPr>
          <a:lstStyle/>
          <a:p>
            <a:pPr algn="just"/>
            <a:r>
              <a:rPr lang="en-US" dirty="0"/>
              <a:t>Where rate of interest has not been agreed to between the parties in case of creditors in a class, the voting share of such a creditor shall be in proportion to the financial debt that includes an interest at the rate of eight per cent per annum</a:t>
            </a:r>
            <a:r>
              <a:rPr lang="en-US" dirty="0" smtClean="0"/>
              <a:t>.</a:t>
            </a:r>
          </a:p>
          <a:p>
            <a:pPr algn="just"/>
            <a:r>
              <a:rPr lang="en-US" dirty="0"/>
              <a:t>Where the appointment of resolution professional is delayed, the interim resolution professional shall perform the functions of the resolution professional from the fortieth day of the insolvency commencement date till a resolution professional is appointed</a:t>
            </a:r>
            <a:r>
              <a:rPr lang="en-US" dirty="0" smtClean="0"/>
              <a:t>.</a:t>
            </a:r>
          </a:p>
          <a:p>
            <a:pPr algn="just"/>
            <a:r>
              <a:rPr lang="en-US" dirty="0"/>
              <a:t>A meeting of the </a:t>
            </a:r>
            <a:r>
              <a:rPr lang="en-US" dirty="0" err="1"/>
              <a:t>CoC</a:t>
            </a:r>
            <a:r>
              <a:rPr lang="en-US" dirty="0"/>
              <a:t> shall be called by giving not less than five days’ notice in writing to every participant. The </a:t>
            </a:r>
            <a:r>
              <a:rPr lang="en-US" dirty="0" err="1"/>
              <a:t>CoC</a:t>
            </a:r>
            <a:r>
              <a:rPr lang="en-US" dirty="0"/>
              <a:t> may, however, reduce the notice period from five days to such other period of not less than forty-eight hours where there is any </a:t>
            </a:r>
            <a:r>
              <a:rPr lang="en-US" dirty="0" err="1"/>
              <a:t>authorised</a:t>
            </a:r>
            <a:r>
              <a:rPr lang="en-US" dirty="0"/>
              <a:t> representative and to twenty-four hours in all other cases. The </a:t>
            </a:r>
            <a:r>
              <a:rPr lang="en-US" dirty="0" err="1"/>
              <a:t>authorised</a:t>
            </a:r>
            <a:r>
              <a:rPr lang="en-US" dirty="0"/>
              <a:t> representative shall circulate the agenda to creditors in a class and announce the voting window at least twenty-four hours before the window opens for voting instructions and keep the voting window open for at least twelve hours</a:t>
            </a:r>
            <a:r>
              <a:rPr lang="en-US" dirty="0" smtClean="0"/>
              <a:t>.</a:t>
            </a:r>
          </a:p>
          <a:p>
            <a:pPr algn="just"/>
            <a:r>
              <a:rPr lang="en-US" dirty="0"/>
              <a:t>The resolution professional shall form an opinion whether the corporate debtor has been subjected to certain transactions (preferential transactions, undervalued transactions, extortionate transactions or fraudulent transactions) by 75th day and make a determination of the same by 115th day of the insolvency commencement date. Where the resolution </a:t>
            </a:r>
            <a:r>
              <a:rPr lang="en-US" dirty="0" smtClean="0"/>
              <a:t>professional</a:t>
            </a:r>
            <a:r>
              <a:rPr lang="en-US" dirty="0"/>
              <a:t> makes such a determination, he shall apply to the Adjudicating Authority for appropriate relief before 135th day of the insolvency commencement date.</a:t>
            </a:r>
          </a:p>
          <a:p>
            <a:r>
              <a:rPr lang="en-US" dirty="0"/>
              <a:t/>
            </a:r>
            <a:br>
              <a:rPr lang="en-US" dirty="0"/>
            </a:br>
            <a:endParaRPr lang="en-US" dirty="0"/>
          </a:p>
        </p:txBody>
      </p:sp>
    </p:spTree>
  </p:cSld>
  <p:clrMapOvr>
    <a:masterClrMapping/>
  </p:clrMapOvr>
  <p:transition advTm="1000">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0" y="228600"/>
            <a:ext cx="8915400" cy="5640388"/>
          </a:xfrm>
        </p:spPr>
        <p:txBody>
          <a:bodyPr>
            <a:normAutofit fontScale="85000" lnSpcReduction="20000"/>
          </a:bodyPr>
          <a:lstStyle/>
          <a:p>
            <a:pPr algn="just"/>
            <a:r>
              <a:rPr lang="en-US" sz="2200" dirty="0"/>
              <a:t>The resolution professional shall publish an invitation for expression of interest (</a:t>
            </a:r>
            <a:r>
              <a:rPr lang="en-US" sz="2200" dirty="0" err="1"/>
              <a:t>EoI</a:t>
            </a:r>
            <a:r>
              <a:rPr lang="en-US" sz="2200" dirty="0"/>
              <a:t>) by the 75th day from the insolvency commencement date. The invitation shall specify the criteria, ineligibility, the last date for submission of </a:t>
            </a:r>
            <a:r>
              <a:rPr lang="en-US" sz="2200" dirty="0" err="1"/>
              <a:t>EoI</a:t>
            </a:r>
            <a:r>
              <a:rPr lang="en-US" sz="2200" dirty="0"/>
              <a:t> and other details and shall not require payment of non-refundable deposit. Any </a:t>
            </a:r>
            <a:r>
              <a:rPr lang="en-US" sz="2200" dirty="0" err="1"/>
              <a:t>EoI</a:t>
            </a:r>
            <a:r>
              <a:rPr lang="en-US" sz="2200" dirty="0"/>
              <a:t> received after the specified time shall be rejected. The resolution professional shall conduct due diligence based on material on record and issue a provisional list of prospective resolution applicants within 10 days of the last date of submission of </a:t>
            </a:r>
            <a:r>
              <a:rPr lang="en-US" sz="2200" dirty="0" err="1"/>
              <a:t>EoI</a:t>
            </a:r>
            <a:r>
              <a:rPr lang="en-US" sz="2200" dirty="0"/>
              <a:t>. On considering objections to the provisional list, the resolution professional shall issue the final list of prospective resolution applicants, within 10 days of the last date for receipt of objections.</a:t>
            </a:r>
          </a:p>
          <a:p>
            <a:pPr algn="just"/>
            <a:r>
              <a:rPr lang="en-US" sz="2200" dirty="0"/>
              <a:t>h. The resolution professional shall issue the information memorandum, the evaluation matrix and the request for resolution plans (RFRP), within five days of issue of the provisional list to the prospective resolution applicants and allow at least 30 days for submission of resolution plans. The RFRP shall detail each step in the process, and the manner and purposes of interaction between the resolution professional and the prospective resolution applicant, along with corresponding timelines. The resolution plan needs to demonstrate that (a) it addresses the cause of default; (b) it is feasible and viable; (c) it has provisions for its effective implementation; (d) it has provisions for approvals required and the timeline for the same; and (e) the resolution applicant has the capability to implement the resolution plan. The </a:t>
            </a:r>
            <a:r>
              <a:rPr lang="en-US" sz="2200" dirty="0" err="1"/>
              <a:t>CoC</a:t>
            </a:r>
            <a:r>
              <a:rPr lang="en-US" sz="2200" dirty="0"/>
              <a:t> shall evaluate the resolution plan strictly as per the evaluation matrix to identify the best resolution plan and may approve it with the required majority. If approved by the </a:t>
            </a:r>
            <a:r>
              <a:rPr lang="en-US" sz="2200" dirty="0" err="1"/>
              <a:t>CoC</a:t>
            </a:r>
            <a:r>
              <a:rPr lang="en-US" sz="2200" dirty="0"/>
              <a:t>, the resolution professional shall </a:t>
            </a:r>
            <a:r>
              <a:rPr lang="en-US" sz="2200" dirty="0" err="1"/>
              <a:t>endeavour</a:t>
            </a:r>
            <a:r>
              <a:rPr lang="en-US" sz="2200" dirty="0"/>
              <a:t> to submit the resolution plan approved by the </a:t>
            </a:r>
            <a:r>
              <a:rPr lang="en-US" sz="2200" dirty="0" err="1"/>
              <a:t>CoC</a:t>
            </a:r>
            <a:r>
              <a:rPr lang="en-US" sz="2200" dirty="0"/>
              <a:t> to the Adjudicating Authority at least fifteen days before the maximum period for completion of corporate insolvency resolution process, along with a compliance certificate in the specified Form.</a:t>
            </a:r>
          </a:p>
          <a:p>
            <a:endParaRPr lang="en-US" dirty="0"/>
          </a:p>
        </p:txBody>
      </p:sp>
    </p:spTree>
    <p:extLst>
      <p:ext uri="{BB962C8B-B14F-4D97-AF65-F5344CB8AC3E}">
        <p14:creationId xmlns:p14="http://schemas.microsoft.com/office/powerpoint/2010/main" val="2541869209"/>
      </p:ext>
    </p:extLst>
  </p:cSld>
  <p:clrMapOvr>
    <a:masterClrMapping/>
  </p:clrMapOvr>
  <p:transition>
    <p:wheel spokes="8"/>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52400" y="457200"/>
            <a:ext cx="8991600" cy="990600"/>
          </a:xfrm>
        </p:spPr>
        <p:txBody>
          <a:bodyPr>
            <a:normAutofit/>
          </a:bodyPr>
          <a:lstStyle/>
          <a:p>
            <a:r>
              <a:rPr lang="en-US" sz="3200" dirty="0"/>
              <a:t> </a:t>
            </a:r>
            <a:r>
              <a:rPr lang="en-US" sz="3200" b="1" u="sng" dirty="0" smtClean="0"/>
              <a:t>Case Name : </a:t>
            </a:r>
            <a:r>
              <a:rPr lang="en-US" sz="3200" b="1" u="sng" dirty="0" err="1" smtClean="0"/>
              <a:t>Pankaj</a:t>
            </a:r>
            <a:r>
              <a:rPr lang="en-US" sz="3200" b="1" u="sng" dirty="0" smtClean="0"/>
              <a:t> </a:t>
            </a:r>
            <a:r>
              <a:rPr lang="en-US" sz="3200" b="1" u="sng" dirty="0" err="1" smtClean="0"/>
              <a:t>Yadav</a:t>
            </a:r>
            <a:r>
              <a:rPr lang="en-US" sz="3200" b="1" u="sng" dirty="0" smtClean="0"/>
              <a:t>, Vs. State Bank of India Ltd.  NCLAT, Delhi Bench</a:t>
            </a:r>
            <a:r>
              <a:rPr lang="en-US" sz="3200" b="1" u="sng" dirty="0"/>
              <a:t> </a:t>
            </a:r>
            <a:r>
              <a:rPr lang="en-US" sz="3200" b="1" u="sng" dirty="0" smtClean="0"/>
              <a:t>Order Dated: 07-Aug-18</a:t>
            </a:r>
            <a:endParaRPr lang="en-US" sz="3200" b="1" u="sng" dirty="0"/>
          </a:p>
        </p:txBody>
      </p:sp>
      <p:sp>
        <p:nvSpPr>
          <p:cNvPr id="3" name="Content Placeholder 2"/>
          <p:cNvSpPr>
            <a:spLocks noGrp="1"/>
          </p:cNvSpPr>
          <p:nvPr>
            <p:ph idx="4294967295"/>
          </p:nvPr>
        </p:nvSpPr>
        <p:spPr>
          <a:xfrm>
            <a:off x="0" y="1371600"/>
            <a:ext cx="9067800" cy="4953000"/>
          </a:xfrm>
        </p:spPr>
        <p:txBody>
          <a:bodyPr>
            <a:normAutofit lnSpcReduction="10000"/>
          </a:bodyPr>
          <a:lstStyle/>
          <a:p>
            <a:pPr algn="just">
              <a:buNone/>
            </a:pPr>
            <a:r>
              <a:rPr lang="en-US" b="1" dirty="0" smtClean="0"/>
              <a:t>   </a:t>
            </a:r>
            <a:endParaRPr lang="en-US" dirty="0" smtClean="0"/>
          </a:p>
          <a:p>
            <a:pPr algn="just"/>
            <a:r>
              <a:rPr lang="en-US" dirty="0" smtClean="0"/>
              <a:t> </a:t>
            </a:r>
            <a:r>
              <a:rPr lang="en-US" b="1" dirty="0"/>
              <a:t>Brief about the decision:</a:t>
            </a:r>
            <a:endParaRPr lang="en-US" dirty="0"/>
          </a:p>
          <a:p>
            <a:pPr algn="just"/>
            <a:r>
              <a:rPr lang="en-US" i="1" dirty="0"/>
              <a:t>A legal transfer of ‘debt’ account from a ‘creditor’ (assignor) to a third party (assignee) provides the rightful ownership to the assignee. The ‘debt assignment’ is a transfer of debt with all the rights and obligations associated with it from a creditor to a third party, who is’ assignee</a:t>
            </a:r>
            <a:r>
              <a:rPr lang="en-US" i="1" dirty="0" smtClean="0"/>
              <a:t>’</a:t>
            </a:r>
          </a:p>
          <a:p>
            <a:pPr algn="just"/>
            <a:r>
              <a:rPr lang="en-US" dirty="0"/>
              <a:t>The only question requires for determination in this appeal is </a:t>
            </a:r>
            <a:r>
              <a:rPr lang="en-US" b="1" i="1" dirty="0"/>
              <a:t>whether the 1st appellant is a ‘related party’ or not</a:t>
            </a:r>
            <a:r>
              <a:rPr lang="en-US" dirty="0" smtClean="0"/>
              <a:t>?</a:t>
            </a:r>
          </a:p>
          <a:p>
            <a:pPr algn="just"/>
            <a:r>
              <a:rPr lang="en-US" dirty="0"/>
              <a:t>The Adjudicating Authority taking into consideration the facts and circumstances of the case observed that meticulous planning was made by the Director of the ‘Corporate Debtor’ to execute ‘Assignment Deed’ with the sole intention to bring down the voting power to the ‘State Bank of India’ which cannot be regarded as a natural business decision. The Adjudicating Authority also observed that ‘related party’ cannot suddenly become a ‘non-related party’ because he just washes off his hands and hands over the paper to other party who had no valid reasons for taking up the assignment of a debt.</a:t>
            </a:r>
          </a:p>
          <a:p>
            <a:pPr algn="just">
              <a:buNone/>
            </a:pPr>
            <a:endParaRPr lang="en-US" b="1" dirty="0"/>
          </a:p>
        </p:txBody>
      </p:sp>
    </p:spTree>
  </p:cSld>
  <p:clrMapOvr>
    <a:masterClrMapping/>
  </p:clrMapOvr>
  <p:transition advTm="1000">
    <p:wheel/>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0" y="152400"/>
            <a:ext cx="8839200" cy="6096000"/>
          </a:xfrm>
        </p:spPr>
        <p:txBody>
          <a:bodyPr>
            <a:normAutofit/>
          </a:bodyPr>
          <a:lstStyle/>
          <a:p>
            <a:r>
              <a:rPr lang="en-US" b="1" dirty="0"/>
              <a:t>Sec. 61(2) provides a maximum time frame of 45 days for filing of appeal, which is not further extendable on any ground whatsoever- State Bank of India Vs. MBL Infrastructures Ltd. &amp; </a:t>
            </a:r>
            <a:r>
              <a:rPr lang="en-US" b="1" dirty="0" err="1"/>
              <a:t>Ors</a:t>
            </a:r>
            <a:r>
              <a:rPr lang="en-US" b="1" dirty="0"/>
              <a:t>.- NCLAT, New Delhi</a:t>
            </a:r>
          </a:p>
          <a:p>
            <a:pPr marL="0" indent="0" algn="just">
              <a:buNone/>
            </a:pPr>
            <a:r>
              <a:rPr lang="en-US" i="1" dirty="0" smtClean="0"/>
              <a:t>From </a:t>
            </a:r>
            <a:r>
              <a:rPr lang="en-US" i="1" dirty="0"/>
              <a:t>a plain reading of the provision it is manifestly clear that the appeal has to be preferred within 30 days but delay not exceeding 15 days can be condoned in preferring the appeal provided the appellant is able to satisfy this Appellant Tribunal that there was sufficient cause for not filing the appeal within the prescribed period of 30 days. This provision unambiguously provides a maximum time frame of 45 days for filing of appeal, which is not further extendable on any ground </a:t>
            </a:r>
            <a:r>
              <a:rPr lang="en-US" i="1" dirty="0" smtClean="0"/>
              <a:t>whatsoever.</a:t>
            </a:r>
          </a:p>
          <a:p>
            <a:pPr marL="0" indent="0" algn="just">
              <a:buNone/>
            </a:pPr>
            <a:r>
              <a:rPr lang="en-US" b="1" dirty="0" smtClean="0"/>
              <a:t>M/s</a:t>
            </a:r>
            <a:r>
              <a:rPr lang="en-US" b="1" dirty="0"/>
              <a:t>. Super Multicolor Printers (P) Ltd. and Prakash </a:t>
            </a:r>
            <a:r>
              <a:rPr lang="en-US" b="1" dirty="0" err="1"/>
              <a:t>Dev</a:t>
            </a:r>
            <a:r>
              <a:rPr lang="en-US" b="1" dirty="0"/>
              <a:t> Sharma Vs. Senior Executive Engineer, Himachal Pradesh Electricity Board and Punjab National Bank </a:t>
            </a:r>
            <a:r>
              <a:rPr lang="en-US" b="1" i="1" dirty="0"/>
              <a:t>[CA No.72/2017 IN CP (IB) NO. 08/</a:t>
            </a:r>
            <a:r>
              <a:rPr lang="en-US" b="1" i="1" dirty="0" err="1"/>
              <a:t>Chd</a:t>
            </a:r>
            <a:r>
              <a:rPr lang="en-US" b="1" i="1" dirty="0"/>
              <a:t>/CHD/2017]</a:t>
            </a:r>
            <a:r>
              <a:rPr lang="en-US" b="1" dirty="0"/>
              <a:t>.</a:t>
            </a:r>
          </a:p>
          <a:p>
            <a:pPr algn="just"/>
            <a:r>
              <a:rPr lang="en-US" dirty="0"/>
              <a:t>Prior to commencement of the CIRP, there existed an arrangement between the CD and Punjab National Bank (PNB) allowing the latter to recover 5% from sales of the CD through a transaction recovery account. A prayer was made by the RP for a direction to PNB for stopping 5% recovery from the sales during moratorium period and refunding the amount already recovered by PNB from sales after commencement of CIRP. The AA allowed the prayer.</a:t>
            </a:r>
          </a:p>
          <a:p>
            <a:pPr marL="0" indent="0" algn="just">
              <a:buNone/>
            </a:pPr>
            <a:endParaRPr lang="en-US" dirty="0"/>
          </a:p>
        </p:txBody>
      </p:sp>
    </p:spTree>
    <p:extLst>
      <p:ext uri="{BB962C8B-B14F-4D97-AF65-F5344CB8AC3E}">
        <p14:creationId xmlns:p14="http://schemas.microsoft.com/office/powerpoint/2010/main" val="177357518"/>
      </p:ext>
    </p:extLst>
  </p:cSld>
  <p:clrMapOvr>
    <a:masterClrMapping/>
  </p:clrMapOvr>
  <p:transition>
    <p:wheel spokes="8"/>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0" y="57150"/>
            <a:ext cx="8763000" cy="6191250"/>
          </a:xfrm>
        </p:spPr>
        <p:txBody>
          <a:bodyPr>
            <a:normAutofit/>
          </a:bodyPr>
          <a:lstStyle/>
          <a:p>
            <a:r>
              <a:rPr lang="en-US" b="1" dirty="0"/>
              <a:t>M/s Alchemist Asset Reconstruction Co. Ltd Vs. M/s Hotel </a:t>
            </a:r>
            <a:r>
              <a:rPr lang="en-US" b="1" dirty="0" err="1"/>
              <a:t>Gaudavan</a:t>
            </a:r>
            <a:r>
              <a:rPr lang="en-US" b="1" dirty="0"/>
              <a:t> Pvt. Ltd. </a:t>
            </a:r>
            <a:r>
              <a:rPr lang="en-US" b="1" i="1" dirty="0"/>
              <a:t>[CP/CA. No. (IB)-23(PB)/2017</a:t>
            </a:r>
            <a:r>
              <a:rPr lang="en-US" b="1" i="1" dirty="0" smtClean="0"/>
              <a:t>]</a:t>
            </a:r>
            <a:r>
              <a:rPr lang="en-US" b="1" dirty="0" smtClean="0"/>
              <a:t>.</a:t>
            </a:r>
          </a:p>
          <a:p>
            <a:pPr algn="just"/>
            <a:r>
              <a:rPr lang="en-US" dirty="0"/>
              <a:t>The IRP prayed for protection for all acts done by him in good faith and to save him from the frivolous allegations made in a FIR. The AA observed: </a:t>
            </a:r>
            <a:r>
              <a:rPr lang="en-US" i="1" dirty="0"/>
              <a:t>“If, there is any complaint against the Insolvency Professional then the IBBI is competent to constitute a disciplinary committee and have the same investigated from an Investigating Authority as per the provision of section 220 of the Code. If, after investigation ‘IBBI’ finds that a criminal case has been made out against the Insolvency Resolution Professional then the ‘IBBI’ has to file a complaint in respect of the offences committed by him. It is with the aforesaid object that protection to action taken by the IRP in good faith has been accorded by section 233 of the Code. There is also complete bar of trial of offences in the absence of filing of a complaint by the ‘IBBI’ as is evident from a perusal of section 236(1) (2) of the code. Therefore, a complaint by </a:t>
            </a:r>
            <a:r>
              <a:rPr lang="en-US" i="1" dirty="0" err="1"/>
              <a:t>Harenda</a:t>
            </a:r>
            <a:r>
              <a:rPr lang="en-US" i="1" dirty="0"/>
              <a:t> Singh </a:t>
            </a:r>
            <a:r>
              <a:rPr lang="en-US" i="1" dirty="0" err="1"/>
              <a:t>Rathore</a:t>
            </a:r>
            <a:r>
              <a:rPr lang="en-US" i="1" dirty="0"/>
              <a:t>, a former director with the SHO, Police Station would not be maintainable and competent as the complaint is not lodged by the IBBI. ..the jurisdiction would vest with Investigation Officer only when a complaint is filed by ‘IBBI</a:t>
            </a:r>
            <a:r>
              <a:rPr lang="en-US" i="1" dirty="0" smtClean="0"/>
              <a:t>’.”</a:t>
            </a:r>
            <a:r>
              <a:rPr lang="en-US" dirty="0" smtClean="0"/>
              <a:t>.</a:t>
            </a:r>
            <a:endParaRPr lang="en-US" dirty="0"/>
          </a:p>
          <a:p>
            <a:endParaRPr lang="en-US" dirty="0"/>
          </a:p>
        </p:txBody>
      </p:sp>
    </p:spTree>
    <p:extLst>
      <p:ext uri="{BB962C8B-B14F-4D97-AF65-F5344CB8AC3E}">
        <p14:creationId xmlns:p14="http://schemas.microsoft.com/office/powerpoint/2010/main" val="3167272581"/>
      </p:ext>
    </p:extLst>
  </p:cSld>
  <p:clrMapOvr>
    <a:masterClrMapping/>
  </p:clrMapOvr>
  <p:transition>
    <p:wheel spokes="8"/>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228600" y="228600"/>
            <a:ext cx="8915400" cy="6019800"/>
          </a:xfrm>
        </p:spPr>
        <p:txBody>
          <a:bodyPr>
            <a:normAutofit fontScale="92500" lnSpcReduction="10000"/>
          </a:bodyPr>
          <a:lstStyle/>
          <a:p>
            <a:r>
              <a:rPr lang="en-US" b="1" dirty="0"/>
              <a:t>Sunrise 14 A/S, Denmark Vs. </a:t>
            </a:r>
            <a:r>
              <a:rPr lang="en-US" b="1" dirty="0" err="1"/>
              <a:t>Muskaan</a:t>
            </a:r>
            <a:r>
              <a:rPr lang="en-US" b="1" dirty="0"/>
              <a:t> Power Infrastructure Ltd.</a:t>
            </a:r>
            <a:r>
              <a:rPr lang="en-US" b="1" i="1" dirty="0"/>
              <a:t> [CA No. 150/2017 in CP (IB) NO. 39/</a:t>
            </a:r>
            <a:r>
              <a:rPr lang="en-US" b="1" i="1" dirty="0" err="1"/>
              <a:t>Chd</a:t>
            </a:r>
            <a:r>
              <a:rPr lang="en-US" b="1" i="1" dirty="0"/>
              <a:t>/</a:t>
            </a:r>
            <a:r>
              <a:rPr lang="en-US" b="1" i="1" dirty="0" err="1"/>
              <a:t>Pb</a:t>
            </a:r>
            <a:r>
              <a:rPr lang="en-US" b="1" i="1" dirty="0"/>
              <a:t>/2017</a:t>
            </a:r>
            <a:r>
              <a:rPr lang="en-US" b="1" i="1" dirty="0" smtClean="0"/>
              <a:t>]</a:t>
            </a:r>
            <a:r>
              <a:rPr lang="en-US" b="1" dirty="0" smtClean="0"/>
              <a:t>.</a:t>
            </a:r>
          </a:p>
          <a:p>
            <a:pPr algn="just"/>
            <a:r>
              <a:rPr lang="en-US" dirty="0"/>
              <a:t>The RP prayed for a direction under sections 19(2) and 19(3) of the Code. Since two respondents did not comply with directions of RP and refused to accept the notice, the AA issued </a:t>
            </a:r>
            <a:r>
              <a:rPr lang="en-US" dirty="0" err="1"/>
              <a:t>bailable</a:t>
            </a:r>
            <a:r>
              <a:rPr lang="en-US" dirty="0"/>
              <a:t> warrants to secure their presence. It directed the RP to collect the </a:t>
            </a:r>
            <a:r>
              <a:rPr lang="en-US" dirty="0" err="1"/>
              <a:t>bailable</a:t>
            </a:r>
            <a:r>
              <a:rPr lang="en-US" dirty="0"/>
              <a:t> warrants from the registry and deliver to Commissioner of Police, Ludhiana to get the same executed. At the next hearing, the AA allowed a weeks’ time to the respondents for handing over the original record of the company and to produce list of assets of the company</a:t>
            </a:r>
            <a:r>
              <a:rPr lang="en-US" dirty="0" smtClean="0"/>
              <a:t>.</a:t>
            </a:r>
          </a:p>
          <a:p>
            <a:pPr algn="just"/>
            <a:r>
              <a:rPr lang="en-US" b="1" dirty="0"/>
              <a:t>Bank of India Vs. </a:t>
            </a:r>
            <a:r>
              <a:rPr lang="en-US" b="1" dirty="0" err="1"/>
              <a:t>Renish</a:t>
            </a:r>
            <a:r>
              <a:rPr lang="en-US" b="1" dirty="0"/>
              <a:t> Petrochem FZE &amp; </a:t>
            </a:r>
            <a:r>
              <a:rPr lang="en-US" b="1" dirty="0" err="1"/>
              <a:t>Anr</a:t>
            </a:r>
            <a:r>
              <a:rPr lang="en-US" b="1" dirty="0"/>
              <a:t>. </a:t>
            </a:r>
            <a:r>
              <a:rPr lang="en-US" b="1" i="1" dirty="0"/>
              <a:t>[I.A. Nos. 277, 319, 320 &amp; 321 of 2017 in C.P. No. (IB) </a:t>
            </a:r>
            <a:r>
              <a:rPr lang="en-US" b="1" i="1" dirty="0" smtClean="0"/>
              <a:t>33/9/NCLT/AHM/2017].</a:t>
            </a:r>
          </a:p>
          <a:p>
            <a:pPr algn="just"/>
            <a:r>
              <a:rPr lang="en-US" dirty="0"/>
              <a:t>In this matter, the IRP constituted the </a:t>
            </a:r>
            <a:r>
              <a:rPr lang="en-US" dirty="0" err="1"/>
              <a:t>CoC</a:t>
            </a:r>
            <a:r>
              <a:rPr lang="en-US" dirty="0"/>
              <a:t> and convened its first meeting. In the said meeting, the </a:t>
            </a:r>
            <a:r>
              <a:rPr lang="en-US" dirty="0" err="1"/>
              <a:t>CoC</a:t>
            </a:r>
            <a:r>
              <a:rPr lang="en-US" dirty="0"/>
              <a:t> resolved to replace the IRP, but did not propose the name of another IP to act as RP. In a subsequent meeting which was not convened by the IRP, as required under regulation 18 of the CIRP Regulations, the </a:t>
            </a:r>
            <a:r>
              <a:rPr lang="en-US" dirty="0" err="1"/>
              <a:t>CoC</a:t>
            </a:r>
            <a:r>
              <a:rPr lang="en-US" dirty="0"/>
              <a:t> decided to appoint another IP as the RP . The AA observed: </a:t>
            </a:r>
            <a:r>
              <a:rPr lang="en-US" i="1" dirty="0"/>
              <a:t>“The IB Code, Rules and Regulations is a complete Code by itself and, whenever any special Act or the Rules framed thereunder prescribe a particular procedure it has to be followed and a party cannot be permitted to deviate from such procedure.”</a:t>
            </a:r>
            <a:r>
              <a:rPr lang="en-US" dirty="0"/>
              <a:t>. Accordingly, the AA directed the IRP to convene a meeting of the </a:t>
            </a:r>
            <a:r>
              <a:rPr lang="en-US" dirty="0" err="1"/>
              <a:t>CoC</a:t>
            </a:r>
            <a:r>
              <a:rPr lang="en-US" dirty="0"/>
              <a:t> in accordance with the CIRP Regulations to discuss and decide the appointment of RP in place of IRP.</a:t>
            </a:r>
            <a:endParaRPr lang="en-US" b="1" dirty="0"/>
          </a:p>
        </p:txBody>
      </p:sp>
    </p:spTree>
    <p:extLst>
      <p:ext uri="{BB962C8B-B14F-4D97-AF65-F5344CB8AC3E}">
        <p14:creationId xmlns:p14="http://schemas.microsoft.com/office/powerpoint/2010/main" val="3747866054"/>
      </p:ext>
    </p:extLst>
  </p:cSld>
  <p:clrMapOvr>
    <a:masterClrMapping/>
  </p:clrMapOvr>
  <p:transition>
    <p:wheel spokes="8"/>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0" y="76200"/>
            <a:ext cx="8686800" cy="6172200"/>
          </a:xfrm>
        </p:spPr>
        <p:txBody>
          <a:bodyPr>
            <a:normAutofit/>
          </a:bodyPr>
          <a:lstStyle/>
          <a:p>
            <a:r>
              <a:rPr lang="en-US" b="1" dirty="0"/>
              <a:t> RP (in the matter of ORCHID PHARMA) Vs. Lakshmi Vilas Bank &amp; ORCHID PHARMA Ltd. </a:t>
            </a:r>
            <a:r>
              <a:rPr lang="en-US" b="1" i="1" dirty="0"/>
              <a:t>[CA No. CA/26/IB/2018 in CP/540/(IB)/2017</a:t>
            </a:r>
            <a:r>
              <a:rPr lang="en-US" b="1" i="1" dirty="0" smtClean="0"/>
              <a:t>]</a:t>
            </a:r>
            <a:r>
              <a:rPr lang="en-US" b="1" dirty="0" smtClean="0"/>
              <a:t>.</a:t>
            </a:r>
          </a:p>
          <a:p>
            <a:pPr algn="just"/>
            <a:r>
              <a:rPr lang="en-US" dirty="0"/>
              <a:t>The CIRP of Orchid </a:t>
            </a:r>
            <a:r>
              <a:rPr lang="en-US" dirty="0" err="1"/>
              <a:t>Pharma</a:t>
            </a:r>
            <a:r>
              <a:rPr lang="en-US" dirty="0"/>
              <a:t> Limited commenced on 17th August, 2017. The shareholders passed a resolution for appointment of M/s. CNGSN &amp; Associates LLP as the statutory auditor for a period of five years commencing on 1st April, 2017. However, the erstwhile auditor was not willing to give NOC unless the RP cleared 50% of its outstanding dues. The RP took up the matter with the AA, which directed: </a:t>
            </a:r>
            <a:r>
              <a:rPr lang="en-US" i="1" dirty="0"/>
              <a:t>“The earlier auditor, M/s SNB Associates, is directed to issue </a:t>
            </a:r>
            <a:r>
              <a:rPr lang="en-US" i="1" dirty="0" err="1"/>
              <a:t>NoC</a:t>
            </a:r>
            <a:r>
              <a:rPr lang="en-US" i="1" dirty="0"/>
              <a:t> as well as transfer the necessary papers to the newly appointed auditor of the corporate debtor, M/s. CNGSN &amp; Associates. It has been noted by this tribunal that the dues of the earlier audit has been admitted to the extent of Rs.1,23,69,272 and it has been included as the operational credit with respect to the corporate debtor</a:t>
            </a:r>
            <a:r>
              <a:rPr lang="en-US" i="1" dirty="0" smtClean="0"/>
              <a:t>.”.</a:t>
            </a:r>
          </a:p>
          <a:p>
            <a:pPr algn="just"/>
            <a:r>
              <a:rPr lang="en-US" b="1" dirty="0" err="1"/>
              <a:t>Shailen</a:t>
            </a:r>
            <a:r>
              <a:rPr lang="en-US" b="1" dirty="0"/>
              <a:t> Shah V/s. </a:t>
            </a:r>
            <a:r>
              <a:rPr lang="en-US" b="1" dirty="0" err="1"/>
              <a:t>Tahsildar</a:t>
            </a:r>
            <a:r>
              <a:rPr lang="en-US" b="1" dirty="0"/>
              <a:t> </a:t>
            </a:r>
            <a:r>
              <a:rPr lang="en-US" b="1" dirty="0" err="1"/>
              <a:t>Akole</a:t>
            </a:r>
            <a:r>
              <a:rPr lang="en-US" b="1" dirty="0"/>
              <a:t> District </a:t>
            </a:r>
            <a:r>
              <a:rPr lang="en-US" b="1" dirty="0" err="1"/>
              <a:t>Ahmednagar</a:t>
            </a:r>
            <a:r>
              <a:rPr lang="en-US" b="1" dirty="0"/>
              <a:t> &amp; </a:t>
            </a:r>
            <a:r>
              <a:rPr lang="en-US" b="1" dirty="0" err="1"/>
              <a:t>Ors</a:t>
            </a:r>
            <a:r>
              <a:rPr lang="en-US" b="1" dirty="0"/>
              <a:t>. </a:t>
            </a:r>
            <a:r>
              <a:rPr lang="en-US" b="1" i="1" dirty="0"/>
              <a:t>[IA 153 of 2018 in MA 6 of </a:t>
            </a:r>
            <a:r>
              <a:rPr lang="en-US" b="1" i="1" dirty="0" smtClean="0"/>
              <a:t>2018 </a:t>
            </a:r>
            <a:r>
              <a:rPr lang="en-US" b="1" i="1" dirty="0"/>
              <a:t>in C.P. (I.B) No. 14/7/NCLT/AHM/2018].</a:t>
            </a:r>
            <a:r>
              <a:rPr lang="en-US" b="1" dirty="0"/>
              <a:t> </a:t>
            </a:r>
            <a:endParaRPr lang="en-US" b="1" dirty="0" smtClean="0"/>
          </a:p>
          <a:p>
            <a:pPr algn="just"/>
            <a:r>
              <a:rPr lang="en-US" dirty="0"/>
              <a:t>The RP prayed for a necessary restraint order in respect of the execution of attachment warrant issued by </a:t>
            </a:r>
            <a:r>
              <a:rPr lang="en-US" dirty="0" err="1"/>
              <a:t>Tehsildar</a:t>
            </a:r>
            <a:r>
              <a:rPr lang="en-US" dirty="0"/>
              <a:t>. In view of the moratorium granted under section 14 of the Code, the AA directed status quo in respect of further execution of warrant of attachment issued by </a:t>
            </a:r>
            <a:r>
              <a:rPr lang="en-US" dirty="0" err="1"/>
              <a:t>Tehsildar</a:t>
            </a:r>
            <a:r>
              <a:rPr lang="en-US" dirty="0"/>
              <a:t> for recovery of non-agriculture tax of CD amounting to Rs.1.51 </a:t>
            </a:r>
            <a:r>
              <a:rPr lang="en-US" dirty="0" err="1"/>
              <a:t>crore</a:t>
            </a:r>
            <a:r>
              <a:rPr lang="en-US" dirty="0"/>
              <a:t>.</a:t>
            </a:r>
            <a:endParaRPr lang="en-US" b="1" dirty="0"/>
          </a:p>
        </p:txBody>
      </p:sp>
    </p:spTree>
    <p:extLst>
      <p:ext uri="{BB962C8B-B14F-4D97-AF65-F5344CB8AC3E}">
        <p14:creationId xmlns:p14="http://schemas.microsoft.com/office/powerpoint/2010/main" val="638886181"/>
      </p:ext>
    </p:extLst>
  </p:cSld>
  <p:clrMapOvr>
    <a:masterClrMapping/>
  </p:clrMapOvr>
  <p:transition>
    <p:wheel spokes="8"/>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0" y="71438"/>
            <a:ext cx="8839200" cy="6100762"/>
          </a:xfrm>
        </p:spPr>
        <p:txBody>
          <a:bodyPr>
            <a:normAutofit/>
          </a:bodyPr>
          <a:lstStyle/>
          <a:p>
            <a:r>
              <a:rPr lang="en-US" sz="2400" b="1" dirty="0" smtClean="0"/>
              <a:t>IBBI Circular 10</a:t>
            </a:r>
            <a:r>
              <a:rPr lang="en-US" sz="2400" b="1" baseline="30000" dirty="0" smtClean="0"/>
              <a:t>th</a:t>
            </a:r>
            <a:r>
              <a:rPr lang="en-US" sz="2400" b="1" dirty="0" smtClean="0"/>
              <a:t> August, 2018</a:t>
            </a:r>
          </a:p>
          <a:p>
            <a:endParaRPr lang="en-US" b="1" dirty="0"/>
          </a:p>
          <a:p>
            <a:pPr algn="just"/>
            <a:r>
              <a:rPr lang="en-US" sz="2400" dirty="0" smtClean="0"/>
              <a:t>The </a:t>
            </a:r>
            <a:r>
              <a:rPr lang="en-US" sz="2400" dirty="0"/>
              <a:t>interim resolution professional or the resolution professional, as the case may be, is directed that he shall, in every notice of meeting of the </a:t>
            </a:r>
            <a:r>
              <a:rPr lang="en-US" sz="2400" dirty="0" err="1"/>
              <a:t>CoC</a:t>
            </a:r>
            <a:r>
              <a:rPr lang="en-US" sz="2400" dirty="0"/>
              <a:t> and any other communication addressed to the financial creditors, other than creditors under section 21 (6A) (b), require that they must be represented in the </a:t>
            </a:r>
            <a:r>
              <a:rPr lang="en-US" sz="2400" dirty="0" err="1"/>
              <a:t>CoC</a:t>
            </a:r>
            <a:r>
              <a:rPr lang="en-US" sz="2400" dirty="0"/>
              <a:t> or in any meeting of the </a:t>
            </a:r>
            <a:r>
              <a:rPr lang="en-US" sz="2400" dirty="0" err="1"/>
              <a:t>CoC</a:t>
            </a:r>
            <a:r>
              <a:rPr lang="en-US" sz="2400" dirty="0"/>
              <a:t> by such persons who are competent and are </a:t>
            </a:r>
            <a:r>
              <a:rPr lang="en-US" sz="2400" dirty="0" err="1"/>
              <a:t>authorised</a:t>
            </a:r>
            <a:r>
              <a:rPr lang="en-US" sz="2400" dirty="0"/>
              <a:t> to take decisions on the spot and without deferring decisions for want of any internal approval from the financial creditors. </a:t>
            </a:r>
            <a:endParaRPr lang="en-US" sz="2400" dirty="0" smtClean="0"/>
          </a:p>
          <a:p>
            <a:pPr algn="just"/>
            <a:r>
              <a:rPr lang="en-US" sz="2400" b="1" u="sng" dirty="0"/>
              <a:t>Shah Bros </a:t>
            </a:r>
            <a:r>
              <a:rPr lang="en-US" sz="2400" b="1" u="sng" dirty="0" err="1"/>
              <a:t>Ispat</a:t>
            </a:r>
            <a:r>
              <a:rPr lang="en-US" sz="2400" b="1" u="sng" dirty="0"/>
              <a:t> </a:t>
            </a:r>
            <a:r>
              <a:rPr lang="en-US" sz="2400" b="1" u="sng" dirty="0" err="1"/>
              <a:t>Pvt</a:t>
            </a:r>
            <a:r>
              <a:rPr lang="en-US" sz="2400" b="1" u="sng" dirty="0"/>
              <a:t> Ltd </a:t>
            </a:r>
            <a:r>
              <a:rPr lang="en-US" sz="2400" b="1" u="sng" dirty="0" err="1"/>
              <a:t>Vs</a:t>
            </a:r>
            <a:r>
              <a:rPr lang="en-US" sz="2400" b="1" u="sng" dirty="0"/>
              <a:t> </a:t>
            </a:r>
            <a:r>
              <a:rPr lang="en-US" sz="2400" b="1" u="sng" dirty="0" err="1"/>
              <a:t>P.Mohanraj</a:t>
            </a:r>
            <a:r>
              <a:rPr lang="en-US" sz="2400" b="1" u="sng" dirty="0"/>
              <a:t>&amp; </a:t>
            </a:r>
            <a:r>
              <a:rPr lang="en-US" sz="2400" b="1" u="sng" dirty="0" smtClean="0"/>
              <a:t>Others</a:t>
            </a:r>
            <a:r>
              <a:rPr lang="en-US" sz="2400" dirty="0"/>
              <a:t> </a:t>
            </a:r>
            <a:r>
              <a:rPr lang="en-US" sz="2400" dirty="0" smtClean="0"/>
              <a:t>it has been </a:t>
            </a:r>
            <a:r>
              <a:rPr lang="en-US" sz="2400" dirty="0"/>
              <a:t>held that no criminal proceedings are covered under section14 of the IBC hence no moratorium applies to such cases hence the court of competent jurisdiction may proceed with the proceeding under section 138 of NI Act, even during the period of </a:t>
            </a:r>
            <a:r>
              <a:rPr lang="en-US" sz="2400" dirty="0" smtClean="0"/>
              <a:t>Moratorium- NCLAT- Section 138 of the NI ACT</a:t>
            </a:r>
            <a:endParaRPr lang="en-US" sz="2400" b="1" dirty="0"/>
          </a:p>
        </p:txBody>
      </p:sp>
    </p:spTree>
    <p:extLst>
      <p:ext uri="{BB962C8B-B14F-4D97-AF65-F5344CB8AC3E}">
        <p14:creationId xmlns:p14="http://schemas.microsoft.com/office/powerpoint/2010/main" val="3336995635"/>
      </p:ext>
    </p:extLst>
  </p:cSld>
  <p:clrMapOvr>
    <a:masterClrMapping/>
  </p:clrMapOvr>
  <p:transition>
    <p:wheel spokes="8"/>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0" y="85725"/>
            <a:ext cx="8763000" cy="6086475"/>
          </a:xfrm>
        </p:spPr>
        <p:txBody>
          <a:bodyPr>
            <a:normAutofit lnSpcReduction="10000"/>
          </a:bodyPr>
          <a:lstStyle/>
          <a:p>
            <a:pPr algn="just"/>
            <a:r>
              <a:rPr lang="en-US" sz="2800" b="1" dirty="0" err="1"/>
              <a:t>Jaypee</a:t>
            </a:r>
            <a:r>
              <a:rPr lang="en-US" sz="2800" b="1" dirty="0"/>
              <a:t> </a:t>
            </a:r>
            <a:r>
              <a:rPr lang="en-US" sz="2800" b="1" dirty="0" err="1"/>
              <a:t>Infratech</a:t>
            </a:r>
            <a:r>
              <a:rPr lang="en-US" sz="2800" b="1" dirty="0"/>
              <a:t> case</a:t>
            </a:r>
            <a:r>
              <a:rPr lang="en-US" sz="2800" dirty="0"/>
              <a:t>: The SC remands a matter to </a:t>
            </a:r>
            <a:r>
              <a:rPr lang="en-US" sz="2800" dirty="0" smtClean="0"/>
              <a:t>NCLT. It is directed that Home buyers </a:t>
            </a:r>
            <a:r>
              <a:rPr lang="en-US" sz="2800" dirty="0"/>
              <a:t>to be included in the Committee of Creditors. The Supreme Court has allowed </a:t>
            </a:r>
            <a:r>
              <a:rPr lang="en-US" sz="2800" b="1" u="sng" dirty="0"/>
              <a:t>round two of bidding</a:t>
            </a:r>
            <a:r>
              <a:rPr lang="en-US" sz="2800" dirty="0"/>
              <a:t> for </a:t>
            </a:r>
            <a:r>
              <a:rPr lang="en-US" sz="2800" dirty="0" err="1"/>
              <a:t>Jaypee</a:t>
            </a:r>
            <a:r>
              <a:rPr lang="en-US" sz="2800" dirty="0"/>
              <a:t> </a:t>
            </a:r>
            <a:r>
              <a:rPr lang="en-US" sz="2800" dirty="0" err="1"/>
              <a:t>Infratech</a:t>
            </a:r>
            <a:r>
              <a:rPr lang="en-US" sz="2800" dirty="0"/>
              <a:t> but has </a:t>
            </a:r>
            <a:r>
              <a:rPr lang="en-US" sz="2800" dirty="0" smtClean="0"/>
              <a:t>restricted </a:t>
            </a:r>
            <a:r>
              <a:rPr lang="en-US" sz="2800" dirty="0" err="1"/>
              <a:t>Jaypee</a:t>
            </a:r>
            <a:r>
              <a:rPr lang="en-US" sz="2800" dirty="0"/>
              <a:t> </a:t>
            </a:r>
            <a:r>
              <a:rPr lang="en-US" sz="2800" dirty="0" smtClean="0"/>
              <a:t>Associates, and its other companies </a:t>
            </a:r>
            <a:r>
              <a:rPr lang="en-US" sz="2800" dirty="0"/>
              <a:t>and the company itself- to participate in the resolution proceedings </a:t>
            </a:r>
            <a:r>
              <a:rPr lang="en-US" sz="2800" dirty="0" smtClean="0"/>
              <a:t>as per provisions of the </a:t>
            </a:r>
            <a:r>
              <a:rPr lang="en-US" sz="2800" dirty="0"/>
              <a:t>section 29A of the Insolvency and Bankruptcy Code. </a:t>
            </a:r>
            <a:r>
              <a:rPr lang="en-US" sz="2800" dirty="0" smtClean="0"/>
              <a:t>Now homebuyers </a:t>
            </a:r>
            <a:r>
              <a:rPr lang="en-US" sz="2800" dirty="0" err="1" smtClean="0"/>
              <a:t>canot</a:t>
            </a:r>
            <a:r>
              <a:rPr lang="en-US" sz="2800" dirty="0" smtClean="0"/>
              <a:t> get refund and shall be treated at par with the COC.</a:t>
            </a:r>
          </a:p>
          <a:p>
            <a:pPr algn="just"/>
            <a:r>
              <a:rPr lang="en-US" sz="2800" dirty="0" smtClean="0"/>
              <a:t>The issue is that the home buyers who were willing for refund cannot get it and they will be given their share as per the approved resolution plan and there may be </a:t>
            </a:r>
            <a:r>
              <a:rPr lang="en-US" sz="2800" dirty="0" err="1" smtClean="0"/>
              <a:t>hircut</a:t>
            </a:r>
            <a:r>
              <a:rPr lang="en-US" sz="2800" dirty="0" smtClean="0"/>
              <a:t> also.</a:t>
            </a:r>
          </a:p>
          <a:p>
            <a:pPr algn="just"/>
            <a:r>
              <a:rPr lang="en-US" sz="2800" b="1" dirty="0"/>
              <a:t>Assignee shall be related party under IBC, if Assignor was related party at the time of assignment- </a:t>
            </a:r>
            <a:r>
              <a:rPr lang="en-US" sz="2800" b="1" dirty="0" err="1"/>
              <a:t>Pankaj</a:t>
            </a:r>
            <a:r>
              <a:rPr lang="en-US" sz="2800" b="1" dirty="0"/>
              <a:t> </a:t>
            </a:r>
            <a:r>
              <a:rPr lang="en-US" sz="2800" b="1" dirty="0" err="1"/>
              <a:t>Yadav</a:t>
            </a:r>
            <a:r>
              <a:rPr lang="en-US" sz="2800" b="1" dirty="0"/>
              <a:t>, Vs. State Bank of India Ltd.- NCLAT</a:t>
            </a:r>
          </a:p>
          <a:p>
            <a:pPr algn="just"/>
            <a:endParaRPr lang="en-US" sz="2800" dirty="0"/>
          </a:p>
        </p:txBody>
      </p:sp>
    </p:spTree>
    <p:extLst>
      <p:ext uri="{BB962C8B-B14F-4D97-AF65-F5344CB8AC3E}">
        <p14:creationId xmlns:p14="http://schemas.microsoft.com/office/powerpoint/2010/main" val="1995145154"/>
      </p:ext>
    </p:extLst>
  </p:cSld>
  <p:clrMapOvr>
    <a:masterClrMapping/>
  </p:clrMapOvr>
  <p:transition>
    <p:wheel spokes="8"/>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28600" y="0"/>
            <a:ext cx="8915400" cy="1219200"/>
          </a:xfrm>
        </p:spPr>
        <p:txBody>
          <a:bodyPr>
            <a:normAutofit fontScale="90000"/>
          </a:bodyPr>
          <a:lstStyle/>
          <a:p>
            <a:r>
              <a:rPr lang="en-US" b="1" dirty="0" smtClean="0"/>
              <a:t/>
            </a:r>
            <a:br>
              <a:rPr lang="en-US" b="1" dirty="0" smtClean="0"/>
            </a:br>
            <a:r>
              <a:rPr lang="en-US" b="1" u="sng" dirty="0" smtClean="0">
                <a:solidFill>
                  <a:schemeClr val="tx1"/>
                </a:solidFill>
                <a:latin typeface="Arial Black" panose="020B0A04020102020204" pitchFamily="34" charset="0"/>
              </a:rPr>
              <a:t>GENERAL PROCEDURE TO BE FOLLOWED </a:t>
            </a:r>
            <a:endParaRPr lang="en-US" u="sng" dirty="0">
              <a:solidFill>
                <a:schemeClr val="tx1"/>
              </a:solidFill>
              <a:latin typeface="Arial Black" panose="020B0A04020102020204" pitchFamily="34" charset="0"/>
            </a:endParaRPr>
          </a:p>
        </p:txBody>
      </p:sp>
      <p:sp>
        <p:nvSpPr>
          <p:cNvPr id="3" name="Content Placeholder 2"/>
          <p:cNvSpPr>
            <a:spLocks noGrp="1"/>
          </p:cNvSpPr>
          <p:nvPr>
            <p:ph idx="4294967295"/>
          </p:nvPr>
        </p:nvSpPr>
        <p:spPr>
          <a:xfrm>
            <a:off x="381000" y="1846263"/>
            <a:ext cx="8763000" cy="4022725"/>
          </a:xfrm>
        </p:spPr>
        <p:txBody>
          <a:bodyPr>
            <a:normAutofit/>
          </a:bodyPr>
          <a:lstStyle/>
          <a:p>
            <a:pPr marL="514350" indent="-514350" algn="just">
              <a:buNone/>
            </a:pPr>
            <a:r>
              <a:rPr lang="en-US" b="1" u="sng" dirty="0" smtClean="0"/>
              <a:t>1) Petition/application</a:t>
            </a:r>
            <a:endParaRPr lang="en-US" b="1" u="sng" dirty="0"/>
          </a:p>
          <a:p>
            <a:pPr algn="just"/>
            <a:r>
              <a:rPr lang="en-US" dirty="0"/>
              <a:t>Rule 34(3) provides that every petition or application or reference shall be filed in Form No. NCLT </a:t>
            </a:r>
            <a:r>
              <a:rPr lang="en-US" dirty="0" smtClean="0"/>
              <a:t>1with </a:t>
            </a:r>
            <a:r>
              <a:rPr lang="en-US" dirty="0"/>
              <a:t>attachments thereto accompanied by Form No. NCLT No. 2 which is nothing but, the notice </a:t>
            </a:r>
            <a:r>
              <a:rPr lang="en-US" dirty="0" smtClean="0"/>
              <a:t>of admission.</a:t>
            </a:r>
          </a:p>
          <a:p>
            <a:pPr algn="just">
              <a:buNone/>
            </a:pPr>
            <a:r>
              <a:rPr lang="en-US" b="1" u="sng" dirty="0" smtClean="0"/>
              <a:t>2) Affidavit</a:t>
            </a:r>
          </a:p>
          <a:p>
            <a:pPr algn="just"/>
            <a:r>
              <a:rPr lang="en-US" dirty="0"/>
              <a:t>Rule 34(4) provides that every petition or application including interlocutory application shall </a:t>
            </a:r>
            <a:r>
              <a:rPr lang="en-US" dirty="0" smtClean="0"/>
              <a:t>be verified </a:t>
            </a:r>
            <a:r>
              <a:rPr lang="en-US" dirty="0"/>
              <a:t>in an affidavit in Form No. NCLT 6. The notice to be issued by the Tribunal to the </a:t>
            </a:r>
            <a:r>
              <a:rPr lang="en-US" dirty="0" smtClean="0"/>
              <a:t>opposite party </a:t>
            </a:r>
            <a:r>
              <a:rPr lang="en-US" dirty="0"/>
              <a:t>shall be in Form No. NCLT 5.</a:t>
            </a:r>
            <a:endParaRPr lang="en-US" b="1" dirty="0" smtClean="0"/>
          </a:p>
        </p:txBody>
      </p:sp>
    </p:spTree>
  </p:cSld>
  <p:clrMapOvr>
    <a:masterClrMapping/>
  </p:clrMapOvr>
  <p:transition advTm="1000">
    <p:plus/>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0"/>
            <a:ext cx="9144000" cy="609600"/>
          </a:xfrm>
        </p:spPr>
        <p:txBody>
          <a:bodyPr>
            <a:normAutofit fontScale="90000"/>
          </a:bodyPr>
          <a:lstStyle/>
          <a:p>
            <a:pPr algn="ctr"/>
            <a:r>
              <a:rPr lang="en-US" b="1" u="sng" dirty="0" smtClean="0">
                <a:latin typeface="Arial Black" panose="020B0A04020102020204" pitchFamily="34" charset="0"/>
              </a:rPr>
              <a:t>Continued</a:t>
            </a:r>
            <a:endParaRPr lang="en-US" b="1" u="sng" dirty="0">
              <a:latin typeface="Arial Black" panose="020B0A04020102020204" pitchFamily="34" charset="0"/>
            </a:endParaRPr>
          </a:p>
        </p:txBody>
      </p:sp>
      <p:sp>
        <p:nvSpPr>
          <p:cNvPr id="3" name="Content Placeholder 2"/>
          <p:cNvSpPr>
            <a:spLocks noGrp="1"/>
          </p:cNvSpPr>
          <p:nvPr>
            <p:ph idx="4294967295"/>
          </p:nvPr>
        </p:nvSpPr>
        <p:spPr>
          <a:xfrm>
            <a:off x="0" y="685800"/>
            <a:ext cx="8915400" cy="6172200"/>
          </a:xfrm>
        </p:spPr>
        <p:txBody>
          <a:bodyPr/>
          <a:lstStyle/>
          <a:p>
            <a:pPr>
              <a:buNone/>
            </a:pPr>
            <a:r>
              <a:rPr lang="en-US" sz="2800" b="1" u="sng" dirty="0" smtClean="0"/>
              <a:t>3) Advertisement</a:t>
            </a:r>
          </a:p>
          <a:p>
            <a:pPr algn="just"/>
            <a:r>
              <a:rPr lang="en-US" sz="2800" dirty="0"/>
              <a:t>Rule 35(1) provides that where </a:t>
            </a:r>
            <a:r>
              <a:rPr lang="en-US" sz="2800" dirty="0" smtClean="0"/>
              <a:t>any application  petition </a:t>
            </a:r>
            <a:r>
              <a:rPr lang="en-US" sz="2800" dirty="0"/>
              <a:t>or reference is required to be </a:t>
            </a:r>
            <a:r>
              <a:rPr lang="en-US" sz="2800" dirty="0" smtClean="0"/>
              <a:t>advertised, unless </a:t>
            </a:r>
            <a:r>
              <a:rPr lang="en-US" sz="2800" dirty="0"/>
              <a:t>otherwise ordered by the Tribunal, the petition shall be in Form No. NCLT – </a:t>
            </a:r>
            <a:r>
              <a:rPr lang="en-US" sz="2800" dirty="0" smtClean="0"/>
              <a:t>3</a:t>
            </a:r>
          </a:p>
          <a:p>
            <a:pPr algn="just"/>
            <a:r>
              <a:rPr lang="en-US" sz="2800" dirty="0" smtClean="0"/>
              <a:t>The advertisement </a:t>
            </a:r>
            <a:r>
              <a:rPr lang="en-US" sz="2800" dirty="0"/>
              <a:t>is to be issued not less than 14 days before the date fixed for hearing, at least </a:t>
            </a:r>
            <a:r>
              <a:rPr lang="en-US" sz="2800" dirty="0" smtClean="0"/>
              <a:t>once in </a:t>
            </a:r>
            <a:r>
              <a:rPr lang="en-US" sz="2800" dirty="0"/>
              <a:t>a vernacular newspaper in the principal vernacular language of the district in which the </a:t>
            </a:r>
            <a:r>
              <a:rPr lang="en-US" sz="2800" dirty="0" smtClean="0"/>
              <a:t>registered office </a:t>
            </a:r>
            <a:r>
              <a:rPr lang="en-US" sz="2800" dirty="0"/>
              <a:t>of the company is situate and at least once in English language in English </a:t>
            </a:r>
            <a:r>
              <a:rPr lang="en-US" sz="2800" dirty="0" smtClean="0"/>
              <a:t>newspaper </a:t>
            </a:r>
            <a:r>
              <a:rPr lang="en-US" sz="2800" dirty="0"/>
              <a:t>circulating in that district.</a:t>
            </a:r>
            <a:endParaRPr lang="en-US" sz="2800" b="1" dirty="0"/>
          </a:p>
        </p:txBody>
      </p:sp>
    </p:spTree>
  </p:cSld>
  <p:clrMapOvr>
    <a:masterClrMapping/>
  </p:clrMapOvr>
  <p:transition advTm="1000">
    <p:split orient="vert" dir="in"/>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0"/>
            <a:ext cx="8915400" cy="1066800"/>
          </a:xfrm>
        </p:spPr>
        <p:txBody>
          <a:bodyPr/>
          <a:lstStyle/>
          <a:p>
            <a:pPr algn="ctr"/>
            <a:r>
              <a:rPr lang="en-US" dirty="0" smtClean="0">
                <a:latin typeface="Arial Black" panose="020B0A04020102020204" pitchFamily="34" charset="0"/>
              </a:rPr>
              <a:t>Continued</a:t>
            </a:r>
            <a:endParaRPr lang="en-US" dirty="0">
              <a:latin typeface="Arial Black" panose="020B0A04020102020204" pitchFamily="34" charset="0"/>
            </a:endParaRPr>
          </a:p>
        </p:txBody>
      </p:sp>
      <p:sp>
        <p:nvSpPr>
          <p:cNvPr id="3" name="Content Placeholder 2"/>
          <p:cNvSpPr>
            <a:spLocks noGrp="1"/>
          </p:cNvSpPr>
          <p:nvPr>
            <p:ph idx="4294967295"/>
          </p:nvPr>
        </p:nvSpPr>
        <p:spPr>
          <a:xfrm>
            <a:off x="0" y="1219200"/>
            <a:ext cx="9144000" cy="5638800"/>
          </a:xfrm>
        </p:spPr>
        <p:txBody>
          <a:bodyPr>
            <a:normAutofit/>
          </a:bodyPr>
          <a:lstStyle/>
          <a:p>
            <a:pPr>
              <a:buNone/>
            </a:pPr>
            <a:r>
              <a:rPr lang="en-US" sz="2800" b="1" u="sng" dirty="0"/>
              <a:t>Rule 35(2) provides that every advertisement </a:t>
            </a:r>
            <a:r>
              <a:rPr lang="en-US" sz="2800" b="1" u="sng" dirty="0" smtClean="0"/>
              <a:t>shall state-</a:t>
            </a:r>
            <a:endParaRPr lang="en-US" sz="2800" b="1" u="sng" dirty="0"/>
          </a:p>
          <a:p>
            <a:pPr algn="just"/>
            <a:r>
              <a:rPr lang="en-US" sz="2400" dirty="0" smtClean="0"/>
              <a:t>The date </a:t>
            </a:r>
            <a:r>
              <a:rPr lang="en-US" sz="2400" dirty="0"/>
              <a:t>on which the application, petition or reference was presented;</a:t>
            </a:r>
          </a:p>
          <a:p>
            <a:pPr algn="just"/>
            <a:r>
              <a:rPr lang="en-US" sz="2400" dirty="0"/>
              <a:t>the name and address of the applicant, petition and his authorized representative, if any;</a:t>
            </a:r>
          </a:p>
          <a:p>
            <a:pPr algn="just"/>
            <a:r>
              <a:rPr lang="en-US" sz="2400" dirty="0"/>
              <a:t>the nature and substance of application, petition or reference;</a:t>
            </a:r>
          </a:p>
          <a:p>
            <a:pPr algn="just"/>
            <a:r>
              <a:rPr lang="en-US" sz="2400" dirty="0"/>
              <a:t>the date fixed for hearing;</a:t>
            </a:r>
          </a:p>
          <a:p>
            <a:pPr algn="just"/>
            <a:r>
              <a:rPr lang="en-US" sz="2400" dirty="0"/>
              <a:t>a statement to the effect that any person whose interest is </a:t>
            </a:r>
            <a:r>
              <a:rPr lang="en-US" sz="2400" dirty="0" smtClean="0"/>
              <a:t>likely to be affected by the proposed petition</a:t>
            </a:r>
            <a:endParaRPr lang="en-US" sz="2400" dirty="0"/>
          </a:p>
        </p:txBody>
      </p:sp>
    </p:spTree>
  </p:cSld>
  <p:clrMapOvr>
    <a:masterClrMapping/>
  </p:clrMapOvr>
  <p:transition advTm="1000">
    <p:comb dir="ver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0"/>
            <a:ext cx="9144000" cy="914400"/>
          </a:xfrm>
        </p:spPr>
        <p:txBody>
          <a:bodyPr/>
          <a:lstStyle/>
          <a:p>
            <a:pPr algn="ctr"/>
            <a:r>
              <a:rPr lang="en-US" b="1" dirty="0" smtClean="0">
                <a:latin typeface="Arial Black" panose="020B0A04020102020204" pitchFamily="34" charset="0"/>
              </a:rPr>
              <a:t>Continued</a:t>
            </a:r>
            <a:endParaRPr lang="en-US" b="1" dirty="0">
              <a:latin typeface="Arial Black" panose="020B0A04020102020204" pitchFamily="34" charset="0"/>
            </a:endParaRPr>
          </a:p>
        </p:txBody>
      </p:sp>
      <p:sp>
        <p:nvSpPr>
          <p:cNvPr id="3" name="Content Placeholder 2"/>
          <p:cNvSpPr>
            <a:spLocks noGrp="1"/>
          </p:cNvSpPr>
          <p:nvPr>
            <p:ph idx="4294967295"/>
          </p:nvPr>
        </p:nvSpPr>
        <p:spPr>
          <a:xfrm>
            <a:off x="0" y="1219200"/>
            <a:ext cx="9144000" cy="5638800"/>
          </a:xfrm>
        </p:spPr>
        <p:txBody>
          <a:bodyPr>
            <a:normAutofit/>
          </a:bodyPr>
          <a:lstStyle/>
          <a:p>
            <a:pPr algn="just">
              <a:buNone/>
            </a:pPr>
            <a:r>
              <a:rPr lang="en-US" sz="2800" b="1" u="sng" dirty="0" smtClean="0"/>
              <a:t>4) </a:t>
            </a:r>
            <a:r>
              <a:rPr lang="en-US" sz="2800" b="1" u="sng" dirty="0"/>
              <a:t>Notice to opposite </a:t>
            </a:r>
            <a:r>
              <a:rPr lang="en-US" sz="2800" b="1" u="sng" dirty="0" smtClean="0"/>
              <a:t>party</a:t>
            </a:r>
          </a:p>
          <a:p>
            <a:pPr algn="just"/>
            <a:r>
              <a:rPr lang="en-US" sz="2800" dirty="0"/>
              <a:t>Rule 37 (1) provides that the Tribunal shall issue notice to the respondent to show cause against </a:t>
            </a:r>
            <a:r>
              <a:rPr lang="en-US" sz="2800" dirty="0" smtClean="0"/>
              <a:t>the application </a:t>
            </a:r>
            <a:r>
              <a:rPr lang="en-US" sz="2800" dirty="0"/>
              <a:t>or petition on a date of hearing indicated in the notice in Form No. NCLT 5 which </a:t>
            </a:r>
            <a:r>
              <a:rPr lang="en-US" sz="2800" dirty="0" smtClean="0"/>
              <a:t>has been </a:t>
            </a:r>
            <a:r>
              <a:rPr lang="en-US" sz="2800" dirty="0"/>
              <a:t>attached with by the applicant at the time of filing of petition</a:t>
            </a:r>
            <a:r>
              <a:rPr lang="en-US" sz="2800" dirty="0" smtClean="0"/>
              <a:t>.</a:t>
            </a:r>
          </a:p>
          <a:p>
            <a:pPr algn="just"/>
            <a:r>
              <a:rPr lang="en-US" sz="2800" dirty="0"/>
              <a:t>The notice shall be </a:t>
            </a:r>
            <a:r>
              <a:rPr lang="en-US" sz="2800" dirty="0" smtClean="0"/>
              <a:t>accompanied </a:t>
            </a:r>
            <a:r>
              <a:rPr lang="en-US" sz="2800" dirty="0"/>
              <a:t>by a copy of the application with supporting documents</a:t>
            </a:r>
            <a:endParaRPr lang="en-US" sz="2800" b="1" dirty="0"/>
          </a:p>
        </p:txBody>
      </p:sp>
    </p:spTree>
  </p:cSld>
  <p:clrMapOvr>
    <a:masterClrMapping/>
  </p:clrMapOvr>
  <p:transition advTm="1000">
    <p:blinds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81000" y="152400"/>
            <a:ext cx="8763000" cy="6019800"/>
          </a:xfrm>
        </p:spPr>
        <p:txBody>
          <a:bodyPr>
            <a:normAutofit/>
          </a:bodyPr>
          <a:lstStyle/>
          <a:p>
            <a:r>
              <a:rPr lang="en-US" b="1" u="sng" dirty="0"/>
              <a:t>There being a dispute as to who is the ‘Financial Creditor’, NCLAT has held that the application under Section 7  is not maintainable. – Ramesh Kumar </a:t>
            </a:r>
            <a:r>
              <a:rPr lang="en-US" b="1" u="sng" dirty="0" err="1"/>
              <a:t>Suneja</a:t>
            </a:r>
            <a:r>
              <a:rPr lang="en-US" b="1" u="sng" dirty="0"/>
              <a:t> Vs. </a:t>
            </a:r>
            <a:r>
              <a:rPr lang="en-US" b="1" u="sng" dirty="0" err="1"/>
              <a:t>Brij</a:t>
            </a:r>
            <a:r>
              <a:rPr lang="en-US" b="1" u="sng" dirty="0"/>
              <a:t> Mohan </a:t>
            </a:r>
            <a:r>
              <a:rPr lang="en-US" b="1" u="sng" dirty="0" err="1"/>
              <a:t>Sahni</a:t>
            </a:r>
            <a:r>
              <a:rPr lang="en-US" b="1" u="sng" dirty="0"/>
              <a:t>- </a:t>
            </a:r>
            <a:r>
              <a:rPr lang="en-US" b="1" u="sng" dirty="0" smtClean="0"/>
              <a:t>NCLAT</a:t>
            </a:r>
          </a:p>
          <a:p>
            <a:pPr algn="just"/>
            <a:r>
              <a:rPr lang="en-US" dirty="0"/>
              <a:t> In the earlier application plea was taken that Late Mr. </a:t>
            </a:r>
            <a:r>
              <a:rPr lang="en-US" dirty="0" err="1"/>
              <a:t>Surinder</a:t>
            </a:r>
            <a:r>
              <a:rPr lang="en-US" dirty="0"/>
              <a:t> Mohan </a:t>
            </a:r>
            <a:r>
              <a:rPr lang="en-US" dirty="0" err="1"/>
              <a:t>Sahni</a:t>
            </a:r>
            <a:r>
              <a:rPr lang="en-US" dirty="0"/>
              <a:t> entered into partnership with Mr. </a:t>
            </a:r>
            <a:r>
              <a:rPr lang="en-US" dirty="0" err="1"/>
              <a:t>Brij</a:t>
            </a:r>
            <a:r>
              <a:rPr lang="en-US" dirty="0"/>
              <a:t> Mohan </a:t>
            </a:r>
            <a:r>
              <a:rPr lang="en-US" dirty="0" err="1"/>
              <a:t>Sahni</a:t>
            </a:r>
            <a:r>
              <a:rPr lang="en-US" dirty="0"/>
              <a:t> and after death of Mr. </a:t>
            </a:r>
            <a:r>
              <a:rPr lang="en-US" dirty="0" err="1"/>
              <a:t>Surinder</a:t>
            </a:r>
            <a:r>
              <a:rPr lang="en-US" dirty="0"/>
              <a:t> Mohan </a:t>
            </a:r>
            <a:r>
              <a:rPr lang="en-US" dirty="0" err="1"/>
              <a:t>Sahni</a:t>
            </a:r>
            <a:r>
              <a:rPr lang="en-US" dirty="0"/>
              <a:t> on 2nd October, 2015, partnership between Mr. </a:t>
            </a:r>
            <a:r>
              <a:rPr lang="en-US" dirty="0" err="1"/>
              <a:t>Surinder</a:t>
            </a:r>
            <a:r>
              <a:rPr lang="en-US" dirty="0"/>
              <a:t> Mohan </a:t>
            </a:r>
            <a:r>
              <a:rPr lang="en-US" dirty="0" err="1"/>
              <a:t>Sahni</a:t>
            </a:r>
            <a:r>
              <a:rPr lang="en-US" dirty="0"/>
              <a:t> and Mr. </a:t>
            </a:r>
            <a:r>
              <a:rPr lang="en-US" dirty="0" err="1"/>
              <a:t>Brij</a:t>
            </a:r>
            <a:r>
              <a:rPr lang="en-US" dirty="0"/>
              <a:t> Mohan </a:t>
            </a:r>
            <a:r>
              <a:rPr lang="en-US" dirty="0" err="1"/>
              <a:t>Sahni</a:t>
            </a:r>
            <a:r>
              <a:rPr lang="en-US" dirty="0"/>
              <a:t> came to an end and firm stood dissolved. Mr. </a:t>
            </a:r>
            <a:r>
              <a:rPr lang="en-US" dirty="0" err="1"/>
              <a:t>Rasik</a:t>
            </a:r>
            <a:r>
              <a:rPr lang="en-US" dirty="0"/>
              <a:t> </a:t>
            </a:r>
            <a:r>
              <a:rPr lang="en-US" dirty="0" err="1"/>
              <a:t>Sahni</a:t>
            </a:r>
            <a:r>
              <a:rPr lang="en-US" dirty="0"/>
              <a:t> entered into partnership with Mr. </a:t>
            </a:r>
            <a:r>
              <a:rPr lang="en-US" dirty="0" err="1"/>
              <a:t>Brij</a:t>
            </a:r>
            <a:r>
              <a:rPr lang="en-US" dirty="0"/>
              <a:t> Mohan </a:t>
            </a:r>
            <a:r>
              <a:rPr lang="en-US" dirty="0" err="1"/>
              <a:t>Sahni</a:t>
            </a:r>
            <a:r>
              <a:rPr lang="en-US" dirty="0"/>
              <a:t> on 3rd October, 2015 and the new partnership firm took all the assets and liabilities of the old partnership firm i.e. partnership firm between Mr. </a:t>
            </a:r>
            <a:r>
              <a:rPr lang="en-US" dirty="0" err="1"/>
              <a:t>Brij</a:t>
            </a:r>
            <a:r>
              <a:rPr lang="en-US" dirty="0"/>
              <a:t> Mohan </a:t>
            </a:r>
            <a:r>
              <a:rPr lang="en-US" dirty="0" err="1"/>
              <a:t>Sahni</a:t>
            </a:r>
            <a:r>
              <a:rPr lang="en-US" dirty="0"/>
              <a:t> and Late Mr. </a:t>
            </a:r>
            <a:r>
              <a:rPr lang="en-US" dirty="0" err="1"/>
              <a:t>Surinder</a:t>
            </a:r>
            <a:r>
              <a:rPr lang="en-US" dirty="0"/>
              <a:t> Mohan </a:t>
            </a:r>
            <a:r>
              <a:rPr lang="en-US" dirty="0" err="1"/>
              <a:t>Sahni</a:t>
            </a:r>
            <a:r>
              <a:rPr lang="en-US" dirty="0" smtClean="0"/>
              <a:t>.</a:t>
            </a:r>
          </a:p>
          <a:p>
            <a:pPr algn="just"/>
            <a:r>
              <a:rPr lang="en-US" i="1" dirty="0"/>
              <a:t>The other living partner cannot take entire assets of the firm at the back of the legal heirs of the deceased partner on the next date. There is no whisper as to how the share of the deceased partner was transferred to the surviving partner and his son just on the next day of the death/ dissolution. How there was transfer of the interest of the deceased partner, has not been made clear. It has not been made clear as to how the applicant new firm incorporated on 03.10.2015 with father and son on the one side took over the entire business including the share/property of the deceased partner</a:t>
            </a:r>
            <a:endParaRPr lang="en-US" cap="all" dirty="0"/>
          </a:p>
          <a:p>
            <a:pPr algn="just"/>
            <a:endParaRPr lang="en-US" dirty="0"/>
          </a:p>
        </p:txBody>
      </p:sp>
    </p:spTree>
  </p:cSld>
  <p:clrMapOvr>
    <a:masterClrMapping/>
  </p:clrMapOvr>
  <p:transition advTm="1000">
    <p:strips dir="l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0"/>
            <a:ext cx="9144000" cy="838200"/>
          </a:xfrm>
        </p:spPr>
        <p:txBody>
          <a:bodyPr/>
          <a:lstStyle/>
          <a:p>
            <a:pPr algn="ctr"/>
            <a:r>
              <a:rPr lang="en-US" dirty="0" smtClean="0">
                <a:latin typeface="Arial Black" panose="020B0A04020102020204" pitchFamily="34" charset="0"/>
              </a:rPr>
              <a:t>Continued</a:t>
            </a:r>
            <a:endParaRPr lang="en-US" dirty="0">
              <a:latin typeface="Arial Black" panose="020B0A04020102020204" pitchFamily="34" charset="0"/>
            </a:endParaRPr>
          </a:p>
        </p:txBody>
      </p:sp>
      <p:sp>
        <p:nvSpPr>
          <p:cNvPr id="3" name="Content Placeholder 2"/>
          <p:cNvSpPr>
            <a:spLocks noGrp="1"/>
          </p:cNvSpPr>
          <p:nvPr>
            <p:ph idx="4294967295"/>
          </p:nvPr>
        </p:nvSpPr>
        <p:spPr>
          <a:xfrm>
            <a:off x="0" y="762000"/>
            <a:ext cx="9144000" cy="6096000"/>
          </a:xfrm>
        </p:spPr>
        <p:txBody>
          <a:bodyPr>
            <a:normAutofit/>
          </a:bodyPr>
          <a:lstStyle/>
          <a:p>
            <a:pPr>
              <a:buNone/>
            </a:pPr>
            <a:r>
              <a:rPr lang="en-US" sz="2800" b="1" dirty="0" smtClean="0"/>
              <a:t> </a:t>
            </a:r>
            <a:r>
              <a:rPr lang="en-US" sz="2800" b="1" u="sng" dirty="0" smtClean="0"/>
              <a:t>5)Service </a:t>
            </a:r>
            <a:r>
              <a:rPr lang="en-US" sz="2800" b="1" u="sng" dirty="0"/>
              <a:t>of notices </a:t>
            </a:r>
            <a:r>
              <a:rPr lang="en-US" sz="2800" b="1" u="sng" dirty="0" smtClean="0"/>
              <a:t>and </a:t>
            </a:r>
            <a:r>
              <a:rPr lang="en-US" sz="2800" b="1" u="sng" dirty="0"/>
              <a:t>processes </a:t>
            </a:r>
            <a:endParaRPr lang="en-US" sz="2800" b="1" u="sng" dirty="0" smtClean="0"/>
          </a:p>
          <a:p>
            <a:pPr algn="just"/>
            <a:r>
              <a:rPr lang="en-US" sz="2400" dirty="0"/>
              <a:t>Rule 38 (1) provides that any notice or process to be issued by the Tribunal may be served by </a:t>
            </a:r>
            <a:r>
              <a:rPr lang="en-US" sz="2400" dirty="0" smtClean="0"/>
              <a:t>post or </a:t>
            </a:r>
            <a:r>
              <a:rPr lang="en-US" sz="2400" dirty="0"/>
              <a:t>at the e-mail address as provided in the petition or application or in the reply</a:t>
            </a:r>
            <a:r>
              <a:rPr lang="en-US" sz="2400" dirty="0" smtClean="0"/>
              <a:t>.</a:t>
            </a:r>
          </a:p>
          <a:p>
            <a:pPr algn="just"/>
            <a:r>
              <a:rPr lang="en-US" sz="2400" dirty="0"/>
              <a:t>Rule 38(2) provides that the notice or process if to be served physically may be served in any one </a:t>
            </a:r>
            <a:r>
              <a:rPr lang="en-US" sz="2400" dirty="0" smtClean="0"/>
              <a:t>of the </a:t>
            </a:r>
            <a:r>
              <a:rPr lang="en-US" sz="2400" dirty="0"/>
              <a:t>following methods as directed by the </a:t>
            </a:r>
            <a:r>
              <a:rPr lang="en-US" sz="2400" dirty="0" smtClean="0"/>
              <a:t>Tribunal </a:t>
            </a:r>
          </a:p>
          <a:p>
            <a:pPr lvl="1" algn="just">
              <a:buFont typeface="Wingdings" pitchFamily="2" charset="2"/>
              <a:buChar char="Ø"/>
            </a:pPr>
            <a:r>
              <a:rPr lang="en-US" sz="2400" dirty="0" smtClean="0"/>
              <a:t>by hand </a:t>
            </a:r>
            <a:r>
              <a:rPr lang="en-US" sz="2400" dirty="0"/>
              <a:t>delivery through a process server or respective authorized </a:t>
            </a:r>
            <a:r>
              <a:rPr lang="en-US" sz="2400" dirty="0" smtClean="0"/>
              <a:t>representative;</a:t>
            </a:r>
          </a:p>
          <a:p>
            <a:pPr lvl="1" algn="just">
              <a:buFont typeface="Wingdings" pitchFamily="2" charset="2"/>
              <a:buChar char="Ø"/>
            </a:pPr>
            <a:r>
              <a:rPr lang="en-US" sz="2400" dirty="0" smtClean="0"/>
              <a:t>by </a:t>
            </a:r>
            <a:r>
              <a:rPr lang="en-US" sz="2400" dirty="0"/>
              <a:t>registered post or speed post with acknowledgement due; </a:t>
            </a:r>
            <a:r>
              <a:rPr lang="en-US" sz="2400" dirty="0" smtClean="0"/>
              <a:t>or</a:t>
            </a:r>
          </a:p>
          <a:p>
            <a:pPr lvl="1">
              <a:buFont typeface="Wingdings" pitchFamily="2" charset="2"/>
              <a:buChar char="Ø"/>
            </a:pPr>
            <a:r>
              <a:rPr lang="en-US" sz="2400" dirty="0" smtClean="0"/>
              <a:t>service by </a:t>
            </a:r>
            <a:r>
              <a:rPr lang="en-US" sz="2400" dirty="0"/>
              <a:t>the party himself</a:t>
            </a:r>
            <a:r>
              <a:rPr lang="en-US" sz="2400" dirty="0" smtClean="0"/>
              <a:t>.</a:t>
            </a:r>
            <a:endParaRPr lang="en-US" sz="2400" dirty="0"/>
          </a:p>
        </p:txBody>
      </p:sp>
    </p:spTree>
  </p:cSld>
  <p:clrMapOvr>
    <a:masterClrMapping/>
  </p:clrMapOvr>
  <p:transition advTm="1000">
    <p:split orient="vert" dir="in"/>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0"/>
            <a:ext cx="9144000" cy="914400"/>
          </a:xfrm>
        </p:spPr>
        <p:txBody>
          <a:bodyPr/>
          <a:lstStyle/>
          <a:p>
            <a:pPr algn="ctr"/>
            <a:r>
              <a:rPr lang="en-US" dirty="0" smtClean="0">
                <a:latin typeface="Arial Black" panose="020B0A04020102020204" pitchFamily="34" charset="0"/>
              </a:rPr>
              <a:t>Continued</a:t>
            </a:r>
            <a:endParaRPr lang="en-US" dirty="0">
              <a:latin typeface="Arial Black" panose="020B0A04020102020204" pitchFamily="34" charset="0"/>
            </a:endParaRPr>
          </a:p>
        </p:txBody>
      </p:sp>
      <p:sp>
        <p:nvSpPr>
          <p:cNvPr id="3" name="Content Placeholder 2"/>
          <p:cNvSpPr>
            <a:spLocks noGrp="1"/>
          </p:cNvSpPr>
          <p:nvPr>
            <p:ph idx="4294967295"/>
          </p:nvPr>
        </p:nvSpPr>
        <p:spPr>
          <a:xfrm>
            <a:off x="0" y="990600"/>
            <a:ext cx="9144000" cy="5867400"/>
          </a:xfrm>
        </p:spPr>
        <p:txBody>
          <a:bodyPr>
            <a:normAutofit/>
          </a:bodyPr>
          <a:lstStyle/>
          <a:p>
            <a:pPr algn="just">
              <a:buNone/>
            </a:pPr>
            <a:r>
              <a:rPr lang="en-US" sz="2800" b="1" u="sng" dirty="0" smtClean="0"/>
              <a:t>6) </a:t>
            </a:r>
            <a:r>
              <a:rPr lang="en-US" sz="2800" b="1" u="sng" dirty="0"/>
              <a:t>Ex-parte </a:t>
            </a:r>
            <a:r>
              <a:rPr lang="en-US" sz="2800" b="1" u="sng" dirty="0" smtClean="0"/>
              <a:t>order</a:t>
            </a:r>
          </a:p>
          <a:p>
            <a:pPr algn="just"/>
            <a:r>
              <a:rPr lang="en-US" sz="2400" dirty="0"/>
              <a:t>Rule 37(2) provides if the respondent does not appear on the date of hearing the Tribunal </a:t>
            </a:r>
            <a:r>
              <a:rPr lang="en-US" sz="2400" dirty="0" smtClean="0"/>
              <a:t>after according </a:t>
            </a:r>
            <a:r>
              <a:rPr lang="en-US" sz="2400" dirty="0"/>
              <a:t>reasonable opportunity to the respondent, shall forthwith proceed ex-part to dispose </a:t>
            </a:r>
            <a:r>
              <a:rPr lang="en-US" sz="2400" dirty="0" smtClean="0"/>
              <a:t>of the </a:t>
            </a:r>
            <a:r>
              <a:rPr lang="en-US" sz="2400" dirty="0"/>
              <a:t>application</a:t>
            </a:r>
            <a:r>
              <a:rPr lang="en-US" sz="2400" dirty="0" smtClean="0"/>
              <a:t>.</a:t>
            </a:r>
          </a:p>
          <a:p>
            <a:pPr algn="just">
              <a:buNone/>
            </a:pPr>
            <a:r>
              <a:rPr lang="en-US" sz="2800" b="1" u="sng" dirty="0" smtClean="0"/>
              <a:t>7) </a:t>
            </a:r>
            <a:r>
              <a:rPr lang="en-US" sz="2800" b="1" u="sng" dirty="0"/>
              <a:t>Contest by </a:t>
            </a:r>
            <a:r>
              <a:rPr lang="en-US" sz="2800" b="1" u="sng" dirty="0" smtClean="0"/>
              <a:t>respondent</a:t>
            </a:r>
          </a:p>
          <a:p>
            <a:pPr algn="just"/>
            <a:r>
              <a:rPr lang="en-US" sz="2400" dirty="0"/>
              <a:t>Rule 37(3) provides that if the respondent contests to the notice, it may either in person or </a:t>
            </a:r>
            <a:r>
              <a:rPr lang="en-US" sz="2400" dirty="0" smtClean="0"/>
              <a:t>through an </a:t>
            </a:r>
            <a:r>
              <a:rPr lang="en-US" sz="2400" dirty="0"/>
              <a:t>authorized representative, file a reply accompanied with an affidavit and along with copies </a:t>
            </a:r>
            <a:r>
              <a:rPr lang="en-US" sz="2400" dirty="0" smtClean="0"/>
              <a:t>of such </a:t>
            </a:r>
            <a:r>
              <a:rPr lang="en-US" sz="2400" dirty="0"/>
              <a:t>documents on which it relies, with an advance service to the petition to the Registry before </a:t>
            </a:r>
            <a:r>
              <a:rPr lang="en-US" sz="2400" dirty="0" smtClean="0"/>
              <a:t>the date </a:t>
            </a:r>
            <a:r>
              <a:rPr lang="en-US" sz="2400" dirty="0"/>
              <a:t>of hearing</a:t>
            </a:r>
            <a:r>
              <a:rPr lang="en-US" sz="2400" dirty="0" smtClean="0"/>
              <a:t>.</a:t>
            </a:r>
          </a:p>
          <a:p>
            <a:pPr algn="just"/>
            <a:r>
              <a:rPr lang="en-US" sz="2400" dirty="0"/>
              <a:t>Such reply and copies of documents shall form part of the </a:t>
            </a:r>
            <a:r>
              <a:rPr lang="en-US" sz="2400" dirty="0" smtClean="0"/>
              <a:t>record.</a:t>
            </a:r>
            <a:endParaRPr lang="en-US" sz="2400" dirty="0"/>
          </a:p>
        </p:txBody>
      </p:sp>
    </p:spTree>
  </p:cSld>
  <p:clrMapOvr>
    <a:masterClrMapping/>
  </p:clrMapOvr>
  <p:transition advTm="1000">
    <p:wheel spokes="3"/>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0"/>
            <a:ext cx="9144000" cy="762000"/>
          </a:xfrm>
        </p:spPr>
        <p:txBody>
          <a:bodyPr>
            <a:normAutofit/>
          </a:bodyPr>
          <a:lstStyle/>
          <a:p>
            <a:pPr algn="ctr"/>
            <a:r>
              <a:rPr lang="en-US" dirty="0" smtClean="0">
                <a:latin typeface="Arial Black" panose="020B0A04020102020204" pitchFamily="34" charset="0"/>
              </a:rPr>
              <a:t>Continued</a:t>
            </a:r>
            <a:endParaRPr lang="en-US" dirty="0">
              <a:latin typeface="Arial Black" panose="020B0A04020102020204" pitchFamily="34" charset="0"/>
            </a:endParaRPr>
          </a:p>
        </p:txBody>
      </p:sp>
      <p:sp>
        <p:nvSpPr>
          <p:cNvPr id="3" name="Content Placeholder 2"/>
          <p:cNvSpPr>
            <a:spLocks noGrp="1"/>
          </p:cNvSpPr>
          <p:nvPr>
            <p:ph idx="4294967295"/>
          </p:nvPr>
        </p:nvSpPr>
        <p:spPr>
          <a:xfrm>
            <a:off x="0" y="838200"/>
            <a:ext cx="9144000" cy="6019800"/>
          </a:xfrm>
        </p:spPr>
        <p:txBody>
          <a:bodyPr>
            <a:normAutofit/>
          </a:bodyPr>
          <a:lstStyle/>
          <a:p>
            <a:pPr algn="just">
              <a:buNone/>
            </a:pPr>
            <a:r>
              <a:rPr lang="en-US" sz="2800" b="1" u="sng" dirty="0" smtClean="0"/>
              <a:t>8) </a:t>
            </a:r>
            <a:r>
              <a:rPr lang="en-US" sz="2800" b="1" u="sng" dirty="0"/>
              <a:t>Filing </a:t>
            </a:r>
            <a:r>
              <a:rPr lang="en-US" sz="2800" b="1" u="sng" dirty="0" smtClean="0"/>
              <a:t>Reply</a:t>
            </a:r>
          </a:p>
          <a:p>
            <a:pPr algn="just"/>
            <a:r>
              <a:rPr lang="en-US" sz="2400" dirty="0"/>
              <a:t>Rule 41 provides that the respondent may file his reply and copies of documents, either in person </a:t>
            </a:r>
            <a:r>
              <a:rPr lang="en-US" sz="2400" dirty="0" smtClean="0"/>
              <a:t>or through </a:t>
            </a:r>
            <a:r>
              <a:rPr lang="en-US" sz="2400" dirty="0"/>
              <a:t>an authorized representative, with the Registry as specified by the </a:t>
            </a:r>
            <a:r>
              <a:rPr lang="en-US" sz="2400" dirty="0" smtClean="0"/>
              <a:t>Tribunal.</a:t>
            </a:r>
          </a:p>
          <a:p>
            <a:pPr algn="just">
              <a:buNone/>
            </a:pPr>
            <a:r>
              <a:rPr lang="en-US" sz="2800" b="1" u="sng" dirty="0" smtClean="0"/>
              <a:t>9) </a:t>
            </a:r>
            <a:r>
              <a:rPr lang="en-US" sz="2800" b="1" u="sng" dirty="0"/>
              <a:t>Filing of </a:t>
            </a:r>
            <a:r>
              <a:rPr lang="en-US" sz="2800" b="1" u="sng" dirty="0" smtClean="0"/>
              <a:t>rejoinder</a:t>
            </a:r>
          </a:p>
          <a:p>
            <a:pPr algn="just"/>
            <a:r>
              <a:rPr lang="en-US" sz="2400" dirty="0"/>
              <a:t>Rule 42 provides that where the respondent states such additional facts as may be necessary </a:t>
            </a:r>
            <a:r>
              <a:rPr lang="en-US" sz="2400" dirty="0" smtClean="0"/>
              <a:t>for the </a:t>
            </a:r>
            <a:r>
              <a:rPr lang="en-US" sz="2400" dirty="0"/>
              <a:t>just decision of the case, the Bench may allow the petition to file a rejoinder to the reply filed </a:t>
            </a:r>
            <a:r>
              <a:rPr lang="en-US" sz="2400" dirty="0" smtClean="0"/>
              <a:t>by the </a:t>
            </a:r>
            <a:r>
              <a:rPr lang="en-US" sz="2400" dirty="0"/>
              <a:t>respondent, with an advance copy to be served upon the respondent</a:t>
            </a:r>
            <a:endParaRPr lang="en-US" sz="2400" b="1" dirty="0"/>
          </a:p>
        </p:txBody>
      </p:sp>
    </p:spTree>
  </p:cSld>
  <p:clrMapOvr>
    <a:masterClrMapping/>
  </p:clrMapOvr>
  <p:transition advTm="1000">
    <p:wedg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304800"/>
            <a:ext cx="8991600" cy="6553200"/>
          </a:xfrm>
        </p:spPr>
        <p:txBody>
          <a:bodyPr>
            <a:normAutofit/>
          </a:bodyPr>
          <a:lstStyle/>
          <a:p>
            <a:pPr algn="just">
              <a:buNone/>
            </a:pPr>
            <a:r>
              <a:rPr lang="en-US" sz="3600" b="1" u="sng" dirty="0" smtClean="0"/>
              <a:t>10) Hearing</a:t>
            </a:r>
          </a:p>
          <a:p>
            <a:pPr algn="just"/>
            <a:r>
              <a:rPr lang="en-US" sz="2800" dirty="0"/>
              <a:t>The Tribunal shall notify to the parties the date </a:t>
            </a:r>
            <a:r>
              <a:rPr lang="en-US" sz="2800" dirty="0" smtClean="0"/>
              <a:t>and  place </a:t>
            </a:r>
            <a:r>
              <a:rPr lang="en-US" sz="2800" dirty="0"/>
              <a:t>of hearing of the petition or </a:t>
            </a:r>
            <a:r>
              <a:rPr lang="en-US" sz="2800" dirty="0" smtClean="0"/>
              <a:t>application.</a:t>
            </a:r>
          </a:p>
          <a:p>
            <a:pPr algn="just"/>
            <a:r>
              <a:rPr lang="en-US" sz="2800" dirty="0"/>
              <a:t>Every party may appear before a Tribunal in person or through an authorized </a:t>
            </a:r>
            <a:r>
              <a:rPr lang="en-US" sz="2800" dirty="0" smtClean="0"/>
              <a:t>representative.</a:t>
            </a:r>
          </a:p>
          <a:p>
            <a:pPr algn="just"/>
            <a:r>
              <a:rPr lang="en-US" sz="2800" dirty="0"/>
              <a:t>There shall be no audio or video recording </a:t>
            </a:r>
            <a:r>
              <a:rPr lang="en-US" sz="2800" dirty="0" smtClean="0"/>
              <a:t>of the </a:t>
            </a:r>
            <a:r>
              <a:rPr lang="en-US" sz="2800" dirty="0"/>
              <a:t>proceedings by the parties or their authorized representatives</a:t>
            </a:r>
            <a:r>
              <a:rPr lang="en-US" sz="2800" dirty="0" smtClean="0"/>
              <a:t>.</a:t>
            </a:r>
          </a:p>
          <a:p>
            <a:pPr algn="just"/>
            <a:r>
              <a:rPr lang="en-US" sz="2800" dirty="0"/>
              <a:t>Where the applicant does not appear in the hearing, the Tribunal may, in its discretion, </a:t>
            </a:r>
            <a:r>
              <a:rPr lang="en-US" sz="2800" dirty="0" smtClean="0"/>
              <a:t>either dismiss </a:t>
            </a:r>
            <a:r>
              <a:rPr lang="en-US" sz="2800" dirty="0"/>
              <a:t>the application for default or hear and decide it on merits.</a:t>
            </a:r>
            <a:endParaRPr lang="en-US" sz="2800" b="1" dirty="0"/>
          </a:p>
        </p:txBody>
      </p:sp>
    </p:spTree>
  </p:cSld>
  <p:clrMapOvr>
    <a:masterClrMapping/>
  </p:clrMapOvr>
  <p:transition advTm="1000">
    <p:strips/>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0"/>
            <a:ext cx="9144000" cy="1295400"/>
          </a:xfrm>
        </p:spPr>
        <p:txBody>
          <a:bodyPr>
            <a:normAutofit fontScale="90000"/>
          </a:bodyPr>
          <a:lstStyle/>
          <a:p>
            <a:pPr algn="just"/>
            <a:r>
              <a:rPr lang="en-US" sz="3200" b="1" dirty="0">
                <a:solidFill>
                  <a:schemeClr val="accent6">
                    <a:lumMod val="75000"/>
                  </a:schemeClr>
                </a:solidFill>
                <a:latin typeface="Aharoni" panose="02010803020104030203" pitchFamily="2" charset="-79"/>
                <a:cs typeface="Aharoni" panose="02010803020104030203" pitchFamily="2" charset="-79"/>
              </a:rPr>
              <a:t>NECESSARY DOCUMENTS TO BE ACCOMPANIED WITH THE APPEAL/PETITION UNDER SECTION 252 OF THE COMPANIES ACT, 2013:</a:t>
            </a:r>
            <a:endParaRPr lang="en-US" sz="3200" dirty="0">
              <a:solidFill>
                <a:schemeClr val="accent6">
                  <a:lumMod val="75000"/>
                </a:schemeClr>
              </a:solidFill>
              <a:latin typeface="Aharoni" panose="02010803020104030203" pitchFamily="2" charset="-79"/>
              <a:cs typeface="Aharoni" panose="02010803020104030203" pitchFamily="2" charset="-79"/>
            </a:endParaRPr>
          </a:p>
        </p:txBody>
      </p:sp>
      <p:sp>
        <p:nvSpPr>
          <p:cNvPr id="3" name="Content Placeholder 2"/>
          <p:cNvSpPr>
            <a:spLocks noGrp="1"/>
          </p:cNvSpPr>
          <p:nvPr>
            <p:ph idx="4294967295"/>
          </p:nvPr>
        </p:nvSpPr>
        <p:spPr>
          <a:xfrm>
            <a:off x="0" y="1447800"/>
            <a:ext cx="9144000" cy="5410200"/>
          </a:xfrm>
        </p:spPr>
        <p:txBody>
          <a:bodyPr>
            <a:normAutofit/>
          </a:bodyPr>
          <a:lstStyle/>
          <a:p>
            <a:pPr algn="just" fontAlgn="base"/>
            <a:r>
              <a:rPr lang="en-US" sz="2400" dirty="0"/>
              <a:t>1.     Index of the appeal or petition;</a:t>
            </a:r>
          </a:p>
          <a:p>
            <a:pPr algn="just" fontAlgn="base"/>
            <a:r>
              <a:rPr lang="en-US" sz="2400" dirty="0"/>
              <a:t>2.     Notice of admission;</a:t>
            </a:r>
          </a:p>
          <a:p>
            <a:pPr algn="just" fontAlgn="base"/>
            <a:r>
              <a:rPr lang="en-US" sz="2400" dirty="0"/>
              <a:t>3.     Brief synopsis;</a:t>
            </a:r>
          </a:p>
          <a:p>
            <a:pPr algn="just" fontAlgn="base"/>
            <a:r>
              <a:rPr lang="en-US" sz="2400" dirty="0"/>
              <a:t>4.     Important dates and Events;</a:t>
            </a:r>
          </a:p>
          <a:p>
            <a:pPr algn="just" fontAlgn="base"/>
            <a:r>
              <a:rPr lang="en-US" sz="2400" dirty="0"/>
              <a:t>5.     Petition or application stating the grounds;</a:t>
            </a:r>
          </a:p>
          <a:p>
            <a:pPr algn="just" fontAlgn="base"/>
            <a:r>
              <a:rPr lang="en-US" sz="2400" dirty="0"/>
              <a:t>6. </a:t>
            </a:r>
            <a:r>
              <a:rPr lang="en-US" sz="2400" dirty="0" smtClean="0"/>
              <a:t> </a:t>
            </a:r>
            <a:r>
              <a:rPr lang="en-US" sz="2400" u="sng" dirty="0" smtClean="0"/>
              <a:t>Every </a:t>
            </a:r>
            <a:r>
              <a:rPr lang="en-US" sz="2400" u="sng" dirty="0"/>
              <a:t>petition/application shall be verified by an </a:t>
            </a:r>
            <a:r>
              <a:rPr lang="en-US" sz="2400" b="1" u="sng" dirty="0"/>
              <a:t>affidavit</a:t>
            </a:r>
            <a:r>
              <a:rPr lang="en-US" sz="2400" u="sng" dirty="0"/>
              <a:t> in </a:t>
            </a:r>
            <a:r>
              <a:rPr lang="en-US" sz="2400" b="1" u="sng" dirty="0"/>
              <a:t>Form No. NCLT 6 and it shall be notarised on a stamp paper of 10 rupees</a:t>
            </a:r>
            <a:r>
              <a:rPr lang="en-US" sz="2400" u="sng" dirty="0"/>
              <a:t>;</a:t>
            </a:r>
          </a:p>
          <a:p>
            <a:pPr>
              <a:buNone/>
            </a:pPr>
            <a:endParaRPr lang="en-US" u="sng" dirty="0"/>
          </a:p>
        </p:txBody>
      </p:sp>
    </p:spTree>
  </p:cSld>
  <p:clrMapOvr>
    <a:masterClrMapping/>
  </p:clrMapOvr>
  <p:transition>
    <p:wheel spokes="8"/>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76200" y="381000"/>
            <a:ext cx="9067800" cy="6477000"/>
          </a:xfrm>
        </p:spPr>
        <p:txBody>
          <a:bodyPr>
            <a:normAutofit/>
          </a:bodyPr>
          <a:lstStyle/>
          <a:p>
            <a:pPr algn="just"/>
            <a:r>
              <a:rPr lang="en-US" sz="2800" dirty="0" smtClean="0"/>
              <a:t>7) The </a:t>
            </a:r>
            <a:r>
              <a:rPr lang="en-US" sz="2800" dirty="0" err="1" smtClean="0"/>
              <a:t>authorise</a:t>
            </a:r>
            <a:r>
              <a:rPr lang="en-US" sz="2800" dirty="0" smtClean="0"/>
              <a:t> representative </a:t>
            </a:r>
            <a:r>
              <a:rPr lang="en-US" sz="2800" i="1" dirty="0" err="1" smtClean="0"/>
              <a:t>i.e</a:t>
            </a:r>
            <a:r>
              <a:rPr lang="en-US" sz="2800" i="1" dirty="0" err="1" smtClean="0"/>
              <a:t>.,CMA</a:t>
            </a:r>
            <a:r>
              <a:rPr lang="en-US" sz="2800" i="1" dirty="0" smtClean="0"/>
              <a:t>,</a:t>
            </a:r>
            <a:r>
              <a:rPr lang="en-US" sz="2800" dirty="0" smtClean="0"/>
              <a:t> Company Secretary, Chartered Accountant or Advocate shall make an appearance through the filing of </a:t>
            </a:r>
            <a:r>
              <a:rPr lang="en-US" sz="2800" dirty="0" err="1" smtClean="0"/>
              <a:t>Vakalatnama</a:t>
            </a:r>
            <a:r>
              <a:rPr lang="en-US" sz="2800" dirty="0" smtClean="0"/>
              <a:t> or Memorandum of Appearance in </a:t>
            </a:r>
            <a:r>
              <a:rPr lang="en-US" sz="2800" b="1" dirty="0" smtClean="0"/>
              <a:t>Form No. NCLT 12</a:t>
            </a:r>
            <a:r>
              <a:rPr lang="en-US" sz="2800" dirty="0" smtClean="0"/>
              <a:t> representing the respective parties to the proceedings. It shall be </a:t>
            </a:r>
            <a:r>
              <a:rPr lang="en-US" sz="2800" b="1" dirty="0" smtClean="0"/>
              <a:t>notarised on a stamp paper of 20/- rupees</a:t>
            </a:r>
            <a:r>
              <a:rPr lang="en-US" sz="2800" dirty="0" smtClean="0"/>
              <a:t>;</a:t>
            </a:r>
          </a:p>
          <a:p>
            <a:pPr algn="just" fontAlgn="base"/>
            <a:r>
              <a:rPr lang="en-US" sz="2800" dirty="0" smtClean="0"/>
              <a:t>8)</a:t>
            </a:r>
            <a:r>
              <a:rPr lang="en-US" sz="2800" dirty="0"/>
              <a:t> </a:t>
            </a:r>
            <a:r>
              <a:rPr lang="en-US" sz="2800" dirty="0" smtClean="0"/>
              <a:t>Certified </a:t>
            </a:r>
            <a:r>
              <a:rPr lang="en-US" sz="2800" dirty="0"/>
              <a:t>true copy of Extract of resolution in </a:t>
            </a:r>
            <a:r>
              <a:rPr lang="en-US" sz="2800" dirty="0" err="1"/>
              <a:t>favour</a:t>
            </a:r>
            <a:r>
              <a:rPr lang="en-US" sz="2800" dirty="0"/>
              <a:t> of the </a:t>
            </a:r>
            <a:r>
              <a:rPr lang="en-US" sz="2800" dirty="0" err="1"/>
              <a:t>Authorised</a:t>
            </a:r>
            <a:r>
              <a:rPr lang="en-US" sz="2800" dirty="0"/>
              <a:t> Signatory/</a:t>
            </a:r>
            <a:r>
              <a:rPr lang="en-US" sz="2800" dirty="0" err="1"/>
              <a:t>Authorised</a:t>
            </a:r>
            <a:r>
              <a:rPr lang="en-US" sz="2800" dirty="0"/>
              <a:t> Representative;</a:t>
            </a:r>
          </a:p>
          <a:p>
            <a:endParaRPr lang="en-US" dirty="0" smtClean="0"/>
          </a:p>
          <a:p>
            <a:endParaRPr lang="en-US" dirty="0"/>
          </a:p>
        </p:txBody>
      </p:sp>
    </p:spTree>
  </p:cSld>
  <p:clrMapOvr>
    <a:masterClrMapping/>
  </p:clrMapOvr>
  <p:transition advTm="1000">
    <p:pull dir="rd"/>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381000"/>
            <a:ext cx="8991600" cy="6477000"/>
          </a:xfrm>
        </p:spPr>
        <p:txBody>
          <a:bodyPr>
            <a:normAutofit/>
          </a:bodyPr>
          <a:lstStyle/>
          <a:p>
            <a:pPr algn="just"/>
            <a:r>
              <a:rPr lang="en-US" sz="2800" dirty="0" smtClean="0"/>
              <a:t>9)</a:t>
            </a:r>
            <a:r>
              <a:rPr lang="en-US" sz="2800" b="1" dirty="0" smtClean="0"/>
              <a:t>Power of Attorney</a:t>
            </a:r>
            <a:r>
              <a:rPr lang="en-US" sz="2800" dirty="0" smtClean="0"/>
              <a:t> is must as suggested by the registry for us, it should be notarised on a </a:t>
            </a:r>
            <a:r>
              <a:rPr lang="en-US" sz="2800" b="1" dirty="0" smtClean="0"/>
              <a:t>stamp paper of 50/- rupees</a:t>
            </a:r>
            <a:r>
              <a:rPr lang="en-US" sz="2800" dirty="0" smtClean="0"/>
              <a:t>;</a:t>
            </a:r>
          </a:p>
          <a:p>
            <a:pPr algn="just" fontAlgn="base"/>
            <a:r>
              <a:rPr lang="en-US" sz="2800" dirty="0" smtClean="0"/>
              <a:t>10)</a:t>
            </a:r>
            <a:r>
              <a:rPr lang="en-US" sz="2800" dirty="0"/>
              <a:t> Master data of the company procured from MCA portal;</a:t>
            </a:r>
          </a:p>
          <a:p>
            <a:pPr algn="just" fontAlgn="base"/>
            <a:r>
              <a:rPr lang="en-US" sz="2800" dirty="0" smtClean="0"/>
              <a:t>11)</a:t>
            </a:r>
            <a:r>
              <a:rPr lang="en-US" sz="2800" dirty="0"/>
              <a:t> Audited financials of the company filing the application/petition for defaulted period;</a:t>
            </a:r>
          </a:p>
          <a:p>
            <a:pPr algn="just" fontAlgn="base"/>
            <a:r>
              <a:rPr lang="en-US" sz="2800" dirty="0" smtClean="0"/>
              <a:t>12)</a:t>
            </a:r>
            <a:r>
              <a:rPr lang="en-US" sz="2800" dirty="0"/>
              <a:t> Certificate of Incorporation, Memorandum and Article of Association of the company;</a:t>
            </a:r>
          </a:p>
          <a:p>
            <a:pPr algn="just" fontAlgn="base"/>
            <a:r>
              <a:rPr lang="en-US" sz="2800" dirty="0" smtClean="0"/>
              <a:t>13)</a:t>
            </a:r>
            <a:r>
              <a:rPr lang="en-US" sz="2800" dirty="0"/>
              <a:t> Notices of </a:t>
            </a:r>
            <a:r>
              <a:rPr lang="en-US" sz="2800" dirty="0" err="1"/>
              <a:t>RoC</a:t>
            </a:r>
            <a:r>
              <a:rPr lang="en-US" sz="2800" dirty="0"/>
              <a:t> issued to concerned company;</a:t>
            </a:r>
          </a:p>
          <a:p>
            <a:pPr algn="just" fontAlgn="base"/>
            <a:r>
              <a:rPr lang="en-US" sz="2800" dirty="0" smtClean="0"/>
              <a:t>14)</a:t>
            </a:r>
            <a:r>
              <a:rPr lang="en-US" sz="2800" dirty="0"/>
              <a:t> Demand draft of statutory fees;</a:t>
            </a:r>
          </a:p>
          <a:p>
            <a:endParaRPr lang="en-US" sz="2800" dirty="0" smtClean="0"/>
          </a:p>
          <a:p>
            <a:endParaRPr lang="en-US" dirty="0"/>
          </a:p>
        </p:txBody>
      </p:sp>
    </p:spTree>
  </p:cSld>
  <p:clrMapOvr>
    <a:masterClrMapping/>
  </p:clrMapOvr>
  <p:transition advTm="1000">
    <p:blinds dir="vert"/>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228600"/>
            <a:ext cx="8991600" cy="6096000"/>
          </a:xfrm>
        </p:spPr>
        <p:txBody>
          <a:bodyPr>
            <a:normAutofit fontScale="25000" lnSpcReduction="20000"/>
          </a:bodyPr>
          <a:lstStyle/>
          <a:p>
            <a:pPr algn="ctr">
              <a:buFont typeface="Arial" charset="0"/>
              <a:buNone/>
            </a:pPr>
            <a:r>
              <a:rPr lang="en-US" sz="7600" i="1" dirty="0" smtClean="0">
                <a:solidFill>
                  <a:srgbClr val="FF0000"/>
                </a:solidFill>
                <a:latin typeface="Arial Black" panose="020B0A04020102020204" pitchFamily="34" charset="0"/>
              </a:rPr>
              <a:t>THANK YOU FOR YOUR TIME</a:t>
            </a:r>
          </a:p>
          <a:p>
            <a:pPr algn="ctr"/>
            <a:endParaRPr lang="en-US" dirty="0" smtClean="0"/>
          </a:p>
          <a:p>
            <a:pPr algn="ctr">
              <a:buFont typeface="Arial" charset="0"/>
              <a:buNone/>
            </a:pPr>
            <a:r>
              <a:rPr lang="en-US" sz="9600" b="1" i="1" dirty="0" smtClean="0">
                <a:latin typeface="Forte" pitchFamily="66" charset="0"/>
              </a:rPr>
              <a:t> </a:t>
            </a:r>
            <a:r>
              <a:rPr lang="en-US" sz="9600" b="1" i="1" dirty="0" smtClean="0">
                <a:latin typeface="Calibri" pitchFamily="34" charset="0"/>
                <a:cs typeface="Calibri" pitchFamily="34" charset="0"/>
              </a:rPr>
              <a:t>CMA S.K.BHATT</a:t>
            </a:r>
          </a:p>
          <a:p>
            <a:pPr algn="ctr">
              <a:buFont typeface="Arial" charset="0"/>
              <a:buNone/>
            </a:pPr>
            <a:r>
              <a:rPr lang="en-US" sz="4300" i="1" dirty="0" smtClean="0">
                <a:latin typeface="Calibri" pitchFamily="34" charset="0"/>
                <a:cs typeface="Calibri" pitchFamily="34" charset="0"/>
              </a:rPr>
              <a:t>FORMER CHAIRMAN &amp; CHAIRMAN-PD COMMITTEE</a:t>
            </a:r>
          </a:p>
          <a:p>
            <a:pPr algn="ctr">
              <a:buFont typeface="Arial" charset="0"/>
              <a:buNone/>
            </a:pPr>
            <a:r>
              <a:rPr lang="en-US" sz="4300" i="1" dirty="0" smtClean="0">
                <a:latin typeface="Calibri" pitchFamily="34" charset="0"/>
                <a:cs typeface="Calibri" pitchFamily="34" charset="0"/>
              </a:rPr>
              <a:t>NORTHERN INDIA REGIONAL COUNCIL</a:t>
            </a:r>
          </a:p>
          <a:p>
            <a:pPr algn="ctr">
              <a:buFont typeface="Arial" charset="0"/>
              <a:buNone/>
            </a:pPr>
            <a:r>
              <a:rPr lang="en-US" sz="4300" i="1" dirty="0" smtClean="0">
                <a:latin typeface="Calibri" pitchFamily="34" charset="0"/>
                <a:cs typeface="Calibri" pitchFamily="34" charset="0"/>
              </a:rPr>
              <a:t>OF</a:t>
            </a:r>
          </a:p>
          <a:p>
            <a:pPr algn="ctr">
              <a:buFont typeface="Arial" charset="0"/>
              <a:buNone/>
            </a:pPr>
            <a:r>
              <a:rPr lang="en-US" sz="4300" i="1" dirty="0" smtClean="0">
                <a:latin typeface="Calibri" pitchFamily="34" charset="0"/>
                <a:cs typeface="Calibri" pitchFamily="34" charset="0"/>
              </a:rPr>
              <a:t>THE INSTITUTE OF COST ACCOUNTANTS OF INDIA</a:t>
            </a:r>
          </a:p>
          <a:p>
            <a:pPr algn="ctr">
              <a:buFont typeface="Arial" charset="0"/>
              <a:buNone/>
            </a:pPr>
            <a:endParaRPr lang="en-US" sz="4300" i="1" dirty="0" smtClean="0">
              <a:latin typeface="Calibri" pitchFamily="34" charset="0"/>
              <a:cs typeface="Calibri" pitchFamily="34" charset="0"/>
            </a:endParaRPr>
          </a:p>
          <a:p>
            <a:pPr algn="ctr">
              <a:buFont typeface="Arial" charset="0"/>
              <a:buNone/>
            </a:pPr>
            <a:r>
              <a:rPr lang="en-US" sz="6400" i="1" dirty="0" smtClean="0">
                <a:latin typeface="Calibri" pitchFamily="34" charset="0"/>
                <a:cs typeface="Calibri" pitchFamily="34" charset="0"/>
              </a:rPr>
              <a:t>Member</a:t>
            </a:r>
          </a:p>
          <a:p>
            <a:pPr algn="ctr">
              <a:buFont typeface="Arial" charset="0"/>
              <a:buNone/>
            </a:pPr>
            <a:r>
              <a:rPr lang="en-US" sz="6400" i="1" dirty="0" smtClean="0">
                <a:latin typeface="Calibri" pitchFamily="34" charset="0"/>
                <a:cs typeface="Calibri" pitchFamily="34" charset="0"/>
              </a:rPr>
              <a:t>Committee of the IPA Of ICAI</a:t>
            </a:r>
          </a:p>
          <a:p>
            <a:pPr algn="ctr">
              <a:buFont typeface="Arial" charset="0"/>
              <a:buNone/>
            </a:pPr>
            <a:endParaRPr lang="en-US" sz="6400" i="1" dirty="0" smtClean="0">
              <a:latin typeface="Calibri" pitchFamily="34" charset="0"/>
              <a:cs typeface="Calibri" pitchFamily="34" charset="0"/>
            </a:endParaRPr>
          </a:p>
          <a:p>
            <a:pPr algn="ctr">
              <a:buFont typeface="Arial" charset="0"/>
              <a:buNone/>
            </a:pPr>
            <a:r>
              <a:rPr lang="en-US" sz="5600" i="1" dirty="0" smtClean="0">
                <a:latin typeface="Calibri" pitchFamily="34" charset="0"/>
                <a:cs typeface="Calibri" pitchFamily="34" charset="0"/>
              </a:rPr>
              <a:t>PARTNER- S.K.BHATT &amp; ASSOCIATES</a:t>
            </a:r>
          </a:p>
          <a:p>
            <a:pPr algn="ctr">
              <a:buFont typeface="Arial" charset="0"/>
              <a:buNone/>
            </a:pPr>
            <a:r>
              <a:rPr lang="en-US" sz="5600" i="1" dirty="0" smtClean="0">
                <a:latin typeface="Calibri" pitchFamily="34" charset="0"/>
                <a:cs typeface="Calibri" pitchFamily="34" charset="0"/>
              </a:rPr>
              <a:t>COST-ACCOUNTANTS</a:t>
            </a:r>
          </a:p>
          <a:p>
            <a:pPr algn="ctr">
              <a:buFont typeface="Arial" charset="0"/>
              <a:buNone/>
            </a:pPr>
            <a:r>
              <a:rPr lang="en-US" sz="5600" i="1" dirty="0" smtClean="0">
                <a:latin typeface="Calibri" pitchFamily="34" charset="0"/>
                <a:cs typeface="Calibri" pitchFamily="34" charset="0"/>
              </a:rPr>
              <a:t>HEAD OFFICE- F-103,DAV COMPLEX, MAYUR VIHAR, PHASE-1, NEW DELHI-110091</a:t>
            </a:r>
          </a:p>
          <a:p>
            <a:pPr algn="ctr">
              <a:buFont typeface="Arial" charset="0"/>
              <a:buNone/>
            </a:pPr>
            <a:endParaRPr lang="en-US" sz="5600" i="1" dirty="0" smtClean="0">
              <a:latin typeface="Calibri" pitchFamily="34" charset="0"/>
              <a:cs typeface="Calibri" pitchFamily="34" charset="0"/>
            </a:endParaRPr>
          </a:p>
          <a:p>
            <a:pPr algn="ctr">
              <a:buFont typeface="Arial" charset="0"/>
              <a:buNone/>
            </a:pPr>
            <a:r>
              <a:rPr lang="en-US" sz="5600" i="1" dirty="0" smtClean="0">
                <a:latin typeface="Calibri" pitchFamily="34" charset="0"/>
                <a:cs typeface="Calibri" pitchFamily="34" charset="0"/>
              </a:rPr>
              <a:t>BRANCHES- NOIDA, LUCKNOW, RANCHI, BOMBAY &amp; INDORE</a:t>
            </a:r>
          </a:p>
          <a:p>
            <a:pPr algn="ctr">
              <a:buFont typeface="Arial" charset="0"/>
              <a:buNone/>
            </a:pPr>
            <a:endParaRPr lang="en-US" sz="5600" i="1" dirty="0" smtClean="0">
              <a:latin typeface="Calibri" pitchFamily="34" charset="0"/>
              <a:cs typeface="Calibri" pitchFamily="34" charset="0"/>
            </a:endParaRPr>
          </a:p>
          <a:p>
            <a:pPr algn="ctr">
              <a:buFont typeface="Arial" charset="0"/>
              <a:buNone/>
            </a:pPr>
            <a:r>
              <a:rPr lang="en-US" sz="5600" i="1" dirty="0" smtClean="0">
                <a:latin typeface="Calibri" pitchFamily="34" charset="0"/>
                <a:cs typeface="Calibri" pitchFamily="34" charset="0"/>
              </a:rPr>
              <a:t>09971066266</a:t>
            </a:r>
          </a:p>
          <a:p>
            <a:pPr algn="ctr">
              <a:buFont typeface="Arial" charset="0"/>
              <a:buNone/>
            </a:pPr>
            <a:r>
              <a:rPr lang="en-US" sz="5600" b="1" i="1" u="sng" dirty="0" smtClean="0">
                <a:latin typeface="Calibri" pitchFamily="34" charset="0"/>
                <a:cs typeface="Calibri" pitchFamily="34" charset="0"/>
              </a:rPr>
              <a:t>Web: skbhatt.com</a:t>
            </a:r>
          </a:p>
          <a:p>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685800"/>
            <a:ext cx="9144000" cy="6172200"/>
          </a:xfrm>
        </p:spPr>
        <p:txBody>
          <a:bodyPr>
            <a:normAutofit/>
          </a:bodyPr>
          <a:lstStyle/>
          <a:p>
            <a:r>
              <a:rPr lang="en-US" sz="2400" b="1" dirty="0"/>
              <a:t>If the principle amount has already been paid and as per agreement no interest was payable, the applications under Section 9 on the basis of claims for entitlement of interest, were not maintainable-Krishna Enterprises Vs. Gammon India Ltd.- </a:t>
            </a:r>
            <a:r>
              <a:rPr lang="en-US" sz="2400" b="1" dirty="0" smtClean="0"/>
              <a:t>NCLAT</a:t>
            </a:r>
          </a:p>
          <a:p>
            <a:pPr algn="just"/>
            <a:r>
              <a:rPr lang="en-US" sz="2400" dirty="0"/>
              <a:t>If the principle amount has already been paid and as per agreement no interest was payable, the applications under Section 9 on the basis of claims for entitlement of interest, were not maintainable. If for delayed payment Appellant(s) claim any interest, it will be open to them to move before a court of competent jurisdiction, but initiation of Corporate Insolvency Resolution Process is not the answer.</a:t>
            </a:r>
            <a:endParaRPr lang="en-US" sz="2400" b="1" dirty="0"/>
          </a:p>
        </p:txBody>
      </p:sp>
    </p:spTree>
  </p:cSld>
  <p:clrMapOvr>
    <a:masterClrMapping/>
  </p:clrMapOvr>
  <p:transition advTm="1000">
    <p:strips/>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457200"/>
            <a:ext cx="8915400" cy="6400800"/>
          </a:xfrm>
        </p:spPr>
        <p:txBody>
          <a:bodyPr>
            <a:normAutofit/>
          </a:bodyPr>
          <a:lstStyle/>
          <a:p>
            <a:pPr marL="0" indent="0" algn="just">
              <a:buNone/>
            </a:pPr>
            <a:r>
              <a:rPr lang="en-US" b="1" u="sng" dirty="0" smtClean="0"/>
              <a:t>Case </a:t>
            </a:r>
            <a:r>
              <a:rPr lang="en-US" b="1" u="sng" dirty="0"/>
              <a:t>on advance against Material- M/s. </a:t>
            </a:r>
            <a:r>
              <a:rPr lang="en-US" b="1" u="sng" dirty="0" err="1"/>
              <a:t>Daya</a:t>
            </a:r>
            <a:r>
              <a:rPr lang="en-US" b="1" u="sng" dirty="0"/>
              <a:t> Engineering Works Pvt. Ltd. Vs. M/s. UIC </a:t>
            </a:r>
            <a:r>
              <a:rPr lang="en-US" b="1" u="sng" dirty="0" err="1"/>
              <a:t>Udyog</a:t>
            </a:r>
            <a:r>
              <a:rPr lang="en-US" b="1" u="sng" dirty="0"/>
              <a:t> Ltd.-</a:t>
            </a:r>
            <a:r>
              <a:rPr lang="en-US" b="1" u="sng" dirty="0" smtClean="0"/>
              <a:t>NCLAT</a:t>
            </a:r>
          </a:p>
          <a:p>
            <a:pPr algn="just"/>
            <a:r>
              <a:rPr lang="en-US" dirty="0" smtClean="0"/>
              <a:t>The </a:t>
            </a:r>
            <a:r>
              <a:rPr lang="en-US" dirty="0"/>
              <a:t>Appellant- ‘M/s. </a:t>
            </a:r>
            <a:r>
              <a:rPr lang="en-US" dirty="0" err="1"/>
              <a:t>Daya</a:t>
            </a:r>
            <a:r>
              <a:rPr lang="en-US" dirty="0"/>
              <a:t> Engineering Works Pvt. Ltd.’ invested money with ‘M/s. UIC </a:t>
            </a:r>
            <a:r>
              <a:rPr lang="en-US" dirty="0" err="1"/>
              <a:t>Udyog</a:t>
            </a:r>
            <a:r>
              <a:rPr lang="en-US" dirty="0"/>
              <a:t> Ltd.’ for supplying of materials. The materials valued </a:t>
            </a:r>
            <a:r>
              <a:rPr lang="en-US" dirty="0" err="1"/>
              <a:t>Rs</a:t>
            </a:r>
            <a:r>
              <a:rPr lang="en-US" dirty="0"/>
              <a:t>. 4,02,33,473/- (Rupees Four </a:t>
            </a:r>
            <a:r>
              <a:rPr lang="en-US" dirty="0" err="1"/>
              <a:t>Crore</a:t>
            </a:r>
            <a:r>
              <a:rPr lang="en-US" dirty="0"/>
              <a:t> Two Lakh Thirty-Three Thousand Four Hundred Seventy-Three Only) were supplied but material of the balance amount </a:t>
            </a:r>
            <a:r>
              <a:rPr lang="en-US" dirty="0" err="1"/>
              <a:t>Rs</a:t>
            </a:r>
            <a:r>
              <a:rPr lang="en-US" dirty="0"/>
              <a:t>. 12,09,443/- (Rupees Twelve Lakh Nine Thousand Four Hundred Forty-Three Only) was not </a:t>
            </a:r>
            <a:r>
              <a:rPr lang="en-US" dirty="0" smtClean="0"/>
              <a:t>supplies.</a:t>
            </a:r>
          </a:p>
          <a:p>
            <a:pPr algn="just"/>
            <a:r>
              <a:rPr lang="en-US" dirty="0"/>
              <a:t>According to the Appellant, the Respondent is liable to pay back the balance amount of </a:t>
            </a:r>
            <a:r>
              <a:rPr lang="en-US" dirty="0" err="1"/>
              <a:t>Rs</a:t>
            </a:r>
            <a:r>
              <a:rPr lang="en-US" dirty="0"/>
              <a:t>. 12,09,443/- with @ 24% interest.</a:t>
            </a:r>
          </a:p>
          <a:p>
            <a:pPr algn="just"/>
            <a:r>
              <a:rPr lang="en-US" dirty="0" smtClean="0"/>
              <a:t>With </a:t>
            </a:r>
            <a:r>
              <a:rPr lang="en-US" dirty="0"/>
              <a:t>the aforesaid claim, the Appellant filed an application under Section 9 of the Insolvency and Bankruptcy Code, 2016 </a:t>
            </a:r>
            <a:r>
              <a:rPr lang="en-US" dirty="0" smtClean="0"/>
              <a:t>. </a:t>
            </a:r>
            <a:r>
              <a:rPr lang="en-US" dirty="0"/>
              <a:t>The Adjudicating Authority (National Company Law Tribunal), Kolkata Bench, Kolkata, by impugned order dated 16th May, 2018 rightly held that the Appellant do not come within the meaning of the ‘Operational Creditor’ and rejected the </a:t>
            </a:r>
            <a:r>
              <a:rPr lang="en-US" dirty="0" smtClean="0"/>
              <a:t>application but application can be filed u/s 7.</a:t>
            </a:r>
            <a:endParaRPr lang="en-US" dirty="0"/>
          </a:p>
          <a:p>
            <a:pPr algn="just"/>
            <a:endParaRPr lang="en-US" dirty="0"/>
          </a:p>
        </p:txBody>
      </p:sp>
    </p:spTree>
  </p:cSld>
  <p:clrMapOvr>
    <a:masterClrMapping/>
  </p:clrMapOvr>
  <p:transition advTm="1000">
    <p:strips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52400" y="76200"/>
            <a:ext cx="8991600" cy="6096000"/>
          </a:xfrm>
        </p:spPr>
        <p:txBody>
          <a:bodyPr>
            <a:normAutofit lnSpcReduction="10000"/>
          </a:bodyPr>
          <a:lstStyle/>
          <a:p>
            <a:pPr algn="ctr">
              <a:buNone/>
            </a:pPr>
            <a:endParaRPr lang="en-US" b="1" dirty="0" smtClean="0"/>
          </a:p>
          <a:p>
            <a:pPr algn="ctr">
              <a:buNone/>
            </a:pPr>
            <a:endParaRPr lang="en-US" b="1" dirty="0"/>
          </a:p>
          <a:p>
            <a:pPr algn="ctr">
              <a:buNone/>
            </a:pPr>
            <a:endParaRPr lang="en-US" b="1" dirty="0"/>
          </a:p>
          <a:p>
            <a:pPr algn="just">
              <a:buNone/>
            </a:pPr>
            <a:r>
              <a:rPr lang="en-US" sz="2800" b="1" u="sng" dirty="0" smtClean="0"/>
              <a:t>Performance </a:t>
            </a:r>
            <a:r>
              <a:rPr lang="en-US" sz="2800" b="1" u="sng" dirty="0"/>
              <a:t>Bank Guarantee(PBG) given by the Corporate Debtor is not </a:t>
            </a:r>
            <a:r>
              <a:rPr lang="en-US" sz="2800" b="1" u="sng" dirty="0" smtClean="0"/>
              <a:t>covered under </a:t>
            </a:r>
            <a:r>
              <a:rPr lang="en-US" sz="2800" b="1" u="sng" dirty="0"/>
              <a:t>Moratorium-GAIL (India) Limited Vs. Rajeev </a:t>
            </a:r>
            <a:r>
              <a:rPr lang="en-US" sz="2800" b="1" u="sng" dirty="0" err="1"/>
              <a:t>Manaadiar</a:t>
            </a:r>
            <a:r>
              <a:rPr lang="en-US" sz="2800" b="1" u="sng" dirty="0"/>
              <a:t> &amp; </a:t>
            </a:r>
            <a:r>
              <a:rPr lang="en-US" sz="2800" b="1" u="sng" dirty="0" err="1"/>
              <a:t>Ors</a:t>
            </a:r>
            <a:r>
              <a:rPr lang="en-US" sz="2800" b="1" u="sng" dirty="0"/>
              <a:t>.- </a:t>
            </a:r>
            <a:r>
              <a:rPr lang="en-US" sz="2800" b="1" u="sng" dirty="0" smtClean="0"/>
              <a:t>NCLAT</a:t>
            </a:r>
          </a:p>
          <a:p>
            <a:pPr algn="just">
              <a:buNone/>
            </a:pPr>
            <a:r>
              <a:rPr lang="en-US" sz="2800" i="1" dirty="0"/>
              <a:t>From sub-section (31) of Section 3, it is clear that the ‘security interest’ do not include </a:t>
            </a:r>
            <a:r>
              <a:rPr lang="en-US" sz="2800" i="1" dirty="0" smtClean="0"/>
              <a:t>the ‘Performance </a:t>
            </a:r>
            <a:r>
              <a:rPr lang="en-US" sz="2800" i="1" dirty="0"/>
              <a:t>Bank Guarantee’(PBG), therefore, we hold that the ‘security interest’ mentioned in clause (c) of Section 14(1) do not include the ‘Performance Bank Guarantee’. Thereby the ‘Performance Bank Guarantee’ given by the ‘Corporate Debtor’ in </a:t>
            </a:r>
            <a:r>
              <a:rPr lang="en-US" sz="2800" i="1" dirty="0" err="1"/>
              <a:t>favour</a:t>
            </a:r>
            <a:r>
              <a:rPr lang="en-US" sz="2800" i="1" dirty="0"/>
              <a:t> of the Appellant- ‘GAIL (India) Ltd.’ is not covered by Section 14. The Appellant- ‘GAIL (India) Ltd.’ is entitled to invoke its ‘Performance Bank Guarantee’ in full or in part.</a:t>
            </a:r>
            <a:endParaRPr lang="en-US" sz="2800" b="1" dirty="0"/>
          </a:p>
          <a:p>
            <a:pPr algn="ctr">
              <a:buNone/>
            </a:pPr>
            <a:endParaRPr lang="en-US" dirty="0"/>
          </a:p>
        </p:txBody>
      </p:sp>
    </p:spTree>
  </p:cSld>
  <p:clrMapOvr>
    <a:masterClrMapping/>
  </p:clrMapOvr>
  <p:transition advTm="1000">
    <p:strips dir="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381000"/>
            <a:ext cx="9144000" cy="6477000"/>
          </a:xfrm>
        </p:spPr>
        <p:txBody>
          <a:bodyPr>
            <a:normAutofit/>
          </a:bodyPr>
          <a:lstStyle/>
          <a:p>
            <a:r>
              <a:rPr lang="en-US" b="1" dirty="0"/>
              <a:t>Adjudicating Authority cannot look into any dispute in an application u/s 9, except existence of a dispute, if any, existed prior to the issuance of Demand Notice u/s 8(1)-</a:t>
            </a:r>
            <a:r>
              <a:rPr lang="en-US" b="1" dirty="0" err="1"/>
              <a:t>Durlum</a:t>
            </a:r>
            <a:r>
              <a:rPr lang="en-US" b="1" dirty="0"/>
              <a:t> India Pvt. Ltd. Vs. </a:t>
            </a:r>
            <a:r>
              <a:rPr lang="en-US" b="1" dirty="0" err="1"/>
              <a:t>Piccadily</a:t>
            </a:r>
            <a:r>
              <a:rPr lang="en-US" b="1" dirty="0"/>
              <a:t> Hotels Pvt. Ltd.- NCLAT</a:t>
            </a:r>
          </a:p>
          <a:p>
            <a:pPr algn="just"/>
            <a:r>
              <a:rPr lang="en-US" dirty="0"/>
              <a:t>It is made clear that the Adjudicating Authority cannot look into any dispute in an application under </a:t>
            </a:r>
            <a:r>
              <a:rPr lang="en-US" dirty="0">
                <a:hlinkClick r:id="rId2"/>
              </a:rPr>
              <a:t>Section 9</a:t>
            </a:r>
            <a:r>
              <a:rPr lang="en-US" dirty="0"/>
              <a:t>, except existence of a dispute, if any, existed prior to the issuance of Demand Notice under Section 8(1), which will be the first Demand Notice issued in the present </a:t>
            </a:r>
            <a:r>
              <a:rPr lang="en-US" dirty="0" smtClean="0"/>
              <a:t>case.</a:t>
            </a:r>
            <a:endParaRPr lang="en-US" dirty="0" smtClean="0"/>
          </a:p>
          <a:p>
            <a:r>
              <a:rPr lang="en-US" b="1" dirty="0"/>
              <a:t>Withdrawn of application u/s 12A-Vijender Kumar </a:t>
            </a:r>
            <a:r>
              <a:rPr lang="en-US" b="1" dirty="0" err="1"/>
              <a:t>Singla</a:t>
            </a:r>
            <a:r>
              <a:rPr lang="en-US" b="1" dirty="0"/>
              <a:t> Vs. Oriental Bank of Commerce &amp; </a:t>
            </a:r>
            <a:r>
              <a:rPr lang="en-US" b="1" dirty="0" err="1"/>
              <a:t>Anr</a:t>
            </a:r>
            <a:r>
              <a:rPr lang="en-US" b="1" dirty="0"/>
              <a:t>.-NCLAT</a:t>
            </a:r>
          </a:p>
          <a:p>
            <a:pPr algn="just"/>
            <a:r>
              <a:rPr lang="en-US" dirty="0"/>
              <a:t>On 3rd July 2018, learned counsel appearing on behalf of the ‘Financial Creditor’ (Oriental Bank of Commerce) submitted that the proposal has been given by the appellant to the ‘Financial Creditor’ wherein the appellant has agreed to pay the total outstanding dues without any haircut and the ‘Financial Creditor’ is considering </a:t>
            </a:r>
            <a:r>
              <a:rPr lang="en-US" dirty="0" smtClean="0"/>
              <a:t>the proposal</a:t>
            </a:r>
            <a:r>
              <a:rPr lang="en-US" dirty="0"/>
              <a:t>.</a:t>
            </a:r>
            <a:br>
              <a:rPr lang="en-US" dirty="0"/>
            </a:br>
            <a:r>
              <a:rPr lang="en-US" dirty="0" smtClean="0"/>
              <a:t> ………………………………………………………………………….Cont..</a:t>
            </a:r>
            <a:endParaRPr lang="en-US" dirty="0"/>
          </a:p>
        </p:txBody>
      </p:sp>
    </p:spTree>
  </p:cSld>
  <p:clrMapOvr>
    <a:masterClrMapping/>
  </p:clrMapOvr>
  <p:transition advTm="1000">
    <p:cut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304800"/>
            <a:ext cx="8991600" cy="6553200"/>
          </a:xfrm>
        </p:spPr>
        <p:txBody>
          <a:bodyPr>
            <a:normAutofit/>
          </a:bodyPr>
          <a:lstStyle/>
          <a:p>
            <a:pPr algn="just"/>
            <a:r>
              <a:rPr lang="en-US" dirty="0"/>
              <a:t>By the Government of India Notification dated 6th June 2018, “Insolvency and bankruptcy Code 2016 (Amendment) Ordinance 2018 was promulgated whereby Section 12A was substituted in the principal Act, after Section 12, which reads as follows: –</a:t>
            </a:r>
          </a:p>
          <a:p>
            <a:pPr algn="just"/>
            <a:r>
              <a:rPr lang="en-US" i="1" dirty="0"/>
              <a:t>“12A. The Adjudicating Authority may allow the withdrawal of application admitted under Section 7 or Section 9 or section 10, on an application made by the applicant with the approval of ninety per cent voting share of the Committee of creditors, in such manner as may be prescribed.”</a:t>
            </a:r>
            <a:endParaRPr lang="en-US" dirty="0"/>
          </a:p>
          <a:p>
            <a:pPr algn="just"/>
            <a:r>
              <a:rPr lang="en-US" dirty="0" smtClean="0"/>
              <a:t>In </a:t>
            </a:r>
            <a:r>
              <a:rPr lang="en-US" dirty="0"/>
              <a:t>the present case, as the approval has been granted by 100% of the voting shares of the ‘Committee of Creditors’, learned counsel for the respondent submitted that the Bank may be allowed to withdraw the application under Section 7 in terms of Section 12-A.</a:t>
            </a:r>
          </a:p>
          <a:p>
            <a:pPr algn="just"/>
            <a:r>
              <a:rPr lang="en-US" dirty="0" smtClean="0"/>
              <a:t>8)In </a:t>
            </a:r>
            <a:r>
              <a:rPr lang="en-US" dirty="0"/>
              <a:t>that view of such settlement we allow the Bank to withdraw the application under Section 7 which has already been admitted. The proceedings in </a:t>
            </a:r>
            <a:r>
              <a:rPr lang="en-US" dirty="0" err="1"/>
              <a:t>C.P.No</a:t>
            </a:r>
            <a:r>
              <a:rPr lang="en-US" dirty="0"/>
              <a:t>. 1700/IBC/NCLT/MB/MAH/2017 is closed.</a:t>
            </a:r>
          </a:p>
          <a:p>
            <a:pPr marL="0" indent="0" algn="just">
              <a:buNone/>
            </a:pPr>
            <a:r>
              <a:rPr lang="en-US" dirty="0" smtClean="0"/>
              <a:t> </a:t>
            </a:r>
            <a:r>
              <a:rPr lang="en-US" dirty="0"/>
              <a:t>Hence, we make it clear that the Resolution Plan agreed upon by the parties as noticed and recorded above will be bound on all the parties. The Adjudicating Authority is directed to decide the fee of the Resolution Professional which shall be paid by the ‘Corporate Debtor’ within 45 days.</a:t>
            </a:r>
          </a:p>
          <a:p>
            <a:pPr>
              <a:buNone/>
            </a:pPr>
            <a:endParaRPr lang="en-US" dirty="0"/>
          </a:p>
        </p:txBody>
      </p:sp>
    </p:spTree>
  </p:cSld>
  <p:clrMapOvr>
    <a:masterClrMapping/>
  </p:clrMapOvr>
  <p:transition advTm="1000">
    <p:cover dir="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533400"/>
            <a:ext cx="8991600" cy="6324600"/>
          </a:xfrm>
        </p:spPr>
        <p:txBody>
          <a:bodyPr>
            <a:normAutofit/>
          </a:bodyPr>
          <a:lstStyle/>
          <a:p>
            <a:r>
              <a:rPr lang="en-US" b="1" u="sng" dirty="0"/>
              <a:t>Adjudicating Authority has jurisdiction to call for further Resolution Plan but such order can be passed for the reasons to be recorded &amp; not arbitrary without any reason- Shri Ram Residency (P) Ltd. Vs. </a:t>
            </a:r>
            <a:r>
              <a:rPr lang="en-US" b="1" u="sng" dirty="0" err="1"/>
              <a:t>Kuldeep</a:t>
            </a:r>
            <a:r>
              <a:rPr lang="en-US" b="1" u="sng" dirty="0"/>
              <a:t> </a:t>
            </a:r>
            <a:r>
              <a:rPr lang="en-US" b="1" u="sng" dirty="0" err="1"/>
              <a:t>Verma</a:t>
            </a:r>
            <a:r>
              <a:rPr lang="en-US" b="1" u="sng" dirty="0"/>
              <a:t>-NCLAT</a:t>
            </a:r>
          </a:p>
          <a:p>
            <a:pPr algn="just"/>
            <a:r>
              <a:rPr lang="en-US" i="1" dirty="0"/>
              <a:t>As per Section 30(2), the ‘Resolution Professional’ is required to examine each ‘Resolution Plan’ to find out whether the same confirm with the provisions as laid down under sub-section (2). It is only thereafter the ‘Resolution Professional’ is required to present to the ‘Committee of Creditors’ for its approval under Section 30(3) of such ‘Resolution Plans’ which confirms the conditions referred to in sub-section (2).</a:t>
            </a:r>
            <a:endParaRPr lang="en-US" dirty="0"/>
          </a:p>
          <a:p>
            <a:pPr algn="just"/>
            <a:r>
              <a:rPr lang="en-US" i="1" dirty="0"/>
              <a:t>The ‘Committee of Creditors’ thereafter may approve a ‘Resolution Plan’ by voting shares in terms of Section 30(4). Therefore, once the ‘Resolution Plans’ are clear and placed before the ‘Committee of Creditors’, the ‘Resolution Professional’ has no power to issue another revised Information Memorandum till the reason for such ‘revised Information Memorandum’ is brought to the notice of the ‘Committee of Creditors’ and the ‘Committee of Creditors’ allows the ‘Resolution Professional’ to prepare a revised Information Memorandum.</a:t>
            </a:r>
            <a:endParaRPr lang="en-US" dirty="0"/>
          </a:p>
          <a:p>
            <a:pPr algn="just"/>
            <a:r>
              <a:rPr lang="en-US" i="1" dirty="0"/>
              <a:t>Further NCLAT held that it is true that the Adjudicating Authority has jurisdiction to call for further ‘Resolution Plan’ but such order can be passed for the reasons to be recorded and not arbitrary without any reason.</a:t>
            </a:r>
            <a:endParaRPr lang="en-US" dirty="0"/>
          </a:p>
          <a:p>
            <a:r>
              <a:rPr lang="en-US" dirty="0"/>
              <a:t/>
            </a:r>
            <a:br>
              <a:rPr lang="en-US" dirty="0"/>
            </a:br>
            <a:endParaRPr lang="en-US" dirty="0"/>
          </a:p>
        </p:txBody>
      </p:sp>
    </p:spTree>
  </p:cSld>
  <p:clrMapOvr>
    <a:masterClrMapping/>
  </p:clrMapOvr>
  <p:transition advTm="1000">
    <p:wedge/>
  </p:transition>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E3DA18C2-75F1-4980-A5F0-165F6F71DE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945</TotalTime>
  <Words>2228</Words>
  <Application>Microsoft Office PowerPoint</Application>
  <PresentationFormat>On-screen Show (4:3)</PresentationFormat>
  <Paragraphs>190</Paragraphs>
  <Slides>37</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37</vt:i4>
      </vt:variant>
    </vt:vector>
  </HeadingPairs>
  <TitlesOfParts>
    <vt:vector size="46" baseType="lpstr">
      <vt:lpstr>Agency FB</vt:lpstr>
      <vt:lpstr>Aharoni</vt:lpstr>
      <vt:lpstr>Arial</vt:lpstr>
      <vt:lpstr>Arial Black</vt:lpstr>
      <vt:lpstr>Calibri</vt:lpstr>
      <vt:lpstr>Calibri Light</vt:lpstr>
      <vt:lpstr>Forte</vt:lpstr>
      <vt:lpstr>Wingdings</vt:lpstr>
      <vt:lpstr>Retrospect</vt:lpstr>
      <vt:lpstr> Webinar on Judicial Pronouncements in IBC and Preparations to be done while presenting a case before NCLT </vt:lpstr>
      <vt:lpstr> Case Name : Pankaj Yadav, Vs. State Bank of India Ltd.  NCLAT, Delhi Bench Order Dated: 07-Aug-18</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GENERAL PROCEDURE TO BE FOLLOWED </vt:lpstr>
      <vt:lpstr>Continued</vt:lpstr>
      <vt:lpstr>Continued</vt:lpstr>
      <vt:lpstr>Continued</vt:lpstr>
      <vt:lpstr>Continued</vt:lpstr>
      <vt:lpstr>Continued</vt:lpstr>
      <vt:lpstr>Continued</vt:lpstr>
      <vt:lpstr>PowerPoint Presentation</vt:lpstr>
      <vt:lpstr>NECESSARY DOCUMENTS TO BE ACCOMPANIED WITH THE APPEAL/PETITION UNDER SECTION 252 OF THE COMPANIES ACT, 2013:</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Case Name : Pankaj Yadav, Vs. State Bank of India Ltd.  NCLAT, Delhi Bench  Order Dated: 07-Aug-18</dc:title>
  <dc:creator>SKB</dc:creator>
  <cp:lastModifiedBy>hp</cp:lastModifiedBy>
  <cp:revision>52</cp:revision>
  <dcterms:created xsi:type="dcterms:W3CDTF">2018-08-11T05:24:31Z</dcterms:created>
  <dcterms:modified xsi:type="dcterms:W3CDTF">2018-08-12T14:28:47Z</dcterms:modified>
</cp:coreProperties>
</file>