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99"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300"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AFBA2558-371B-4FA4-8BFC-01737E93655A}" type="datetimeFigureOut">
              <a:rPr lang="en-US" smtClean="0"/>
              <a:t>9/10/2018</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16C0AB3-31F3-42A1-9C2A-508D204A2E78}" type="slidenum">
              <a:rPr lang="en-US" smtClean="0"/>
              <a:t>‹#›</a:t>
            </a:fld>
            <a:endParaRPr lang="en-US"/>
          </a:p>
        </p:txBody>
      </p:sp>
    </p:spTree>
  </p:cSld>
  <p:clrMapOvr>
    <a:masterClrMapping/>
  </p:clrMapOvr>
  <p:transition spd="slow" advTm="1000">
    <p:blinds/>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BA2558-371B-4FA4-8BFC-01737E93655A}"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C0AB3-31F3-42A1-9C2A-508D204A2E78}" type="slidenum">
              <a:rPr lang="en-US" smtClean="0"/>
              <a:t>‹#›</a:t>
            </a:fld>
            <a:endParaRPr lang="en-US"/>
          </a:p>
        </p:txBody>
      </p:sp>
    </p:spTree>
  </p:cSld>
  <p:clrMapOvr>
    <a:masterClrMapping/>
  </p:clrMapOvr>
  <p:transition spd="slow" advTm="1000">
    <p:blinds/>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BA2558-371B-4FA4-8BFC-01737E93655A}" type="datetimeFigureOut">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C0AB3-31F3-42A1-9C2A-508D204A2E78}" type="slidenum">
              <a:rPr lang="en-US" smtClean="0"/>
              <a:t>‹#›</a:t>
            </a:fld>
            <a:endParaRPr lang="en-US"/>
          </a:p>
        </p:txBody>
      </p:sp>
    </p:spTree>
  </p:cSld>
  <p:clrMapOvr>
    <a:masterClrMapping/>
  </p:clrMapOvr>
  <p:transition spd="slow" advTm="1000">
    <p:blinds/>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AFBA2558-371B-4FA4-8BFC-01737E93655A}" type="datetimeFigureOut">
              <a:rPr lang="en-US" smtClean="0"/>
              <a:t>9/10/2018</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D16C0AB3-31F3-42A1-9C2A-508D204A2E78}" type="slidenum">
              <a:rPr lang="en-US" smtClean="0"/>
              <a:t>‹#›</a:t>
            </a:fld>
            <a:endParaRPr lang="en-US"/>
          </a:p>
        </p:txBody>
      </p:sp>
    </p:spTree>
  </p:cSld>
  <p:clrMapOvr>
    <a:masterClrMapping/>
  </p:clrMapOvr>
  <p:transition spd="slow" advTm="1000">
    <p:blinds/>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AFBA2558-371B-4FA4-8BFC-01737E93655A}" type="datetimeFigureOut">
              <a:rPr lang="en-US" smtClean="0"/>
              <a:t>9/10/2018</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D16C0AB3-31F3-42A1-9C2A-508D204A2E78}"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spd="slow" advTm="1000">
    <p:blinds/>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AFBA2558-371B-4FA4-8BFC-01737E93655A}" type="datetimeFigureOut">
              <a:rPr lang="en-US" smtClean="0"/>
              <a:t>9/10/2018</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D16C0AB3-31F3-42A1-9C2A-508D204A2E78}" type="slidenum">
              <a:rPr lang="en-US" smtClean="0"/>
              <a:t>‹#›</a:t>
            </a:fld>
            <a:endParaRPr lang="en-US"/>
          </a:p>
        </p:txBody>
      </p:sp>
    </p:spTree>
  </p:cSld>
  <p:clrMapOvr>
    <a:masterClrMapping/>
  </p:clrMapOvr>
  <p:transition spd="slow" advTm="1000">
    <p:blinds/>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AFBA2558-371B-4FA4-8BFC-01737E93655A}" type="datetimeFigureOut">
              <a:rPr lang="en-US" smtClean="0"/>
              <a:t>9/10/2018</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D16C0AB3-31F3-42A1-9C2A-508D204A2E7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advTm="1000">
    <p:blinds/>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FBA2558-371B-4FA4-8BFC-01737E93655A}" type="datetimeFigureOut">
              <a:rPr lang="en-US" smtClean="0"/>
              <a:t>9/10/2018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6C0AB3-31F3-42A1-9C2A-508D204A2E78}" type="slidenum">
              <a:rPr lang="en-US" smtClean="0"/>
              <a:t>‹#›</a:t>
            </a:fld>
            <a:endParaRPr lang="en-US"/>
          </a:p>
        </p:txBody>
      </p:sp>
    </p:spTree>
  </p:cSld>
  <p:clrMapOvr>
    <a:masterClrMapping/>
  </p:clrMapOvr>
  <p:transition spd="slow" advTm="1000">
    <p:blinds/>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AFBA2558-371B-4FA4-8BFC-01737E93655A}" type="datetimeFigureOut">
              <a:rPr lang="en-US" smtClean="0"/>
              <a:t>9/10/2018</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D16C0AB3-31F3-42A1-9C2A-508D204A2E78}" type="slidenum">
              <a:rPr lang="en-US" smtClean="0"/>
              <a:t>‹#›</a:t>
            </a:fld>
            <a:endParaRPr lang="en-US"/>
          </a:p>
        </p:txBody>
      </p:sp>
    </p:spTree>
  </p:cSld>
  <p:clrMapOvr>
    <a:masterClrMapping/>
  </p:clrMapOvr>
  <p:transition spd="slow" advTm="1000">
    <p:blinds/>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AFBA2558-371B-4FA4-8BFC-01737E93655A}" type="datetimeFigureOut">
              <a:rPr lang="en-US" smtClean="0"/>
              <a:t>9/10/2018</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D16C0AB3-31F3-42A1-9C2A-508D204A2E7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advTm="1000">
    <p:blinds/>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AFBA2558-371B-4FA4-8BFC-01737E93655A}" type="datetimeFigureOut">
              <a:rPr lang="en-US" smtClean="0"/>
              <a:t>9/10/2018</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D16C0AB3-31F3-42A1-9C2A-508D204A2E7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advTm="1000">
    <p:blinds/>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FBA2558-371B-4FA4-8BFC-01737E93655A}" type="datetimeFigureOut">
              <a:rPr lang="en-US" smtClean="0"/>
              <a:t>9/10/2018</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16C0AB3-31F3-42A1-9C2A-508D204A2E7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spd="slow" advTm="1000">
    <p:blinds/>
  </p:transition>
  <p:timing>
    <p:tnLst>
      <p:par>
        <p:cTn id="1" dur="indefinite" restart="never" nodeType="tmRoot"/>
      </p:par>
    </p:tnLst>
  </p:timing>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kbmica@gmail.com"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3600"/>
            <a:ext cx="8229600" cy="1447800"/>
          </a:xfrm>
        </p:spPr>
        <p:txBody>
          <a:bodyPr>
            <a:normAutofit fontScale="90000"/>
          </a:bodyPr>
          <a:lstStyle/>
          <a:p>
            <a:pPr algn="ctr"/>
            <a:r>
              <a:rPr lang="en-US" dirty="0" smtClean="0">
                <a:solidFill>
                  <a:schemeClr val="tx1">
                    <a:lumMod val="95000"/>
                    <a:lumOff val="5000"/>
                  </a:schemeClr>
                </a:solidFill>
                <a:latin typeface="Agency FB" pitchFamily="34" charset="0"/>
              </a:rPr>
              <a:t/>
            </a:r>
            <a:br>
              <a:rPr lang="en-US" dirty="0" smtClean="0">
                <a:solidFill>
                  <a:schemeClr val="tx1">
                    <a:lumMod val="95000"/>
                    <a:lumOff val="5000"/>
                  </a:schemeClr>
                </a:solidFill>
                <a:latin typeface="Agency FB" pitchFamily="34" charset="0"/>
              </a:rPr>
            </a:br>
            <a:r>
              <a:rPr lang="en-US" dirty="0" smtClean="0">
                <a:solidFill>
                  <a:schemeClr val="tx1">
                    <a:lumMod val="95000"/>
                    <a:lumOff val="5000"/>
                  </a:schemeClr>
                </a:solidFill>
                <a:latin typeface="Agency FB" pitchFamily="34" charset="0"/>
              </a:rPr>
              <a:t>liquidation </a:t>
            </a:r>
            <a:r>
              <a:rPr lang="en-US" dirty="0" smtClean="0">
                <a:solidFill>
                  <a:schemeClr val="tx1">
                    <a:lumMod val="95000"/>
                    <a:lumOff val="5000"/>
                  </a:schemeClr>
                </a:solidFill>
                <a:latin typeface="Agency FB" pitchFamily="34" charset="0"/>
              </a:rPr>
              <a:t>Estate </a:t>
            </a:r>
            <a:r>
              <a:rPr lang="en-US" dirty="0" smtClean="0">
                <a:solidFill>
                  <a:schemeClr val="tx1">
                    <a:lumMod val="95000"/>
                    <a:lumOff val="5000"/>
                  </a:schemeClr>
                </a:solidFill>
                <a:latin typeface="Agency FB" pitchFamily="34" charset="0"/>
              </a:rPr>
              <a:t>of </a:t>
            </a:r>
            <a:r>
              <a:rPr lang="en-US" dirty="0" smtClean="0">
                <a:solidFill>
                  <a:schemeClr val="tx1">
                    <a:lumMod val="95000"/>
                    <a:lumOff val="5000"/>
                  </a:schemeClr>
                </a:solidFill>
                <a:latin typeface="Agency FB" pitchFamily="34" charset="0"/>
              </a:rPr>
              <a:t>Corporate </a:t>
            </a:r>
            <a:r>
              <a:rPr lang="en-US" dirty="0">
                <a:solidFill>
                  <a:schemeClr val="tx1">
                    <a:lumMod val="95000"/>
                    <a:lumOff val="5000"/>
                  </a:schemeClr>
                </a:solidFill>
                <a:latin typeface="Agency FB" pitchFamily="34" charset="0"/>
              </a:rPr>
              <a:t>D</a:t>
            </a:r>
            <a:r>
              <a:rPr lang="en-US" dirty="0" smtClean="0">
                <a:solidFill>
                  <a:schemeClr val="tx1">
                    <a:lumMod val="95000"/>
                    <a:lumOff val="5000"/>
                  </a:schemeClr>
                </a:solidFill>
                <a:latin typeface="Agency FB" pitchFamily="34" charset="0"/>
              </a:rPr>
              <a:t>ebtor &amp; Key Liquidation Tips</a:t>
            </a:r>
            <a:r>
              <a:rPr lang="en-US" sz="4400" dirty="0">
                <a:solidFill>
                  <a:schemeClr val="tx1">
                    <a:lumMod val="95000"/>
                    <a:lumOff val="5000"/>
                  </a:schemeClr>
                </a:solidFill>
                <a:latin typeface="Agency FB" pitchFamily="34" charset="0"/>
              </a:rPr>
              <a:t/>
            </a:r>
            <a:br>
              <a:rPr lang="en-US" sz="4400" dirty="0">
                <a:solidFill>
                  <a:schemeClr val="tx1">
                    <a:lumMod val="95000"/>
                    <a:lumOff val="5000"/>
                  </a:schemeClr>
                </a:solidFill>
                <a:latin typeface="Agency FB" pitchFamily="34" charset="0"/>
              </a:rPr>
            </a:br>
            <a:endParaRPr lang="en-US" sz="4400" dirty="0"/>
          </a:p>
        </p:txBody>
      </p:sp>
      <p:sp>
        <p:nvSpPr>
          <p:cNvPr id="6" name="Subtitle 5"/>
          <p:cNvSpPr>
            <a:spLocks noGrp="1"/>
          </p:cNvSpPr>
          <p:nvPr>
            <p:ph type="subTitle" idx="1"/>
          </p:nvPr>
        </p:nvSpPr>
        <p:spPr>
          <a:xfrm>
            <a:off x="4419600" y="3962400"/>
            <a:ext cx="4419600" cy="2743200"/>
          </a:xfrm>
        </p:spPr>
        <p:txBody>
          <a:bodyPr>
            <a:normAutofit fontScale="32500" lnSpcReduction="20000"/>
          </a:bodyPr>
          <a:lstStyle/>
          <a:p>
            <a:r>
              <a:rPr lang="en-US" sz="7200" b="1" u="sng" dirty="0" smtClean="0">
                <a:solidFill>
                  <a:srgbClr val="002060"/>
                </a:solidFill>
                <a:latin typeface="Arial" panose="020B0604020202020204" pitchFamily="34" charset="0"/>
                <a:cs typeface="Arial" panose="020B0604020202020204" pitchFamily="34" charset="0"/>
              </a:rPr>
              <a:t>Partner-S. K. Bhatt &amp; Associates</a:t>
            </a:r>
          </a:p>
          <a:p>
            <a:r>
              <a:rPr lang="en-US" sz="7200" b="1" dirty="0" smtClean="0">
                <a:solidFill>
                  <a:srgbClr val="002060"/>
                </a:solidFill>
                <a:latin typeface="Arial" panose="020B0604020202020204" pitchFamily="34" charset="0"/>
                <a:cs typeface="Arial" panose="020B0604020202020204" pitchFamily="34" charset="0"/>
              </a:rPr>
              <a:t>Practicing Cost Accountants since 1996</a:t>
            </a:r>
          </a:p>
          <a:p>
            <a:r>
              <a:rPr lang="en-US" sz="6200" b="1" u="sng" dirty="0" smtClean="0">
                <a:solidFill>
                  <a:srgbClr val="002060"/>
                </a:solidFill>
                <a:latin typeface="Arial" panose="020B0604020202020204" pitchFamily="34" charset="0"/>
                <a:cs typeface="Arial" panose="020B0604020202020204" pitchFamily="34" charset="0"/>
              </a:rPr>
              <a:t>PROMOTER </a:t>
            </a:r>
            <a:r>
              <a:rPr lang="en-US" sz="7200" b="1" u="sng" dirty="0" smtClean="0">
                <a:solidFill>
                  <a:srgbClr val="002060"/>
                </a:solidFill>
                <a:latin typeface="Arial" panose="020B0604020202020204" pitchFamily="34" charset="0"/>
                <a:cs typeface="Arial" panose="020B0604020202020204" pitchFamily="34" charset="0"/>
              </a:rPr>
              <a:t>Director</a:t>
            </a:r>
            <a:endParaRPr lang="en-US" sz="7200" b="1" u="sng" dirty="0" smtClean="0">
              <a:solidFill>
                <a:srgbClr val="002060"/>
              </a:solidFill>
              <a:latin typeface="Arial" panose="020B0604020202020204" pitchFamily="34" charset="0"/>
              <a:cs typeface="Arial" panose="020B0604020202020204" pitchFamily="34" charset="0"/>
            </a:endParaRPr>
          </a:p>
          <a:p>
            <a:r>
              <a:rPr lang="en-US" sz="7200" b="1" dirty="0" smtClean="0">
                <a:solidFill>
                  <a:srgbClr val="002060"/>
                </a:solidFill>
                <a:latin typeface="Arial" panose="020B0604020202020204" pitchFamily="34" charset="0"/>
                <a:cs typeface="Arial" panose="020B0604020202020204" pitchFamily="34" charset="0"/>
              </a:rPr>
              <a:t>Shrea Insolvency Professionals Pvt Ltd</a:t>
            </a:r>
          </a:p>
          <a:p>
            <a:r>
              <a:rPr lang="en-US" sz="7200" u="sng" dirty="0" smtClean="0">
                <a:solidFill>
                  <a:srgbClr val="002060"/>
                </a:solidFill>
                <a:latin typeface="Arial" panose="020B0604020202020204" pitchFamily="34" charset="0"/>
                <a:cs typeface="Arial" panose="020B0604020202020204" pitchFamily="34" charset="0"/>
              </a:rPr>
              <a:t>Member</a:t>
            </a:r>
          </a:p>
          <a:p>
            <a:r>
              <a:rPr lang="en-US" sz="7200" dirty="0" smtClean="0">
                <a:solidFill>
                  <a:srgbClr val="002060"/>
                </a:solidFill>
                <a:latin typeface="Arial" panose="020B0604020202020204" pitchFamily="34" charset="0"/>
                <a:cs typeface="Arial" panose="020B0604020202020204" pitchFamily="34" charset="0"/>
              </a:rPr>
              <a:t>Committee of the IPA of ICAI</a:t>
            </a:r>
          </a:p>
          <a:p>
            <a:endParaRPr lang="en-US" sz="7200" b="1" dirty="0" smtClean="0">
              <a:solidFill>
                <a:srgbClr val="002060"/>
              </a:solidFill>
              <a:latin typeface="Arial" panose="020B0604020202020204" pitchFamily="34" charset="0"/>
              <a:cs typeface="Arial" panose="020B0604020202020204" pitchFamily="34" charset="0"/>
            </a:endParaRPr>
          </a:p>
          <a:p>
            <a:endParaRPr lang="en-IN" dirty="0">
              <a:solidFill>
                <a:srgbClr val="7030A0"/>
              </a:solidFill>
            </a:endParaRPr>
          </a:p>
        </p:txBody>
      </p:sp>
      <p:pic>
        <p:nvPicPr>
          <p:cNvPr id="4" name="Picture 3" descr="Emblem.png"/>
          <p:cNvPicPr>
            <a:picLocks noChangeAspect="1"/>
          </p:cNvPicPr>
          <p:nvPr/>
        </p:nvPicPr>
        <p:blipFill>
          <a:blip r:embed="rId2" cstate="print">
            <a:clrChange>
              <a:clrFrom>
                <a:srgbClr val="FFFFFF"/>
              </a:clrFrom>
              <a:clrTo>
                <a:srgbClr val="FFFFFF">
                  <a:alpha val="0"/>
                </a:srgbClr>
              </a:clrTo>
            </a:clrChange>
          </a:blip>
          <a:stretch>
            <a:fillRect/>
          </a:stretch>
        </p:blipFill>
        <p:spPr>
          <a:xfrm>
            <a:off x="3810000" y="0"/>
            <a:ext cx="990600" cy="1541663"/>
          </a:xfrm>
          <a:prstGeom prst="rect">
            <a:avLst/>
          </a:prstGeom>
        </p:spPr>
      </p:pic>
      <p:sp>
        <p:nvSpPr>
          <p:cNvPr id="5" name="Rectangle 4"/>
          <p:cNvSpPr/>
          <p:nvPr/>
        </p:nvSpPr>
        <p:spPr>
          <a:xfrm rot="10800000" flipV="1">
            <a:off x="0" y="4267200"/>
            <a:ext cx="4038600" cy="2086725"/>
          </a:xfrm>
          <a:prstGeom prst="rect">
            <a:avLst/>
          </a:prstGeom>
        </p:spPr>
        <p:txBody>
          <a:bodyPr wrap="square">
            <a:spAutoFit/>
          </a:bodyPr>
          <a:lstStyle/>
          <a:p>
            <a:pPr>
              <a:lnSpc>
                <a:spcPct val="90000"/>
              </a:lnSpc>
            </a:pPr>
            <a:r>
              <a:rPr lang="en-US" b="1" u="sng" dirty="0" smtClean="0">
                <a:solidFill>
                  <a:srgbClr val="002060"/>
                </a:solidFill>
                <a:latin typeface="Arial" pitchFamily="34" charset="0"/>
                <a:cs typeface="Arial" pitchFamily="34" charset="0"/>
              </a:rPr>
              <a:t>PRESENTED BY</a:t>
            </a:r>
          </a:p>
          <a:p>
            <a:pPr>
              <a:lnSpc>
                <a:spcPct val="90000"/>
              </a:lnSpc>
            </a:pPr>
            <a:r>
              <a:rPr lang="en-US" b="1" dirty="0" smtClean="0">
                <a:solidFill>
                  <a:srgbClr val="002060"/>
                </a:solidFill>
                <a:latin typeface="Arial" pitchFamily="34" charset="0"/>
                <a:cs typeface="Arial" pitchFamily="34" charset="0"/>
              </a:rPr>
              <a:t>CMA S.K.BHATT-  </a:t>
            </a:r>
            <a:r>
              <a:rPr lang="en-US" b="1" dirty="0" smtClean="0">
                <a:solidFill>
                  <a:srgbClr val="002060"/>
                </a:solidFill>
                <a:latin typeface="Arial" pitchFamily="34" charset="0"/>
                <a:cs typeface="Arial" pitchFamily="34" charset="0"/>
              </a:rPr>
              <a:t> </a:t>
            </a:r>
            <a:r>
              <a:rPr lang="en-US" b="1" dirty="0" smtClean="0">
                <a:solidFill>
                  <a:srgbClr val="002060"/>
                </a:solidFill>
                <a:latin typeface="Arial" pitchFamily="34" charset="0"/>
                <a:cs typeface="Arial" pitchFamily="34" charset="0"/>
              </a:rPr>
              <a:t>Chairman </a:t>
            </a:r>
            <a:r>
              <a:rPr lang="en-US" b="1" dirty="0" smtClean="0">
                <a:solidFill>
                  <a:srgbClr val="002060"/>
                </a:solidFill>
                <a:latin typeface="Arial" pitchFamily="34" charset="0"/>
                <a:cs typeface="Arial" pitchFamily="34" charset="0"/>
              </a:rPr>
              <a:t>NIRC of ICAI ( 2015-16) &amp; </a:t>
            </a:r>
            <a:r>
              <a:rPr lang="en-US" b="1" dirty="0" smtClean="0">
                <a:solidFill>
                  <a:srgbClr val="002060"/>
                </a:solidFill>
                <a:latin typeface="Arial" pitchFamily="34" charset="0"/>
                <a:cs typeface="Arial" pitchFamily="34" charset="0"/>
              </a:rPr>
              <a:t>Chairman- PD </a:t>
            </a:r>
            <a:r>
              <a:rPr lang="en-US" b="1" dirty="0" smtClean="0">
                <a:solidFill>
                  <a:srgbClr val="002060"/>
                </a:solidFill>
                <a:latin typeface="Arial" pitchFamily="34" charset="0"/>
                <a:cs typeface="Arial" pitchFamily="34" charset="0"/>
              </a:rPr>
              <a:t>Committee</a:t>
            </a:r>
            <a:endParaRPr lang="en-US" b="1" dirty="0" smtClean="0">
              <a:solidFill>
                <a:srgbClr val="002060"/>
              </a:solidFill>
              <a:latin typeface="Arial" pitchFamily="34" charset="0"/>
              <a:cs typeface="Arial" pitchFamily="34" charset="0"/>
            </a:endParaRPr>
          </a:p>
          <a:p>
            <a:pPr>
              <a:lnSpc>
                <a:spcPct val="90000"/>
              </a:lnSpc>
            </a:pPr>
            <a:r>
              <a:rPr lang="en-US" b="1" dirty="0" smtClean="0">
                <a:solidFill>
                  <a:srgbClr val="002060"/>
                </a:solidFill>
                <a:latin typeface="Arial" pitchFamily="34" charset="0"/>
                <a:cs typeface="Arial" pitchFamily="34" charset="0"/>
              </a:rPr>
              <a:t>Tele : 9971066266</a:t>
            </a:r>
          </a:p>
          <a:p>
            <a:pPr>
              <a:lnSpc>
                <a:spcPct val="90000"/>
              </a:lnSpc>
            </a:pPr>
            <a:r>
              <a:rPr lang="en-US" b="1" dirty="0" smtClean="0">
                <a:solidFill>
                  <a:srgbClr val="002060"/>
                </a:solidFill>
                <a:latin typeface="Arial" pitchFamily="34" charset="0"/>
                <a:cs typeface="Arial" pitchFamily="34" charset="0"/>
              </a:rPr>
              <a:t>Email : </a:t>
            </a:r>
            <a:r>
              <a:rPr lang="en-US" b="1" dirty="0" smtClean="0">
                <a:solidFill>
                  <a:srgbClr val="002060"/>
                </a:solidFill>
                <a:latin typeface="Arial" pitchFamily="34" charset="0"/>
                <a:cs typeface="Arial" pitchFamily="34" charset="0"/>
                <a:hlinkClick r:id="rId3"/>
              </a:rPr>
              <a:t>skbmica@gmail.com</a:t>
            </a:r>
            <a:endParaRPr lang="en-US" b="1" dirty="0" smtClean="0">
              <a:solidFill>
                <a:srgbClr val="002060"/>
              </a:solidFill>
              <a:latin typeface="Arial" pitchFamily="34" charset="0"/>
              <a:cs typeface="Arial" pitchFamily="34" charset="0"/>
            </a:endParaRPr>
          </a:p>
          <a:p>
            <a:pPr>
              <a:lnSpc>
                <a:spcPct val="90000"/>
              </a:lnSpc>
            </a:pPr>
            <a:r>
              <a:rPr lang="en-US" b="1" dirty="0" smtClean="0">
                <a:solidFill>
                  <a:srgbClr val="002060"/>
                </a:solidFill>
                <a:latin typeface="Arial" pitchFamily="34" charset="0"/>
                <a:cs typeface="Arial" pitchFamily="34" charset="0"/>
              </a:rPr>
              <a:t>Shreainsolvencyprofessionals.com</a:t>
            </a:r>
            <a:endParaRPr lang="en-US" b="1" dirty="0">
              <a:solidFill>
                <a:srgbClr val="002060"/>
              </a:solidFill>
              <a:latin typeface="Arial" pitchFamily="34" charset="0"/>
              <a:cs typeface="Arial" pitchFamily="34" charset="0"/>
            </a:endParaRPr>
          </a:p>
          <a:p>
            <a:pPr>
              <a:lnSpc>
                <a:spcPct val="90000"/>
              </a:lnSpc>
            </a:pPr>
            <a:r>
              <a:rPr lang="en-US" b="1" dirty="0" smtClean="0">
                <a:solidFill>
                  <a:srgbClr val="002060"/>
                </a:solidFill>
                <a:latin typeface="Arial" pitchFamily="34" charset="0"/>
                <a:cs typeface="Arial" pitchFamily="34" charset="0"/>
              </a:rPr>
              <a:t>Web Site  : skbhatt.com</a:t>
            </a:r>
          </a:p>
        </p:txBody>
      </p:sp>
    </p:spTree>
  </p:cSld>
  <p:clrMapOvr>
    <a:masterClrMapping/>
  </p:clrMapOvr>
  <p:transition spd="slow" advTm="1000">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3600" b="1" dirty="0" smtClean="0"/>
              <a:t>SEC-34:Appointment </a:t>
            </a:r>
            <a:r>
              <a:rPr lang="en-US" sz="3600" b="1" dirty="0"/>
              <a:t>of L</a:t>
            </a:r>
            <a:r>
              <a:rPr lang="en-US" sz="3600" b="1" dirty="0" smtClean="0"/>
              <a:t>iquidator </a:t>
            </a:r>
            <a:r>
              <a:rPr lang="en-US" sz="3600" b="1" dirty="0"/>
              <a:t>and fee to be paid. </a:t>
            </a:r>
            <a:endParaRPr lang="en-US" sz="3600" dirty="0"/>
          </a:p>
        </p:txBody>
      </p:sp>
      <p:sp>
        <p:nvSpPr>
          <p:cNvPr id="3" name="Content Placeholder 2"/>
          <p:cNvSpPr>
            <a:spLocks noGrp="1"/>
          </p:cNvSpPr>
          <p:nvPr>
            <p:ph idx="1"/>
          </p:nvPr>
        </p:nvSpPr>
        <p:spPr>
          <a:xfrm>
            <a:off x="0" y="1447800"/>
            <a:ext cx="9144000" cy="5410200"/>
          </a:xfrm>
        </p:spPr>
        <p:txBody>
          <a:bodyPr>
            <a:normAutofit lnSpcReduction="10000"/>
          </a:bodyPr>
          <a:lstStyle/>
          <a:p>
            <a:pPr marL="514350" indent="-514350" algn="just">
              <a:buAutoNum type="arabicParenBoth"/>
            </a:pPr>
            <a:r>
              <a:rPr lang="en-US" dirty="0" smtClean="0"/>
              <a:t>Where </a:t>
            </a:r>
            <a:r>
              <a:rPr lang="en-US" dirty="0"/>
              <a:t>the </a:t>
            </a:r>
            <a:r>
              <a:rPr lang="en-US" dirty="0" smtClean="0"/>
              <a:t>NCLT passes </a:t>
            </a:r>
            <a:r>
              <a:rPr lang="en-US" dirty="0"/>
              <a:t>an order for liquidation of the corporate </a:t>
            </a:r>
            <a:r>
              <a:rPr lang="en-US" dirty="0" smtClean="0"/>
              <a:t>debtor, </a:t>
            </a:r>
            <a:r>
              <a:rPr lang="en-US" dirty="0"/>
              <a:t>the resolution professional appointed for the corporate insolvency resolution process </a:t>
            </a:r>
            <a:r>
              <a:rPr lang="en-US" dirty="0" smtClean="0"/>
              <a:t>shall </a:t>
            </a:r>
            <a:r>
              <a:rPr lang="en-US" dirty="0"/>
              <a:t>act as the liquidator for the purposes of liquidation unless replaced by the </a:t>
            </a:r>
            <a:r>
              <a:rPr lang="en-US" dirty="0" smtClean="0"/>
              <a:t>NCLT.</a:t>
            </a:r>
          </a:p>
          <a:p>
            <a:pPr marL="514350" indent="-514350" algn="just">
              <a:buNone/>
            </a:pPr>
            <a:r>
              <a:rPr lang="en-US" dirty="0"/>
              <a:t>(</a:t>
            </a:r>
            <a:r>
              <a:rPr lang="en-US" dirty="0" smtClean="0"/>
              <a:t>2) On </a:t>
            </a:r>
            <a:r>
              <a:rPr lang="en-US" dirty="0"/>
              <a:t>the appointment of a liquidator under this section, all powers of the board of directors, key managerial personnel and the partners of the corporate debtor, as the case may be, shall cease to have effect and shall be vested in the liquidator. </a:t>
            </a:r>
          </a:p>
        </p:txBody>
      </p:sp>
    </p:spTree>
  </p:cSld>
  <p:clrMapOvr>
    <a:masterClrMapping/>
  </p:clrMapOvr>
  <p:transition spd="slow" advTm="1000">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r>
              <a:rPr lang="en-US" dirty="0"/>
              <a:t>(</a:t>
            </a:r>
            <a:r>
              <a:rPr lang="en-US" dirty="0" smtClean="0"/>
              <a:t>3)The </a:t>
            </a:r>
            <a:r>
              <a:rPr lang="en-US" dirty="0"/>
              <a:t>personnel of the corporate debtor shall </a:t>
            </a:r>
            <a:r>
              <a:rPr lang="en-US" dirty="0" smtClean="0"/>
              <a:t>provide </a:t>
            </a:r>
            <a:r>
              <a:rPr lang="en-US" dirty="0"/>
              <a:t>all assistance and cooperation to the liquidator </a:t>
            </a:r>
            <a:r>
              <a:rPr lang="en-US" dirty="0" smtClean="0"/>
              <a:t> </a:t>
            </a:r>
            <a:r>
              <a:rPr lang="en-US" dirty="0"/>
              <a:t>in managing the </a:t>
            </a:r>
            <a:r>
              <a:rPr lang="en-US" dirty="0" smtClean="0"/>
              <a:t>affairs of the corporate debtor </a:t>
            </a:r>
            <a:r>
              <a:rPr lang="en-US" dirty="0"/>
              <a:t>in relation to liquidation </a:t>
            </a:r>
            <a:r>
              <a:rPr lang="en-US" dirty="0" smtClean="0"/>
              <a:t>process. </a:t>
            </a:r>
          </a:p>
          <a:p>
            <a:pPr algn="just">
              <a:buNone/>
            </a:pPr>
            <a:r>
              <a:rPr lang="en-US" dirty="0"/>
              <a:t>(</a:t>
            </a:r>
            <a:r>
              <a:rPr lang="en-US" dirty="0" smtClean="0"/>
              <a:t>4)The NCLT </a:t>
            </a:r>
            <a:r>
              <a:rPr lang="en-US" dirty="0"/>
              <a:t>shall by order replace the resolution professional, </a:t>
            </a:r>
            <a:r>
              <a:rPr lang="en-US" dirty="0" smtClean="0"/>
              <a:t>if </a:t>
            </a:r>
            <a:endParaRPr lang="en-US" dirty="0"/>
          </a:p>
          <a:p>
            <a:pPr algn="just">
              <a:buNone/>
            </a:pPr>
            <a:r>
              <a:rPr lang="en-US" dirty="0" smtClean="0"/>
              <a:t>    (</a:t>
            </a:r>
            <a:r>
              <a:rPr lang="en-US" dirty="0"/>
              <a:t>a) the resolution plan submitted by the resolution </a:t>
            </a:r>
            <a:r>
              <a:rPr lang="en-US" dirty="0" smtClean="0"/>
              <a:t>professional </a:t>
            </a:r>
            <a:r>
              <a:rPr lang="en-US" dirty="0"/>
              <a:t>was </a:t>
            </a:r>
            <a:r>
              <a:rPr lang="en-US" dirty="0" smtClean="0"/>
              <a:t>rejected</a:t>
            </a:r>
            <a:endParaRPr lang="en-US" dirty="0"/>
          </a:p>
          <a:p>
            <a:pPr algn="just">
              <a:buNone/>
            </a:pPr>
            <a:r>
              <a:rPr lang="en-US" dirty="0" smtClean="0"/>
              <a:t>    (</a:t>
            </a:r>
            <a:r>
              <a:rPr lang="en-US" dirty="0"/>
              <a:t>b) the Board recommends the replacement of a resolution professional to the </a:t>
            </a:r>
            <a:r>
              <a:rPr lang="en-US" dirty="0" smtClean="0"/>
              <a:t>NCLT </a:t>
            </a:r>
            <a:r>
              <a:rPr lang="en-US" dirty="0"/>
              <a:t>for reasons to be </a:t>
            </a:r>
            <a:r>
              <a:rPr lang="en-US" dirty="0" smtClean="0"/>
              <a:t>recorded</a:t>
            </a:r>
          </a:p>
          <a:p>
            <a:pPr algn="just">
              <a:buNone/>
            </a:pPr>
            <a:r>
              <a:rPr lang="en-US" dirty="0"/>
              <a:t>	</a:t>
            </a:r>
            <a:r>
              <a:rPr lang="en-US" dirty="0" smtClean="0"/>
              <a:t>(c</a:t>
            </a:r>
            <a:r>
              <a:rPr lang="en-US" dirty="0"/>
              <a:t>) the resolution professional fails to submit written consent </a:t>
            </a:r>
            <a:r>
              <a:rPr lang="en-US" dirty="0" smtClean="0"/>
              <a:t> </a:t>
            </a:r>
            <a:endParaRPr lang="en-US" dirty="0"/>
          </a:p>
        </p:txBody>
      </p:sp>
    </p:spTree>
  </p:cSld>
  <p:clrMapOvr>
    <a:masterClrMapping/>
  </p:clrMapOvr>
  <p:transition spd="slow" advTm="1000">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0" y="0"/>
            <a:ext cx="9144000" cy="6858000"/>
          </a:xfrm>
        </p:spPr>
        <p:txBody>
          <a:bodyPr>
            <a:normAutofit fontScale="92500" lnSpcReduction="20000"/>
          </a:bodyPr>
          <a:lstStyle/>
          <a:p>
            <a:pPr algn="just">
              <a:buNone/>
            </a:pPr>
            <a:r>
              <a:rPr lang="en-US" dirty="0"/>
              <a:t>(5</a:t>
            </a:r>
            <a:r>
              <a:rPr lang="en-US" dirty="0" smtClean="0"/>
              <a:t>) </a:t>
            </a:r>
            <a:r>
              <a:rPr lang="en-US" dirty="0" smtClean="0"/>
              <a:t>The </a:t>
            </a:r>
            <a:r>
              <a:rPr lang="en-US" dirty="0"/>
              <a:t>Adjudicating Authority may direct the Board to propose name of another insolvency professional to be appointed as a liquidator</a:t>
            </a:r>
            <a:r>
              <a:rPr lang="en-US" dirty="0" smtClean="0"/>
              <a:t>.</a:t>
            </a:r>
          </a:p>
          <a:p>
            <a:pPr algn="just">
              <a:buNone/>
            </a:pPr>
            <a:r>
              <a:rPr lang="en-US" dirty="0"/>
              <a:t>(6) The Board shall propose the name of another insolvency </a:t>
            </a:r>
            <a:r>
              <a:rPr lang="en-US" dirty="0" smtClean="0"/>
              <a:t>professional.</a:t>
            </a:r>
          </a:p>
          <a:p>
            <a:pPr algn="just">
              <a:buNone/>
            </a:pPr>
            <a:r>
              <a:rPr lang="en-US" dirty="0" smtClean="0"/>
              <a:t>(7) </a:t>
            </a:r>
            <a:r>
              <a:rPr lang="en-US" dirty="0"/>
              <a:t>The </a:t>
            </a:r>
            <a:r>
              <a:rPr lang="en-US" dirty="0" smtClean="0"/>
              <a:t>NCLT shall</a:t>
            </a:r>
            <a:r>
              <a:rPr lang="en-US" dirty="0"/>
              <a:t>, on receipt of the proposal of the Board for the appointment of an insolvency professional as liquidator, by an order appoint such insolvency professional as the liquidator</a:t>
            </a:r>
            <a:r>
              <a:rPr lang="en-US" dirty="0" smtClean="0"/>
              <a:t>.</a:t>
            </a:r>
          </a:p>
          <a:p>
            <a:pPr algn="just">
              <a:buNone/>
            </a:pPr>
            <a:r>
              <a:rPr lang="en-US" dirty="0"/>
              <a:t>(8) An insolvency professional proposed to be appointed as a liquidator shall charge such fee for the conduct of the liquidation proceedings and in such proportion to the value of the liquidation estate assets, as may be specified by the Board</a:t>
            </a:r>
            <a:r>
              <a:rPr lang="en-US" dirty="0" smtClean="0"/>
              <a:t>.</a:t>
            </a:r>
          </a:p>
          <a:p>
            <a:pPr algn="just">
              <a:buNone/>
            </a:pPr>
            <a:r>
              <a:rPr lang="en-US" dirty="0"/>
              <a:t>(9) The fees for the conduct of the liquidation </a:t>
            </a:r>
            <a:r>
              <a:rPr lang="en-US" dirty="0" smtClean="0"/>
              <a:t>proceedings shall </a:t>
            </a:r>
            <a:r>
              <a:rPr lang="en-US" dirty="0"/>
              <a:t>be paid to the liquidator from the proceeds of the liquidation </a:t>
            </a:r>
            <a:r>
              <a:rPr lang="en-US" dirty="0" smtClean="0"/>
              <a:t>estate.</a:t>
            </a:r>
            <a:endParaRPr lang="en-US" dirty="0"/>
          </a:p>
        </p:txBody>
      </p:sp>
    </p:spTree>
  </p:cSld>
  <p:clrMapOvr>
    <a:masterClrMapping/>
  </p:clrMapOvr>
  <p:transition spd="slow" advTm="1000">
    <p:cover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b="1" dirty="0" smtClean="0"/>
              <a:t>SEC-35: </a:t>
            </a:r>
            <a:r>
              <a:rPr lang="en-US" b="1" dirty="0"/>
              <a:t>Powers and duties of liquidator.</a:t>
            </a:r>
            <a:endParaRPr lang="en-US" dirty="0"/>
          </a:p>
        </p:txBody>
      </p:sp>
      <p:sp>
        <p:nvSpPr>
          <p:cNvPr id="3" name="Content Placeholder 2"/>
          <p:cNvSpPr>
            <a:spLocks noGrp="1"/>
          </p:cNvSpPr>
          <p:nvPr>
            <p:ph idx="1"/>
          </p:nvPr>
        </p:nvSpPr>
        <p:spPr>
          <a:xfrm>
            <a:off x="0" y="1371600"/>
            <a:ext cx="9144000" cy="5486400"/>
          </a:xfrm>
        </p:spPr>
        <p:txBody>
          <a:bodyPr>
            <a:normAutofit/>
          </a:bodyPr>
          <a:lstStyle/>
          <a:p>
            <a:pPr algn="just">
              <a:buNone/>
            </a:pPr>
            <a:r>
              <a:rPr lang="en-US" dirty="0"/>
              <a:t>T</a:t>
            </a:r>
            <a:r>
              <a:rPr lang="en-US" dirty="0" smtClean="0"/>
              <a:t>he </a:t>
            </a:r>
            <a:r>
              <a:rPr lang="en-US" dirty="0"/>
              <a:t>liquidator shall have the following </a:t>
            </a:r>
            <a:r>
              <a:rPr lang="en-US" dirty="0" smtClean="0"/>
              <a:t>Powers and Duties</a:t>
            </a:r>
            <a:r>
              <a:rPr lang="en-US" dirty="0"/>
              <a:t>, namely</a:t>
            </a:r>
            <a:r>
              <a:rPr lang="en-US" dirty="0" smtClean="0"/>
              <a:t>:</a:t>
            </a:r>
          </a:p>
          <a:p>
            <a:pPr algn="just">
              <a:buNone/>
            </a:pPr>
            <a:r>
              <a:rPr lang="en-US" dirty="0"/>
              <a:t>(</a:t>
            </a:r>
            <a:r>
              <a:rPr lang="en-US" dirty="0" smtClean="0"/>
              <a:t>a)To </a:t>
            </a:r>
            <a:r>
              <a:rPr lang="en-US" dirty="0"/>
              <a:t>verify claims of all the creditors; </a:t>
            </a:r>
          </a:p>
          <a:p>
            <a:pPr algn="just">
              <a:buNone/>
            </a:pPr>
            <a:r>
              <a:rPr lang="en-US" dirty="0"/>
              <a:t>(</a:t>
            </a:r>
            <a:r>
              <a:rPr lang="en-US" dirty="0" smtClean="0"/>
              <a:t>b)To </a:t>
            </a:r>
            <a:r>
              <a:rPr lang="en-US" dirty="0"/>
              <a:t>take into his custody or control all the assets, property, effects and actionable claims of the corporate debtor; </a:t>
            </a:r>
          </a:p>
          <a:p>
            <a:pPr algn="just">
              <a:buNone/>
            </a:pPr>
            <a:r>
              <a:rPr lang="en-US" dirty="0"/>
              <a:t>(</a:t>
            </a:r>
            <a:r>
              <a:rPr lang="en-US" dirty="0" smtClean="0"/>
              <a:t>c)To </a:t>
            </a:r>
            <a:r>
              <a:rPr lang="en-US" dirty="0"/>
              <a:t>evaluate the assets and property of the corporate </a:t>
            </a:r>
            <a:r>
              <a:rPr lang="en-US" dirty="0" smtClean="0"/>
              <a:t>debtor and </a:t>
            </a:r>
            <a:r>
              <a:rPr lang="en-US" dirty="0"/>
              <a:t>prepare a report; </a:t>
            </a:r>
          </a:p>
          <a:p>
            <a:pPr algn="just">
              <a:buNone/>
            </a:pPr>
            <a:r>
              <a:rPr lang="en-US" dirty="0"/>
              <a:t>(</a:t>
            </a:r>
            <a:r>
              <a:rPr lang="en-US" dirty="0" smtClean="0"/>
              <a:t>d)To </a:t>
            </a:r>
            <a:r>
              <a:rPr lang="en-US" dirty="0"/>
              <a:t>take such </a:t>
            </a:r>
            <a:r>
              <a:rPr lang="en-US" dirty="0" smtClean="0"/>
              <a:t>steps </a:t>
            </a:r>
            <a:r>
              <a:rPr lang="en-US" dirty="0"/>
              <a:t>to protect and preserve the assets and properties of the corporate debtor as he considers necessary;</a:t>
            </a:r>
          </a:p>
        </p:txBody>
      </p:sp>
    </p:spTree>
  </p:cSld>
  <p:clrMapOvr>
    <a:masterClrMapping/>
  </p:clrMapOvr>
  <p:transition spd="slow" advTm="1000">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r>
              <a:rPr lang="en-US" dirty="0"/>
              <a:t>(e) </a:t>
            </a:r>
            <a:r>
              <a:rPr lang="en-US" dirty="0" smtClean="0"/>
              <a:t>To </a:t>
            </a:r>
            <a:r>
              <a:rPr lang="en-US" dirty="0"/>
              <a:t>carry on the business of the corporate debtor for its beneficial liquidation as he considers </a:t>
            </a:r>
            <a:r>
              <a:rPr lang="en-US" dirty="0" smtClean="0"/>
              <a:t>necessary</a:t>
            </a:r>
          </a:p>
          <a:p>
            <a:pPr algn="just">
              <a:buNone/>
            </a:pPr>
            <a:r>
              <a:rPr lang="en-US" dirty="0"/>
              <a:t>(f) </a:t>
            </a:r>
            <a:r>
              <a:rPr lang="en-US" dirty="0" smtClean="0"/>
              <a:t>To </a:t>
            </a:r>
            <a:r>
              <a:rPr lang="en-US" dirty="0"/>
              <a:t>sell the immovable and movable property and actionable claims of the corporate debtor in liquidation by public </a:t>
            </a:r>
            <a:r>
              <a:rPr lang="en-US" dirty="0" smtClean="0"/>
              <a:t>auction.</a:t>
            </a:r>
          </a:p>
          <a:p>
            <a:pPr algn="just">
              <a:buNone/>
            </a:pPr>
            <a:r>
              <a:rPr lang="en-US" dirty="0"/>
              <a:t>(g) T</a:t>
            </a:r>
            <a:r>
              <a:rPr lang="en-US" dirty="0" smtClean="0"/>
              <a:t>o </a:t>
            </a:r>
            <a:r>
              <a:rPr lang="en-US" dirty="0"/>
              <a:t>draw, accept, make and endorse any negotiable instruments including bill of </a:t>
            </a:r>
            <a:r>
              <a:rPr lang="en-US" dirty="0" smtClean="0"/>
              <a:t>exchange, or </a:t>
            </a:r>
            <a:r>
              <a:rPr lang="en-US" dirty="0"/>
              <a:t>promissory note in the name and on behalf of the corporate </a:t>
            </a:r>
            <a:r>
              <a:rPr lang="en-US" dirty="0" smtClean="0"/>
              <a:t>debtor.</a:t>
            </a:r>
          </a:p>
          <a:p>
            <a:pPr algn="just">
              <a:buNone/>
            </a:pPr>
            <a:r>
              <a:rPr lang="en-US" dirty="0" smtClean="0"/>
              <a:t>(h) To </a:t>
            </a:r>
            <a:r>
              <a:rPr lang="en-US" dirty="0"/>
              <a:t>obtain any professional assistance from any person or appoint any </a:t>
            </a:r>
            <a:r>
              <a:rPr lang="en-US" dirty="0" smtClean="0"/>
              <a:t>professional</a:t>
            </a:r>
            <a:r>
              <a:rPr lang="en-US" dirty="0"/>
              <a:t>.</a:t>
            </a:r>
          </a:p>
        </p:txBody>
      </p:sp>
    </p:spTree>
  </p:cSld>
  <p:clrMapOvr>
    <a:masterClrMapping/>
  </p:clrMapOvr>
  <p:transition spd="slow" advTm="1000">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571500" indent="-571500" algn="just">
              <a:buAutoNum type="romanLcParenBoth"/>
            </a:pPr>
            <a:r>
              <a:rPr lang="en-US" dirty="0" smtClean="0"/>
              <a:t>To </a:t>
            </a:r>
            <a:r>
              <a:rPr lang="en-US" dirty="0"/>
              <a:t>invite and settle claims of creditors and claimants and distribute </a:t>
            </a:r>
            <a:r>
              <a:rPr lang="en-US" dirty="0" smtClean="0"/>
              <a:t>proceeds</a:t>
            </a:r>
          </a:p>
          <a:p>
            <a:pPr marL="571500" indent="-571500" algn="just">
              <a:buNone/>
            </a:pPr>
            <a:r>
              <a:rPr lang="en-US" dirty="0" smtClean="0"/>
              <a:t>(j) To </a:t>
            </a:r>
            <a:r>
              <a:rPr lang="en-US" dirty="0"/>
              <a:t>institute or defend any suit, prosecution or other legal proceedings, civil or criminal, in the name of on behalf of the corporate debtor; </a:t>
            </a:r>
            <a:endParaRPr lang="en-US" dirty="0" smtClean="0"/>
          </a:p>
          <a:p>
            <a:pPr marL="571500" indent="-571500" algn="just">
              <a:buNone/>
            </a:pPr>
            <a:r>
              <a:rPr lang="en-US" dirty="0" smtClean="0"/>
              <a:t>(k) To </a:t>
            </a:r>
            <a:r>
              <a:rPr lang="en-US" dirty="0"/>
              <a:t>investigate the financial affairs of the corporate debtor to determine undervalued or preferential transactions; </a:t>
            </a:r>
            <a:endParaRPr lang="en-US" dirty="0" smtClean="0"/>
          </a:p>
          <a:p>
            <a:pPr marL="571500" indent="-571500" algn="just">
              <a:buNone/>
            </a:pPr>
            <a:r>
              <a:rPr lang="en-US" dirty="0" smtClean="0"/>
              <a:t>(l) To </a:t>
            </a:r>
            <a:r>
              <a:rPr lang="en-US" dirty="0"/>
              <a:t>take all such actions, steps, or to sign, execute and verify any paper, deed, receipt document, application, petition, affidavit, bond or instrument and for such purpose to use the common seal, if any, as may be necessary for liquidation, distribution of assets and in discharge of his duties and obligations and functions as </a:t>
            </a:r>
            <a:r>
              <a:rPr lang="en-US" dirty="0" smtClean="0"/>
              <a:t>liquidator</a:t>
            </a:r>
            <a:r>
              <a:rPr lang="en-US" dirty="0"/>
              <a:t>.</a:t>
            </a:r>
          </a:p>
        </p:txBody>
      </p:sp>
    </p:spTree>
  </p:cSld>
  <p:clrMapOvr>
    <a:masterClrMapping/>
  </p:clrMapOvr>
  <p:transition spd="slow" advTm="1000">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dirty="0" smtClean="0"/>
              <a:t>SCE-54</a:t>
            </a:r>
            <a:r>
              <a:rPr lang="en-US" b="1" dirty="0"/>
              <a:t>:</a:t>
            </a:r>
            <a:r>
              <a:rPr lang="en-US" b="1" dirty="0" smtClean="0"/>
              <a:t> </a:t>
            </a:r>
            <a:r>
              <a:rPr lang="en-US" b="1" dirty="0"/>
              <a:t>Dissolution of corporate debtor </a:t>
            </a:r>
            <a:endParaRPr lang="en-US" dirty="0"/>
          </a:p>
        </p:txBody>
      </p:sp>
      <p:sp>
        <p:nvSpPr>
          <p:cNvPr id="3" name="Content Placeholder 2"/>
          <p:cNvSpPr>
            <a:spLocks noGrp="1"/>
          </p:cNvSpPr>
          <p:nvPr>
            <p:ph idx="1"/>
          </p:nvPr>
        </p:nvSpPr>
        <p:spPr>
          <a:xfrm>
            <a:off x="0" y="1295400"/>
            <a:ext cx="9144000" cy="5562600"/>
          </a:xfrm>
        </p:spPr>
        <p:txBody>
          <a:bodyPr>
            <a:normAutofit fontScale="92500"/>
          </a:bodyPr>
          <a:lstStyle/>
          <a:p>
            <a:pPr algn="just">
              <a:buNone/>
            </a:pPr>
            <a:r>
              <a:rPr lang="en-US" dirty="0"/>
              <a:t>(</a:t>
            </a:r>
            <a:r>
              <a:rPr lang="en-US" dirty="0" smtClean="0"/>
              <a:t>1)Where </a:t>
            </a:r>
            <a:r>
              <a:rPr lang="en-US" dirty="0"/>
              <a:t>the assets of the corporate debtor have been completely liquidated, the liquidator shall make an application to the </a:t>
            </a:r>
            <a:r>
              <a:rPr lang="en-US" dirty="0" smtClean="0"/>
              <a:t>NCLT </a:t>
            </a:r>
            <a:r>
              <a:rPr lang="en-US" dirty="0"/>
              <a:t>for the dissolution of such corporate debtor. </a:t>
            </a:r>
          </a:p>
          <a:p>
            <a:pPr algn="just">
              <a:buNone/>
            </a:pPr>
            <a:r>
              <a:rPr lang="en-US" dirty="0"/>
              <a:t>(</a:t>
            </a:r>
            <a:r>
              <a:rPr lang="en-US" dirty="0" smtClean="0"/>
              <a:t>2)The NCLT </a:t>
            </a:r>
            <a:r>
              <a:rPr lang="en-US" dirty="0"/>
              <a:t>shall on application filed by the </a:t>
            </a:r>
            <a:r>
              <a:rPr lang="en-US" dirty="0" smtClean="0"/>
              <a:t>liquidator </a:t>
            </a:r>
            <a:r>
              <a:rPr lang="en-US" dirty="0"/>
              <a:t>order that the corporate debtor shall be dissolved from the date of that order and the corporate debtor shall be dissolved accordingly. </a:t>
            </a:r>
          </a:p>
          <a:p>
            <a:pPr algn="just">
              <a:buNone/>
            </a:pPr>
            <a:r>
              <a:rPr lang="en-US" dirty="0"/>
              <a:t>(</a:t>
            </a:r>
            <a:r>
              <a:rPr lang="en-US" dirty="0" smtClean="0"/>
              <a:t>3)A </a:t>
            </a:r>
            <a:r>
              <a:rPr lang="en-US" dirty="0"/>
              <a:t>copy of an order </a:t>
            </a:r>
            <a:r>
              <a:rPr lang="en-US" dirty="0" smtClean="0"/>
              <a:t>shall </a:t>
            </a:r>
            <a:r>
              <a:rPr lang="en-US" dirty="0"/>
              <a:t>within seven days from the date of such order, be forwarded to the authority with which the corporate debtor is registered. </a:t>
            </a:r>
          </a:p>
        </p:txBody>
      </p:sp>
    </p:spTree>
  </p:cSld>
  <p:clrMapOvr>
    <a:masterClrMapping/>
  </p:clrMapOvr>
  <p:transition spd="slow" advTm="1000">
    <p:comb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Liquidation Cost</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lgn="just">
              <a:buNone/>
            </a:pPr>
            <a:r>
              <a:rPr lang="en-US" dirty="0" smtClean="0"/>
              <a:t>liquidation </a:t>
            </a:r>
            <a:r>
              <a:rPr lang="en-US" dirty="0"/>
              <a:t>cost</a:t>
            </a:r>
            <a:r>
              <a:rPr lang="en-US" dirty="0" smtClean="0"/>
              <a:t>” </a:t>
            </a:r>
            <a:r>
              <a:rPr lang="en-US" dirty="0"/>
              <a:t>means- </a:t>
            </a:r>
          </a:p>
          <a:p>
            <a:pPr algn="just">
              <a:buNone/>
            </a:pPr>
            <a:r>
              <a:rPr lang="en-US" dirty="0"/>
              <a:t>(a) F</a:t>
            </a:r>
            <a:r>
              <a:rPr lang="en-US" dirty="0" smtClean="0"/>
              <a:t>ee </a:t>
            </a:r>
            <a:r>
              <a:rPr lang="en-US" dirty="0"/>
              <a:t>payable to the liquidator </a:t>
            </a:r>
          </a:p>
          <a:p>
            <a:pPr algn="just">
              <a:buNone/>
            </a:pPr>
            <a:r>
              <a:rPr lang="en-US" dirty="0"/>
              <a:t>(b) </a:t>
            </a:r>
            <a:r>
              <a:rPr lang="en-US" dirty="0" smtClean="0"/>
              <a:t>Remuneration </a:t>
            </a:r>
            <a:r>
              <a:rPr lang="en-US" dirty="0"/>
              <a:t>payable by the </a:t>
            </a:r>
            <a:r>
              <a:rPr lang="en-US" dirty="0" smtClean="0"/>
              <a:t>liquidator</a:t>
            </a:r>
            <a:endParaRPr lang="en-US" dirty="0"/>
          </a:p>
          <a:p>
            <a:pPr algn="just">
              <a:buNone/>
            </a:pPr>
            <a:r>
              <a:rPr lang="en-US" dirty="0"/>
              <a:t>(c) </a:t>
            </a:r>
            <a:r>
              <a:rPr lang="en-US" dirty="0" smtClean="0"/>
              <a:t>Cost </a:t>
            </a:r>
            <a:r>
              <a:rPr lang="en-US" dirty="0"/>
              <a:t>incurred by the </a:t>
            </a:r>
            <a:r>
              <a:rPr lang="en-US" dirty="0" smtClean="0"/>
              <a:t>liquidator</a:t>
            </a:r>
            <a:endParaRPr lang="en-US" dirty="0"/>
          </a:p>
          <a:p>
            <a:pPr algn="just">
              <a:buNone/>
            </a:pPr>
            <a:r>
              <a:rPr lang="en-US" dirty="0"/>
              <a:t>(</a:t>
            </a:r>
            <a:r>
              <a:rPr lang="en-US" dirty="0" smtClean="0"/>
              <a:t>d)Interest </a:t>
            </a:r>
            <a:r>
              <a:rPr lang="en-US" dirty="0"/>
              <a:t>on interim finance for a period of twelve months or for the period from the liquidation commencement date till repayment of interim finance, whichever is lower</a:t>
            </a:r>
            <a:r>
              <a:rPr lang="en-US" dirty="0" smtClean="0"/>
              <a:t>;</a:t>
            </a:r>
            <a:endParaRPr lang="en-US" dirty="0"/>
          </a:p>
          <a:p>
            <a:pPr algn="just">
              <a:buNone/>
            </a:pPr>
            <a:endParaRPr lang="en-US" dirty="0"/>
          </a:p>
        </p:txBody>
      </p:sp>
    </p:spTree>
  </p:cSld>
  <p:clrMapOvr>
    <a:masterClrMapping/>
  </p:clrMapOvr>
  <p:transition spd="slow" advTm="1000">
    <p:cover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dirty="0"/>
              <a:t/>
            </a:r>
            <a:br>
              <a:rPr lang="en-US" dirty="0"/>
            </a:br>
            <a:r>
              <a:rPr lang="en-US" b="1" dirty="0" smtClean="0"/>
              <a:t>REPORTING. </a:t>
            </a:r>
            <a:r>
              <a:rPr lang="en-US" b="1" dirty="0"/>
              <a:t/>
            </a:r>
            <a:br>
              <a:rPr lang="en-US" b="1" dirty="0"/>
            </a:br>
            <a:endParaRPr lang="en-US" b="1" dirty="0"/>
          </a:p>
        </p:txBody>
      </p:sp>
      <p:sp>
        <p:nvSpPr>
          <p:cNvPr id="3" name="Content Placeholder 2"/>
          <p:cNvSpPr>
            <a:spLocks noGrp="1"/>
          </p:cNvSpPr>
          <p:nvPr>
            <p:ph idx="1"/>
          </p:nvPr>
        </p:nvSpPr>
        <p:spPr>
          <a:xfrm>
            <a:off x="0" y="1371600"/>
            <a:ext cx="9144000" cy="5486400"/>
          </a:xfrm>
        </p:spPr>
        <p:txBody>
          <a:bodyPr>
            <a:normAutofit/>
          </a:bodyPr>
          <a:lstStyle/>
          <a:p>
            <a:pPr algn="just">
              <a:buNone/>
            </a:pPr>
            <a:r>
              <a:rPr lang="en-US" dirty="0" smtClean="0"/>
              <a:t>(1)The </a:t>
            </a:r>
            <a:r>
              <a:rPr lang="en-US" dirty="0"/>
              <a:t>liquidator shall prepare and </a:t>
            </a:r>
            <a:r>
              <a:rPr lang="en-US" dirty="0" smtClean="0"/>
              <a:t>submit to NCLT Following reports namely:</a:t>
            </a:r>
            <a:endParaRPr lang="en-US" dirty="0"/>
          </a:p>
          <a:p>
            <a:pPr algn="just">
              <a:buNone/>
            </a:pPr>
            <a:r>
              <a:rPr lang="en-US" dirty="0" smtClean="0"/>
              <a:t>	(</a:t>
            </a:r>
            <a:r>
              <a:rPr lang="en-US" dirty="0"/>
              <a:t>a) a preliminary </a:t>
            </a:r>
            <a:r>
              <a:rPr lang="en-US" dirty="0" smtClean="0"/>
              <a:t>report </a:t>
            </a:r>
            <a:endParaRPr lang="en-US" dirty="0"/>
          </a:p>
          <a:p>
            <a:pPr algn="just">
              <a:buNone/>
            </a:pPr>
            <a:r>
              <a:rPr lang="en-US" dirty="0" smtClean="0"/>
              <a:t>	(</a:t>
            </a:r>
            <a:r>
              <a:rPr lang="en-US" dirty="0"/>
              <a:t>b) an asset </a:t>
            </a:r>
            <a:r>
              <a:rPr lang="en-US" dirty="0" smtClean="0"/>
              <a:t>memorandum </a:t>
            </a:r>
            <a:endParaRPr lang="en-US" dirty="0"/>
          </a:p>
          <a:p>
            <a:pPr algn="just">
              <a:buNone/>
            </a:pPr>
            <a:r>
              <a:rPr lang="en-US" dirty="0" smtClean="0"/>
              <a:t>	(</a:t>
            </a:r>
            <a:r>
              <a:rPr lang="en-US" dirty="0"/>
              <a:t>c) progress </a:t>
            </a:r>
            <a:r>
              <a:rPr lang="en-US" dirty="0" smtClean="0"/>
              <a:t>report(s)</a:t>
            </a:r>
            <a:endParaRPr lang="en-US" dirty="0"/>
          </a:p>
          <a:p>
            <a:pPr algn="just">
              <a:buNone/>
            </a:pPr>
            <a:r>
              <a:rPr lang="en-US" dirty="0" smtClean="0"/>
              <a:t>	(</a:t>
            </a:r>
            <a:r>
              <a:rPr lang="en-US" dirty="0"/>
              <a:t>d) sale report(s</a:t>
            </a:r>
            <a:r>
              <a:rPr lang="en-US" dirty="0" smtClean="0"/>
              <a:t>)</a:t>
            </a:r>
            <a:r>
              <a:rPr lang="en-US" dirty="0"/>
              <a:t>	</a:t>
            </a:r>
          </a:p>
          <a:p>
            <a:pPr algn="just">
              <a:buNone/>
            </a:pPr>
            <a:r>
              <a:rPr lang="en-US" dirty="0" smtClean="0"/>
              <a:t>	(</a:t>
            </a:r>
            <a:r>
              <a:rPr lang="en-US" dirty="0"/>
              <a:t>e) minutes of consultation with stakeholders; and </a:t>
            </a:r>
          </a:p>
          <a:p>
            <a:pPr algn="just">
              <a:buNone/>
            </a:pPr>
            <a:r>
              <a:rPr lang="en-US" dirty="0" smtClean="0"/>
              <a:t>	(</a:t>
            </a:r>
            <a:r>
              <a:rPr lang="en-US" dirty="0"/>
              <a:t>f) the final report prior to dissolution </a:t>
            </a:r>
            <a:endParaRPr lang="en-US" dirty="0" smtClean="0"/>
          </a:p>
          <a:p>
            <a:pPr algn="just">
              <a:buNone/>
            </a:pPr>
            <a:endParaRPr lang="en-US" dirty="0"/>
          </a:p>
          <a:p>
            <a:pPr algn="just"/>
            <a:endParaRPr lang="en-US" dirty="0"/>
          </a:p>
          <a:p>
            <a:pPr algn="just"/>
            <a:endParaRPr lang="en-US" dirty="0"/>
          </a:p>
          <a:p>
            <a:pPr algn="just">
              <a:buNone/>
            </a:pPr>
            <a:endParaRPr lang="en-US" dirty="0"/>
          </a:p>
          <a:p>
            <a:pPr algn="just"/>
            <a:endParaRPr lang="en-US" dirty="0"/>
          </a:p>
          <a:p>
            <a:pPr algn="just"/>
            <a:endParaRPr lang="en-US" dirty="0"/>
          </a:p>
          <a:p>
            <a:pPr algn="just"/>
            <a:endParaRPr lang="en-US" dirty="0"/>
          </a:p>
        </p:txBody>
      </p:sp>
    </p:spTree>
  </p:cSld>
  <p:clrMapOvr>
    <a:masterClrMapping/>
  </p:clrMapOvr>
  <p:transition spd="slow" advTm="1000">
    <p:cover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dirty="0" smtClean="0"/>
              <a:t/>
            </a:r>
            <a:br>
              <a:rPr lang="en-US" dirty="0" smtClean="0"/>
            </a:br>
            <a:r>
              <a:rPr lang="en-US" b="1" dirty="0" smtClean="0"/>
              <a:t>PRELIMINARY REPORT</a:t>
            </a:r>
            <a:r>
              <a:rPr lang="en-US" b="1" dirty="0"/>
              <a:t/>
            </a:r>
            <a:br>
              <a:rPr lang="en-US" b="1" dirty="0"/>
            </a:br>
            <a:endParaRPr lang="en-US" dirty="0"/>
          </a:p>
        </p:txBody>
      </p:sp>
      <p:sp>
        <p:nvSpPr>
          <p:cNvPr id="3" name="Content Placeholder 2"/>
          <p:cNvSpPr>
            <a:spLocks noGrp="1"/>
          </p:cNvSpPr>
          <p:nvPr>
            <p:ph idx="1"/>
          </p:nvPr>
        </p:nvSpPr>
        <p:spPr>
          <a:xfrm>
            <a:off x="0" y="914400"/>
            <a:ext cx="9144000" cy="5943600"/>
          </a:xfrm>
        </p:spPr>
        <p:txBody>
          <a:bodyPr>
            <a:normAutofit lnSpcReduction="10000"/>
          </a:bodyPr>
          <a:lstStyle/>
          <a:p>
            <a:pPr algn="just">
              <a:buNone/>
            </a:pPr>
            <a:r>
              <a:rPr lang="en-US" dirty="0"/>
              <a:t>The liquidator shall submit a Preliminary </a:t>
            </a:r>
            <a:r>
              <a:rPr lang="en-US" dirty="0" smtClean="0"/>
              <a:t>Report</a:t>
            </a:r>
          </a:p>
          <a:p>
            <a:pPr algn="just">
              <a:buNone/>
            </a:pPr>
            <a:r>
              <a:rPr lang="en-US" dirty="0" smtClean="0"/>
              <a:t>to the NCLT within </a:t>
            </a:r>
            <a:r>
              <a:rPr lang="en-US" dirty="0"/>
              <a:t>seventy-five days from the </a:t>
            </a:r>
            <a:endParaRPr lang="en-US" dirty="0" smtClean="0"/>
          </a:p>
          <a:p>
            <a:pPr algn="just">
              <a:buNone/>
            </a:pPr>
            <a:r>
              <a:rPr lang="en-US" dirty="0" smtClean="0"/>
              <a:t>liquidation commencement </a:t>
            </a:r>
            <a:r>
              <a:rPr lang="en-US" dirty="0"/>
              <a:t>date, </a:t>
            </a:r>
            <a:r>
              <a:rPr lang="en-US" dirty="0" smtClean="0"/>
              <a:t>detailing-</a:t>
            </a:r>
          </a:p>
          <a:p>
            <a:pPr algn="just">
              <a:buNone/>
            </a:pPr>
            <a:r>
              <a:rPr lang="en-US" dirty="0" smtClean="0"/>
              <a:t>(a)The </a:t>
            </a:r>
            <a:r>
              <a:rPr lang="en-US" dirty="0"/>
              <a:t>capital structure of the corporate debtor</a:t>
            </a:r>
            <a:r>
              <a:rPr lang="en-US" dirty="0" smtClean="0"/>
              <a:t>;</a:t>
            </a:r>
          </a:p>
          <a:p>
            <a:pPr algn="just">
              <a:buNone/>
            </a:pPr>
            <a:r>
              <a:rPr lang="en-US" dirty="0" smtClean="0"/>
              <a:t>(b)The </a:t>
            </a:r>
            <a:r>
              <a:rPr lang="en-US" dirty="0"/>
              <a:t>estimates of its assets and liabilities as on the liquidation commencement date based on the books of the corporate </a:t>
            </a:r>
            <a:r>
              <a:rPr lang="en-US" dirty="0" smtClean="0"/>
              <a:t>debtor</a:t>
            </a:r>
            <a:endParaRPr lang="en-US" dirty="0"/>
          </a:p>
          <a:p>
            <a:pPr algn="just">
              <a:buNone/>
            </a:pPr>
            <a:r>
              <a:rPr lang="en-US" dirty="0" smtClean="0"/>
              <a:t>(c)The </a:t>
            </a:r>
            <a:r>
              <a:rPr lang="en-US" dirty="0"/>
              <a:t>proposed plan of action for carrying out the liquidation, including the timeline within which he proposes to carry it out and the estimated liquidation costs. </a:t>
            </a:r>
          </a:p>
          <a:p>
            <a:endParaRPr lang="en-US" dirty="0"/>
          </a:p>
          <a:p>
            <a:endParaRPr lang="en-US" dirty="0"/>
          </a:p>
          <a:p>
            <a:pPr>
              <a:buNone/>
            </a:pPr>
            <a:endParaRPr lang="en-US" dirty="0"/>
          </a:p>
          <a:p>
            <a:endParaRPr lang="en-US" dirty="0"/>
          </a:p>
          <a:p>
            <a:endParaRPr lang="en-US" dirty="0"/>
          </a:p>
          <a:p>
            <a:endParaRPr lang="en-US" dirty="0"/>
          </a:p>
          <a:p>
            <a:endParaRPr lang="en-US" dirty="0"/>
          </a:p>
          <a:p>
            <a:pPr>
              <a:buNone/>
            </a:pPr>
            <a:endParaRPr lang="en-US" dirty="0"/>
          </a:p>
        </p:txBody>
      </p:sp>
    </p:spTree>
  </p:cSld>
  <p:clrMapOvr>
    <a:masterClrMapping/>
  </p:clrMapOvr>
  <p:transition spd="slow" advTm="1000">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Liquidation </a:t>
            </a:r>
            <a:r>
              <a:rPr lang="en-US" dirty="0" smtClean="0"/>
              <a:t>Estate( Section 36)</a:t>
            </a:r>
            <a:endParaRPr lang="en-US" dirty="0"/>
          </a:p>
        </p:txBody>
      </p:sp>
      <p:sp>
        <p:nvSpPr>
          <p:cNvPr id="3" name="Content Placeholder 2"/>
          <p:cNvSpPr>
            <a:spLocks noGrp="1"/>
          </p:cNvSpPr>
          <p:nvPr>
            <p:ph idx="1"/>
          </p:nvPr>
        </p:nvSpPr>
        <p:spPr>
          <a:xfrm>
            <a:off x="0" y="1447800"/>
            <a:ext cx="9144000" cy="5410200"/>
          </a:xfrm>
        </p:spPr>
        <p:txBody>
          <a:bodyPr>
            <a:normAutofit fontScale="92500"/>
          </a:bodyPr>
          <a:lstStyle/>
          <a:p>
            <a:pPr algn="just"/>
            <a:r>
              <a:rPr lang="en-US" dirty="0" smtClean="0"/>
              <a:t>The </a:t>
            </a:r>
            <a:r>
              <a:rPr lang="en-US" dirty="0"/>
              <a:t>liquidator shall form an estate of the assets </a:t>
            </a:r>
            <a:endParaRPr lang="en-US" dirty="0" smtClean="0"/>
          </a:p>
          <a:p>
            <a:pPr algn="just"/>
            <a:r>
              <a:rPr lang="en-US" dirty="0" smtClean="0"/>
              <a:t>which </a:t>
            </a:r>
            <a:r>
              <a:rPr lang="en-US" dirty="0"/>
              <a:t>will be called the liquidation </a:t>
            </a:r>
            <a:r>
              <a:rPr lang="en-US" dirty="0" smtClean="0"/>
              <a:t>estate for </a:t>
            </a:r>
            <a:r>
              <a:rPr lang="en-US" dirty="0"/>
              <a:t>C</a:t>
            </a:r>
            <a:r>
              <a:rPr lang="en-US" dirty="0" smtClean="0"/>
              <a:t>orporate Debtors </a:t>
            </a:r>
          </a:p>
          <a:p>
            <a:pPr algn="just"/>
            <a:r>
              <a:rPr lang="en-US" dirty="0"/>
              <a:t>The liquidator shall hold the liquidation estate as a fiduciary for the benefit of all the creditors. </a:t>
            </a:r>
            <a:endParaRPr lang="en-US" dirty="0" smtClean="0"/>
          </a:p>
          <a:p>
            <a:pPr algn="just"/>
            <a:r>
              <a:rPr lang="en-US" dirty="0" smtClean="0"/>
              <a:t>Liquidation </a:t>
            </a:r>
            <a:r>
              <a:rPr lang="en-US" dirty="0"/>
              <a:t>estate shall comprise all liquidation estate assets which shall include the following: - </a:t>
            </a:r>
            <a:endParaRPr lang="en-US" dirty="0" smtClean="0"/>
          </a:p>
          <a:p>
            <a:pPr algn="just">
              <a:buNone/>
            </a:pPr>
            <a:r>
              <a:rPr lang="en-US" dirty="0" smtClean="0"/>
              <a:t>	1)</a:t>
            </a:r>
            <a:r>
              <a:rPr lang="en-US" dirty="0"/>
              <a:t> any assets over which the corporate debtor has ownership rights, including all rights and interests therein as evidenced in the balance sheet of the corporate debtor </a:t>
            </a:r>
          </a:p>
        </p:txBody>
      </p:sp>
    </p:spTree>
  </p:cSld>
  <p:clrMapOvr>
    <a:masterClrMapping/>
  </p:clrMapOvr>
  <p:transition spd="slow" advTm="1000">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a:t/>
            </a:r>
            <a:br>
              <a:rPr lang="en-US" dirty="0"/>
            </a:br>
            <a:r>
              <a:rPr lang="en-US" b="1" dirty="0" smtClean="0"/>
              <a:t>PROGRESS REPORTS</a:t>
            </a:r>
            <a:r>
              <a:rPr lang="en-US" b="1" dirty="0"/>
              <a:t/>
            </a:r>
            <a:br>
              <a:rPr lang="en-US" b="1" dirty="0"/>
            </a:br>
            <a:endParaRPr lang="en-US" dirty="0"/>
          </a:p>
        </p:txBody>
      </p:sp>
      <p:sp>
        <p:nvSpPr>
          <p:cNvPr id="3" name="Content Placeholder 2"/>
          <p:cNvSpPr>
            <a:spLocks noGrp="1"/>
          </p:cNvSpPr>
          <p:nvPr>
            <p:ph idx="1"/>
          </p:nvPr>
        </p:nvSpPr>
        <p:spPr>
          <a:xfrm>
            <a:off x="0" y="914400"/>
            <a:ext cx="9144000" cy="5943600"/>
          </a:xfrm>
        </p:spPr>
        <p:txBody>
          <a:bodyPr>
            <a:normAutofit lnSpcReduction="10000"/>
          </a:bodyPr>
          <a:lstStyle/>
          <a:p>
            <a:pPr marL="514350" indent="-514350" algn="just">
              <a:buNone/>
            </a:pPr>
            <a:r>
              <a:rPr lang="en-US" dirty="0" smtClean="0"/>
              <a:t>(1)The </a:t>
            </a:r>
            <a:r>
              <a:rPr lang="en-US" dirty="0"/>
              <a:t>liquidator shall submit Progress Reports to the Adjudicating Authority </a:t>
            </a:r>
            <a:r>
              <a:rPr lang="en-US" dirty="0" smtClean="0"/>
              <a:t>as follows </a:t>
            </a:r>
          </a:p>
          <a:p>
            <a:pPr marL="514350" indent="-514350" algn="just">
              <a:buNone/>
            </a:pPr>
            <a:r>
              <a:rPr lang="en-US" dirty="0" smtClean="0"/>
              <a:t>(</a:t>
            </a:r>
            <a:r>
              <a:rPr lang="en-US" dirty="0"/>
              <a:t>a) T</a:t>
            </a:r>
            <a:r>
              <a:rPr lang="en-US" dirty="0" smtClean="0"/>
              <a:t>he </a:t>
            </a:r>
            <a:r>
              <a:rPr lang="en-US" dirty="0"/>
              <a:t>first Progress Report within fifteen days after the end of the quarter in which he is appointed; </a:t>
            </a:r>
          </a:p>
          <a:p>
            <a:pPr algn="just">
              <a:buNone/>
            </a:pPr>
            <a:r>
              <a:rPr lang="en-US" dirty="0"/>
              <a:t>(</a:t>
            </a:r>
            <a:r>
              <a:rPr lang="en-US" dirty="0" smtClean="0"/>
              <a:t>b)Subsequent </a:t>
            </a:r>
            <a:r>
              <a:rPr lang="en-US" dirty="0"/>
              <a:t>Progress Report(s) within fifteen days after the end of every quarter during which he acts as liquidator; and </a:t>
            </a:r>
            <a:endParaRPr lang="en-US" dirty="0" smtClean="0"/>
          </a:p>
          <a:p>
            <a:pPr algn="just">
              <a:buNone/>
            </a:pPr>
            <a:r>
              <a:rPr lang="en-US" dirty="0" smtClean="0"/>
              <a:t>(2)A </a:t>
            </a:r>
            <a:r>
              <a:rPr lang="en-US" dirty="0"/>
              <a:t>Progress Report shall provide all </a:t>
            </a:r>
            <a:r>
              <a:rPr lang="en-US" dirty="0" smtClean="0"/>
              <a:t>information</a:t>
            </a:r>
          </a:p>
          <a:p>
            <a:pPr algn="just">
              <a:buNone/>
            </a:pPr>
            <a:r>
              <a:rPr lang="en-US" dirty="0" smtClean="0"/>
              <a:t>relevant </a:t>
            </a:r>
            <a:r>
              <a:rPr lang="en-US" dirty="0"/>
              <a:t>to liquidation for the quarter, including- </a:t>
            </a:r>
          </a:p>
          <a:p>
            <a:pPr algn="just">
              <a:buNone/>
            </a:pPr>
            <a:r>
              <a:rPr lang="en-US" dirty="0" smtClean="0"/>
              <a:t>	(</a:t>
            </a:r>
            <a:r>
              <a:rPr lang="en-US" dirty="0"/>
              <a:t>a) appointment, tenure of appointment </a:t>
            </a:r>
            <a:r>
              <a:rPr lang="en-US" dirty="0" smtClean="0"/>
              <a:t>and cessation </a:t>
            </a:r>
            <a:r>
              <a:rPr lang="en-US" dirty="0"/>
              <a:t>of appointment of professionals; </a:t>
            </a:r>
          </a:p>
          <a:p>
            <a:pPr algn="just"/>
            <a:endParaRPr lang="en-US" dirty="0"/>
          </a:p>
          <a:p>
            <a:pPr algn="just">
              <a:buNone/>
            </a:pPr>
            <a:endParaRPr lang="en-US" dirty="0"/>
          </a:p>
          <a:p>
            <a:pPr algn="just"/>
            <a:endParaRPr lang="en-US" dirty="0"/>
          </a:p>
          <a:p>
            <a:pPr algn="just"/>
            <a:endParaRPr lang="en-US" dirty="0"/>
          </a:p>
          <a:p>
            <a:pPr algn="just">
              <a:buNone/>
            </a:pPr>
            <a:endParaRPr lang="en-US" dirty="0"/>
          </a:p>
        </p:txBody>
      </p:sp>
    </p:spTree>
  </p:cSld>
  <p:clrMapOvr>
    <a:masterClrMapping/>
  </p:clrMapOvr>
  <p:transition spd="slow" advTm="1000">
    <p:circl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t>(</a:t>
            </a:r>
            <a:r>
              <a:rPr lang="en-US" dirty="0"/>
              <a:t>b) </a:t>
            </a:r>
            <a:r>
              <a:rPr lang="en-US" dirty="0" smtClean="0"/>
              <a:t>A </a:t>
            </a:r>
            <a:r>
              <a:rPr lang="en-US" dirty="0"/>
              <a:t>statement indicating progress in liquidation, including- </a:t>
            </a:r>
          </a:p>
          <a:p>
            <a:pPr>
              <a:buNone/>
            </a:pPr>
            <a:r>
              <a:rPr lang="en-US" dirty="0" smtClean="0"/>
              <a:t>	(</a:t>
            </a:r>
            <a:r>
              <a:rPr lang="en-US" dirty="0"/>
              <a:t>i) settlement of list of stakeholders, </a:t>
            </a:r>
          </a:p>
          <a:p>
            <a:pPr>
              <a:buNone/>
            </a:pPr>
            <a:r>
              <a:rPr lang="en-US" dirty="0" smtClean="0"/>
              <a:t>	(</a:t>
            </a:r>
            <a:r>
              <a:rPr lang="en-US" dirty="0"/>
              <a:t>ii) details of any property that remain to be sold and realized, </a:t>
            </a:r>
          </a:p>
          <a:p>
            <a:pPr>
              <a:buNone/>
            </a:pPr>
            <a:r>
              <a:rPr lang="en-US" dirty="0" smtClean="0"/>
              <a:t>	(</a:t>
            </a:r>
            <a:r>
              <a:rPr lang="en-US" dirty="0"/>
              <a:t>iii) distribution made to the stakeholders, and </a:t>
            </a:r>
          </a:p>
          <a:p>
            <a:pPr>
              <a:buNone/>
            </a:pPr>
            <a:r>
              <a:rPr lang="en-US" dirty="0" smtClean="0"/>
              <a:t>	(</a:t>
            </a:r>
            <a:r>
              <a:rPr lang="en-US" dirty="0"/>
              <a:t>iv) distribution of unsold property made to the stakeholders </a:t>
            </a:r>
            <a:endParaRPr lang="en-US" dirty="0" smtClean="0"/>
          </a:p>
          <a:p>
            <a:pPr>
              <a:buNone/>
            </a:pPr>
            <a:endParaRPr lang="en-US" dirty="0"/>
          </a:p>
          <a:p>
            <a:pPr>
              <a:buNone/>
            </a:pPr>
            <a:endParaRPr lang="en-US" dirty="0"/>
          </a:p>
        </p:txBody>
      </p:sp>
    </p:spTree>
  </p:cSld>
  <p:clrMapOvr>
    <a:masterClrMapping/>
  </p:clrMapOvr>
  <p:transition spd="slow" advTm="1000">
    <p:wheel spokes="2"/>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a:buNone/>
            </a:pPr>
            <a:r>
              <a:rPr lang="en-US" sz="3600" dirty="0" smtClean="0"/>
              <a:t>	</a:t>
            </a:r>
            <a:r>
              <a:rPr lang="en-US" sz="4000" dirty="0" smtClean="0"/>
              <a:t>(c) details of fee or remuneration, including- </a:t>
            </a:r>
          </a:p>
          <a:p>
            <a:pPr>
              <a:buNone/>
            </a:pPr>
            <a:r>
              <a:rPr lang="en-US" sz="4000" dirty="0" smtClean="0"/>
              <a:t>		(i) the fee due to and received by the liquidator </a:t>
            </a:r>
          </a:p>
          <a:p>
            <a:pPr>
              <a:buNone/>
            </a:pPr>
            <a:r>
              <a:rPr lang="en-US" sz="4000" dirty="0"/>
              <a:t>	</a:t>
            </a:r>
            <a:r>
              <a:rPr lang="en-US" sz="4000" dirty="0" smtClean="0"/>
              <a:t>	</a:t>
            </a:r>
          </a:p>
          <a:p>
            <a:pPr>
              <a:buNone/>
            </a:pPr>
            <a:r>
              <a:rPr lang="en-US" sz="4000" dirty="0" smtClean="0"/>
              <a:t>		(</a:t>
            </a:r>
            <a:r>
              <a:rPr lang="en-US" sz="4000" dirty="0"/>
              <a:t>ii) </a:t>
            </a:r>
            <a:r>
              <a:rPr lang="en-US" sz="4000" dirty="0" smtClean="0"/>
              <a:t>The </a:t>
            </a:r>
            <a:r>
              <a:rPr lang="en-US" sz="4000" dirty="0"/>
              <a:t>remuneration or fee paid to professionals </a:t>
            </a:r>
            <a:r>
              <a:rPr lang="en-US" sz="4000" dirty="0" smtClean="0"/>
              <a:t>	appointed 	by </a:t>
            </a:r>
            <a:r>
              <a:rPr lang="en-US" sz="4000" dirty="0"/>
              <a:t>the liquidator </a:t>
            </a:r>
            <a:r>
              <a:rPr lang="en-US" sz="4000" dirty="0" smtClean="0"/>
              <a:t>together </a:t>
            </a:r>
            <a:endParaRPr lang="en-US" sz="4000" dirty="0"/>
          </a:p>
          <a:p>
            <a:pPr>
              <a:buNone/>
            </a:pPr>
            <a:r>
              <a:rPr lang="en-US" sz="4000" dirty="0" smtClean="0"/>
              <a:t>		</a:t>
            </a:r>
          </a:p>
          <a:p>
            <a:pPr>
              <a:buNone/>
            </a:pPr>
            <a:r>
              <a:rPr lang="en-US" sz="4000" dirty="0" smtClean="0"/>
              <a:t>		(</a:t>
            </a:r>
            <a:r>
              <a:rPr lang="en-US" sz="4000" dirty="0"/>
              <a:t>iii) </a:t>
            </a:r>
            <a:r>
              <a:rPr lang="en-US" sz="4000" dirty="0" smtClean="0"/>
              <a:t>Other </a:t>
            </a:r>
            <a:r>
              <a:rPr lang="en-US" sz="4000" dirty="0"/>
              <a:t>expenses incurred by the </a:t>
            </a:r>
            <a:r>
              <a:rPr lang="en-US" sz="4000" dirty="0" smtClean="0"/>
              <a:t>liquidator</a:t>
            </a:r>
            <a:endParaRPr lang="en-US" sz="4000" dirty="0"/>
          </a:p>
          <a:p>
            <a:pPr>
              <a:buNone/>
            </a:pPr>
            <a:r>
              <a:rPr lang="en-US" sz="4000" dirty="0" smtClean="0"/>
              <a:t>	</a:t>
            </a:r>
          </a:p>
          <a:p>
            <a:pPr>
              <a:buNone/>
            </a:pPr>
            <a:r>
              <a:rPr lang="en-US" sz="4000" dirty="0" smtClean="0"/>
              <a:t>(</a:t>
            </a:r>
            <a:r>
              <a:rPr lang="en-US" sz="4000" dirty="0"/>
              <a:t>d) </a:t>
            </a:r>
            <a:r>
              <a:rPr lang="en-US" sz="4000" dirty="0" smtClean="0"/>
              <a:t>Developments </a:t>
            </a:r>
            <a:r>
              <a:rPr lang="en-US" sz="4000" dirty="0"/>
              <a:t>in any material litigation, by or against the corporate debtor; </a:t>
            </a:r>
          </a:p>
          <a:p>
            <a:pPr>
              <a:buNone/>
            </a:pPr>
            <a:endParaRPr lang="en-US" sz="4000" dirty="0"/>
          </a:p>
          <a:p>
            <a:pPr>
              <a:buNone/>
            </a:pPr>
            <a:r>
              <a:rPr lang="en-US" sz="4000" dirty="0" smtClean="0"/>
              <a:t>(</a:t>
            </a:r>
            <a:r>
              <a:rPr lang="en-US" sz="4000" dirty="0"/>
              <a:t>e) </a:t>
            </a:r>
            <a:r>
              <a:rPr lang="en-US" sz="4000" dirty="0" smtClean="0"/>
              <a:t>Filing </a:t>
            </a:r>
            <a:r>
              <a:rPr lang="en-US" sz="4000" dirty="0"/>
              <a:t>of, and developments in applications for avoidance of transactions </a:t>
            </a:r>
            <a:r>
              <a:rPr lang="en-US" sz="4000" dirty="0" smtClean="0"/>
              <a:t> </a:t>
            </a:r>
          </a:p>
          <a:p>
            <a:pPr>
              <a:buNone/>
            </a:pPr>
            <a:r>
              <a:rPr lang="en-US" sz="4000" dirty="0"/>
              <a:t>	</a:t>
            </a:r>
            <a:endParaRPr lang="en-US" dirty="0"/>
          </a:p>
          <a:p>
            <a:endParaRPr lang="en-US" dirty="0"/>
          </a:p>
          <a:p>
            <a:pPr>
              <a:buNone/>
            </a:pPr>
            <a:endParaRPr lang="en-US" dirty="0"/>
          </a:p>
          <a:p>
            <a:pPr>
              <a:buNone/>
            </a:pPr>
            <a:endParaRPr lang="en-US" dirty="0"/>
          </a:p>
          <a:p>
            <a:pPr>
              <a:buNone/>
            </a:pPr>
            <a:r>
              <a:rPr lang="en-US" dirty="0" smtClean="0"/>
              <a:t> </a:t>
            </a:r>
            <a:endParaRPr lang="en-US" dirty="0"/>
          </a:p>
          <a:p>
            <a:endParaRPr lang="en-US" dirty="0"/>
          </a:p>
        </p:txBody>
      </p:sp>
    </p:spTree>
  </p:cSld>
  <p:clrMapOvr>
    <a:masterClrMapping/>
  </p:clrMapOvr>
  <p:transition spd="slow" advTm="1000">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just">
              <a:buNone/>
            </a:pPr>
            <a:r>
              <a:rPr lang="en-US" dirty="0" smtClean="0"/>
              <a:t>(3) A Progress Report shall enclose an account maintained by the liquidator showing-</a:t>
            </a:r>
          </a:p>
          <a:p>
            <a:pPr algn="just">
              <a:buNone/>
            </a:pPr>
            <a:r>
              <a:rPr lang="en-US" dirty="0" smtClean="0"/>
              <a:t>	(a) his receipts and payments during the quarter; and </a:t>
            </a:r>
          </a:p>
          <a:p>
            <a:pPr algn="just">
              <a:buNone/>
            </a:pPr>
            <a:r>
              <a:rPr lang="en-US" dirty="0" smtClean="0"/>
              <a:t>	(b) the cumulative amount of his receipts and payments since the liquidation commencement date. </a:t>
            </a:r>
          </a:p>
          <a:p>
            <a:pPr algn="just">
              <a:buNone/>
            </a:pPr>
            <a:r>
              <a:rPr lang="en-US" dirty="0" smtClean="0"/>
              <a:t>(</a:t>
            </a:r>
            <a:r>
              <a:rPr lang="en-US" dirty="0"/>
              <a:t>4) A Progress Report shall enclose a statement indicating any material change in expected realization of any property proposed to be sold, along with the basis for such </a:t>
            </a:r>
            <a:r>
              <a:rPr lang="en-US" dirty="0" smtClean="0"/>
              <a:t>change</a:t>
            </a:r>
          </a:p>
          <a:p>
            <a:pPr algn="just">
              <a:buNone/>
            </a:pPr>
            <a:r>
              <a:rPr lang="en-US" dirty="0" smtClean="0"/>
              <a:t>(</a:t>
            </a:r>
            <a:r>
              <a:rPr lang="en-US" dirty="0"/>
              <a:t>5) The Progress Report for the fourth quarter of the financial year shall enclose audited accounts of the liquidator’s receipts and payments for the financial year: </a:t>
            </a:r>
          </a:p>
          <a:p>
            <a:endParaRPr lang="en-US" dirty="0"/>
          </a:p>
          <a:p>
            <a:endParaRPr lang="en-US" b="1" dirty="0"/>
          </a:p>
          <a:p>
            <a:endParaRPr lang="en-US" dirty="0"/>
          </a:p>
          <a:p>
            <a:endParaRPr lang="en-US" dirty="0"/>
          </a:p>
        </p:txBody>
      </p:sp>
    </p:spTree>
  </p:cSld>
  <p:clrMapOvr>
    <a:masterClrMapping/>
  </p:clrMapOvr>
  <p:transition spd="slow" advTm="1000">
    <p:wheel spokes="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a:t/>
            </a:r>
            <a:br>
              <a:rPr lang="en-US" dirty="0"/>
            </a:br>
            <a:r>
              <a:rPr lang="en-US" b="1" dirty="0"/>
              <a:t>Debt </a:t>
            </a:r>
            <a:r>
              <a:rPr lang="en-US" b="1" dirty="0" smtClean="0"/>
              <a:t>Payable </a:t>
            </a:r>
            <a:r>
              <a:rPr lang="en-US" b="1" dirty="0"/>
              <a:t>at F</a:t>
            </a:r>
            <a:r>
              <a:rPr lang="en-US" b="1" dirty="0" smtClean="0"/>
              <a:t>uture Time</a:t>
            </a:r>
            <a:r>
              <a:rPr lang="en-US" b="1" dirty="0"/>
              <a:t>. </a:t>
            </a:r>
            <a:br>
              <a:rPr lang="en-US" b="1" dirty="0"/>
            </a:br>
            <a:endParaRPr lang="en-US" dirty="0"/>
          </a:p>
        </p:txBody>
      </p:sp>
      <p:sp>
        <p:nvSpPr>
          <p:cNvPr id="3" name="Content Placeholder 2"/>
          <p:cNvSpPr>
            <a:spLocks noGrp="1"/>
          </p:cNvSpPr>
          <p:nvPr>
            <p:ph idx="1"/>
          </p:nvPr>
        </p:nvSpPr>
        <p:spPr>
          <a:xfrm>
            <a:off x="0" y="1219200"/>
            <a:ext cx="9144000" cy="5638800"/>
          </a:xfrm>
        </p:spPr>
        <p:txBody>
          <a:bodyPr>
            <a:normAutofit/>
          </a:bodyPr>
          <a:lstStyle/>
          <a:p>
            <a:endParaRPr lang="en-US" dirty="0"/>
          </a:p>
          <a:p>
            <a:pPr algn="just">
              <a:buNone/>
            </a:pPr>
            <a:r>
              <a:rPr lang="en-US" dirty="0" smtClean="0"/>
              <a:t>(</a:t>
            </a:r>
            <a:r>
              <a:rPr lang="en-US" dirty="0"/>
              <a:t>1) A person may prove for a claim whose payment was not yet due on the liquidation commencement date and is entitled to distribution in the same manner as any other stakeholder. </a:t>
            </a:r>
          </a:p>
          <a:p>
            <a:pPr algn="just">
              <a:buNone/>
            </a:pPr>
            <a:r>
              <a:rPr lang="en-US" dirty="0"/>
              <a:t>(2) Subject to any contract to the contrary, where a stakeholder has proved for a </a:t>
            </a:r>
            <a:r>
              <a:rPr lang="en-US" dirty="0" smtClean="0"/>
              <a:t>claim </a:t>
            </a:r>
            <a:r>
              <a:rPr lang="en-US" dirty="0"/>
              <a:t>and the debt has not fallen due before distribution, he is entitled to distribution of the admitted claim </a:t>
            </a:r>
            <a:r>
              <a:rPr lang="en-US" dirty="0" smtClean="0"/>
              <a:t> as reduced </a:t>
            </a:r>
            <a:endParaRPr lang="en-US" dirty="0"/>
          </a:p>
          <a:p>
            <a:endParaRPr lang="en-US" dirty="0"/>
          </a:p>
          <a:p>
            <a:endParaRPr lang="en-US" dirty="0"/>
          </a:p>
        </p:txBody>
      </p:sp>
    </p:spTree>
  </p:cSld>
  <p:clrMapOvr>
    <a:masterClrMapping/>
  </p:clrMapOvr>
  <p:transition spd="slow" advTm="1000">
    <p:pull dir="l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dirty="0"/>
              <a:t/>
            </a:r>
            <a:br>
              <a:rPr lang="en-US" dirty="0"/>
            </a:br>
            <a:r>
              <a:rPr lang="en-US" b="1" dirty="0" smtClean="0"/>
              <a:t>MANNER OF SALE </a:t>
            </a:r>
            <a:r>
              <a:rPr lang="en-US" dirty="0"/>
              <a:t/>
            </a:r>
            <a:br>
              <a:rPr lang="en-US" dirty="0"/>
            </a:br>
            <a:endParaRPr lang="en-US" dirty="0"/>
          </a:p>
        </p:txBody>
      </p:sp>
      <p:sp>
        <p:nvSpPr>
          <p:cNvPr id="3" name="Content Placeholder 2"/>
          <p:cNvSpPr>
            <a:spLocks noGrp="1"/>
          </p:cNvSpPr>
          <p:nvPr>
            <p:ph idx="1"/>
          </p:nvPr>
        </p:nvSpPr>
        <p:spPr>
          <a:xfrm>
            <a:off x="0" y="1066800"/>
            <a:ext cx="9144000" cy="5791200"/>
          </a:xfrm>
        </p:spPr>
        <p:txBody>
          <a:bodyPr>
            <a:normAutofit/>
          </a:bodyPr>
          <a:lstStyle/>
          <a:p>
            <a:pPr algn="just">
              <a:buNone/>
            </a:pPr>
            <a:r>
              <a:rPr lang="en-US" dirty="0" smtClean="0"/>
              <a:t>The liquidator may </a:t>
            </a:r>
          </a:p>
          <a:p>
            <a:pPr marL="514350" indent="-514350" algn="just">
              <a:buNone/>
            </a:pPr>
            <a:r>
              <a:rPr lang="en-US" dirty="0" smtClean="0"/>
              <a:t>(a)sell </a:t>
            </a:r>
            <a:r>
              <a:rPr lang="en-US" dirty="0"/>
              <a:t>an asset on a standalone </a:t>
            </a:r>
            <a:r>
              <a:rPr lang="en-US" dirty="0" smtClean="0"/>
              <a:t>basis</a:t>
            </a:r>
            <a:endParaRPr lang="en-US" dirty="0"/>
          </a:p>
          <a:p>
            <a:pPr marL="514350" indent="-514350" algn="just">
              <a:buNone/>
            </a:pPr>
            <a:r>
              <a:rPr lang="en-US" dirty="0" smtClean="0"/>
              <a:t>(b)sell </a:t>
            </a:r>
          </a:p>
          <a:p>
            <a:pPr marL="514350" indent="-514350" algn="just">
              <a:buNone/>
            </a:pPr>
            <a:r>
              <a:rPr lang="en-US" dirty="0" smtClean="0"/>
              <a:t>   (</a:t>
            </a:r>
            <a:r>
              <a:rPr lang="en-US" dirty="0"/>
              <a:t>i) the assets in a slump sale, </a:t>
            </a:r>
          </a:p>
          <a:p>
            <a:pPr algn="just">
              <a:buNone/>
            </a:pPr>
            <a:r>
              <a:rPr lang="en-US" dirty="0" smtClean="0"/>
              <a:t>   (</a:t>
            </a:r>
            <a:r>
              <a:rPr lang="en-US" dirty="0"/>
              <a:t>ii) a set of assets collectively, or </a:t>
            </a:r>
          </a:p>
          <a:p>
            <a:pPr algn="just">
              <a:buNone/>
            </a:pPr>
            <a:r>
              <a:rPr lang="en-US" dirty="0"/>
              <a:t> </a:t>
            </a:r>
            <a:r>
              <a:rPr lang="en-US" dirty="0" smtClean="0"/>
              <a:t>  (iii) the assets in parcels</a:t>
            </a:r>
          </a:p>
          <a:p>
            <a:pPr algn="just">
              <a:buNone/>
            </a:pPr>
            <a:r>
              <a:rPr lang="en-US" dirty="0" smtClean="0"/>
              <a:t>(c)sell </a:t>
            </a:r>
            <a:r>
              <a:rPr lang="en-US" dirty="0"/>
              <a:t>the corporate debtor as a going concern</a:t>
            </a:r>
            <a:r>
              <a:rPr lang="en-US" b="1" dirty="0"/>
              <a:t> </a:t>
            </a:r>
            <a:endParaRPr lang="en-US" dirty="0"/>
          </a:p>
        </p:txBody>
      </p:sp>
    </p:spTree>
  </p:cSld>
  <p:clrMapOvr>
    <a:masterClrMapping/>
  </p:clrMapOvr>
  <p:transition spd="slow" advTm="1000">
    <p:pull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dirty="0"/>
              <a:t/>
            </a:r>
            <a:br>
              <a:rPr lang="en-US" dirty="0"/>
            </a:br>
            <a:r>
              <a:rPr lang="en-US" b="1" dirty="0" smtClean="0"/>
              <a:t>MODE OF SALE</a:t>
            </a:r>
            <a:r>
              <a:rPr lang="en-US" dirty="0"/>
              <a:t/>
            </a:r>
            <a:br>
              <a:rPr lang="en-US" dirty="0"/>
            </a:br>
            <a:endParaRPr lang="en-US" dirty="0"/>
          </a:p>
        </p:txBody>
      </p:sp>
      <p:sp>
        <p:nvSpPr>
          <p:cNvPr id="3" name="Content Placeholder 2"/>
          <p:cNvSpPr>
            <a:spLocks noGrp="1"/>
          </p:cNvSpPr>
          <p:nvPr>
            <p:ph idx="1"/>
          </p:nvPr>
        </p:nvSpPr>
        <p:spPr>
          <a:xfrm>
            <a:off x="0" y="1295400"/>
            <a:ext cx="9144000" cy="5562600"/>
          </a:xfrm>
        </p:spPr>
        <p:txBody>
          <a:bodyPr>
            <a:normAutofit fontScale="92500" lnSpcReduction="10000"/>
          </a:bodyPr>
          <a:lstStyle/>
          <a:p>
            <a:pPr algn="just">
              <a:buNone/>
            </a:pPr>
            <a:r>
              <a:rPr lang="en-US" dirty="0" smtClean="0"/>
              <a:t>(</a:t>
            </a:r>
            <a:r>
              <a:rPr lang="en-US" dirty="0"/>
              <a:t>1) The liquidator shall ordinarily sell the assets of the corporate debtor through an auction .</a:t>
            </a:r>
          </a:p>
          <a:p>
            <a:pPr algn="just">
              <a:buNone/>
            </a:pPr>
            <a:r>
              <a:rPr lang="en-US" dirty="0"/>
              <a:t>(</a:t>
            </a:r>
            <a:r>
              <a:rPr lang="en-US" dirty="0" smtClean="0"/>
              <a:t>2)The </a:t>
            </a:r>
            <a:r>
              <a:rPr lang="en-US" dirty="0"/>
              <a:t>liquidator may sell the assets of the corporate debtor by means of private </a:t>
            </a:r>
            <a:r>
              <a:rPr lang="en-US" dirty="0" smtClean="0"/>
              <a:t>sale,</a:t>
            </a:r>
          </a:p>
          <a:p>
            <a:pPr algn="just">
              <a:buNone/>
            </a:pPr>
            <a:r>
              <a:rPr lang="en-US" dirty="0" smtClean="0"/>
              <a:t>when</a:t>
            </a:r>
            <a:endParaRPr lang="en-US" dirty="0"/>
          </a:p>
          <a:p>
            <a:pPr algn="just">
              <a:buNone/>
            </a:pPr>
            <a:r>
              <a:rPr lang="en-US" dirty="0" smtClean="0"/>
              <a:t> (a)The </a:t>
            </a:r>
            <a:r>
              <a:rPr lang="en-US" dirty="0"/>
              <a:t>asset is </a:t>
            </a:r>
            <a:r>
              <a:rPr lang="en-US" dirty="0" smtClean="0"/>
              <a:t>perishable</a:t>
            </a:r>
            <a:endParaRPr lang="en-US" dirty="0"/>
          </a:p>
          <a:p>
            <a:pPr algn="just">
              <a:buNone/>
            </a:pPr>
            <a:r>
              <a:rPr lang="en-US" dirty="0" smtClean="0"/>
              <a:t> (b)The </a:t>
            </a:r>
            <a:r>
              <a:rPr lang="en-US" dirty="0"/>
              <a:t>asset is likely to deteriorate in value significantly if not sold </a:t>
            </a:r>
            <a:r>
              <a:rPr lang="en-US" dirty="0" smtClean="0"/>
              <a:t>immediately</a:t>
            </a:r>
            <a:endParaRPr lang="en-US" dirty="0"/>
          </a:p>
          <a:p>
            <a:pPr algn="just">
              <a:buNone/>
            </a:pPr>
            <a:r>
              <a:rPr lang="en-US" dirty="0" smtClean="0"/>
              <a:t> (c</a:t>
            </a:r>
            <a:r>
              <a:rPr lang="en-US" dirty="0"/>
              <a:t>) </a:t>
            </a:r>
            <a:r>
              <a:rPr lang="en-US" dirty="0" smtClean="0"/>
              <a:t>The </a:t>
            </a:r>
            <a:r>
              <a:rPr lang="en-US" dirty="0"/>
              <a:t>asset is sold at a price higher than the reserve price of a failed </a:t>
            </a:r>
            <a:r>
              <a:rPr lang="en-US" dirty="0" smtClean="0"/>
              <a:t>auction </a:t>
            </a:r>
            <a:r>
              <a:rPr lang="en-US" dirty="0"/>
              <a:t>or </a:t>
            </a:r>
          </a:p>
          <a:p>
            <a:pPr algn="just">
              <a:buNone/>
            </a:pPr>
            <a:r>
              <a:rPr lang="en-US" dirty="0" smtClean="0"/>
              <a:t> (d)The </a:t>
            </a:r>
            <a:r>
              <a:rPr lang="en-US" dirty="0"/>
              <a:t>prior permission of the Adjudicating Authority has been obtained for such </a:t>
            </a:r>
            <a:r>
              <a:rPr lang="en-US" dirty="0" smtClean="0"/>
              <a:t>sale</a:t>
            </a:r>
            <a:r>
              <a:rPr lang="en-US" dirty="0"/>
              <a:t>.</a:t>
            </a:r>
          </a:p>
          <a:p>
            <a:pPr algn="just"/>
            <a:endParaRPr lang="en-US" dirty="0"/>
          </a:p>
        </p:txBody>
      </p:sp>
    </p:spTree>
  </p:cSld>
  <p:clrMapOvr>
    <a:masterClrMapping/>
  </p:clrMapOvr>
  <p:transition spd="slow" advTm="1000">
    <p:wheel spokes="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dirty="0"/>
          </a:p>
          <a:p>
            <a:pPr algn="just">
              <a:buNone/>
            </a:pPr>
            <a:r>
              <a:rPr lang="en-US" dirty="0" smtClean="0"/>
              <a:t>   (3)The </a:t>
            </a:r>
            <a:r>
              <a:rPr lang="en-US" dirty="0"/>
              <a:t>liquidator shall not proceed with the sale of an asset if he has reason to believe that there is any collusion between the buyers, or the corporate debtor’s related parties and buyers, or the creditors and the buyer, and shall submit a report to the Adjudicating Authority in this regard, seeking appropriate orders against the colluding parties </a:t>
            </a:r>
          </a:p>
          <a:p>
            <a:pPr>
              <a:buNone/>
            </a:pPr>
            <a:endParaRPr lang="en-US" dirty="0"/>
          </a:p>
          <a:p>
            <a:endParaRPr lang="en-US" dirty="0"/>
          </a:p>
        </p:txBody>
      </p:sp>
    </p:spTree>
  </p:cSld>
  <p:clrMapOvr>
    <a:masterClrMapping/>
  </p:clrMapOvr>
  <p:transition spd="slow" advTm="1000">
    <p:wheel spokes="2"/>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dirty="0"/>
              <a:t/>
            </a:r>
            <a:br>
              <a:rPr lang="en-US" dirty="0"/>
            </a:br>
            <a:r>
              <a:rPr lang="en-US" b="1" dirty="0" smtClean="0"/>
              <a:t>ASSET MEMORANDUM </a:t>
            </a:r>
            <a:r>
              <a:rPr lang="en-US" dirty="0"/>
              <a:t/>
            </a:r>
            <a:br>
              <a:rPr lang="en-US" dirty="0"/>
            </a:br>
            <a:endParaRPr lang="en-US" dirty="0"/>
          </a:p>
        </p:txBody>
      </p:sp>
      <p:sp>
        <p:nvSpPr>
          <p:cNvPr id="3" name="Content Placeholder 2"/>
          <p:cNvSpPr>
            <a:spLocks noGrp="1"/>
          </p:cNvSpPr>
          <p:nvPr>
            <p:ph idx="1"/>
          </p:nvPr>
        </p:nvSpPr>
        <p:spPr>
          <a:xfrm>
            <a:off x="0" y="1524000"/>
            <a:ext cx="9144000" cy="5334000"/>
          </a:xfrm>
        </p:spPr>
        <p:txBody>
          <a:bodyPr>
            <a:normAutofit fontScale="92500"/>
          </a:bodyPr>
          <a:lstStyle/>
          <a:p>
            <a:pPr marL="514350" indent="-514350" algn="just">
              <a:buNone/>
            </a:pPr>
            <a:r>
              <a:rPr lang="en-US" dirty="0" smtClean="0"/>
              <a:t>(1)The liquidator </a:t>
            </a:r>
            <a:r>
              <a:rPr lang="en-US" dirty="0"/>
              <a:t>shall prepare an </a:t>
            </a:r>
            <a:r>
              <a:rPr lang="en-US" dirty="0" smtClean="0"/>
              <a:t>asset memorandum within </a:t>
            </a:r>
            <a:r>
              <a:rPr lang="en-US" dirty="0"/>
              <a:t>seventy-five days from the liquidation commencement date. </a:t>
            </a:r>
            <a:endParaRPr lang="en-US" dirty="0" smtClean="0"/>
          </a:p>
          <a:p>
            <a:pPr algn="just">
              <a:buNone/>
            </a:pPr>
            <a:endParaRPr lang="en-US" dirty="0"/>
          </a:p>
          <a:p>
            <a:pPr algn="just">
              <a:buNone/>
            </a:pPr>
            <a:r>
              <a:rPr lang="en-US" dirty="0" smtClean="0"/>
              <a:t>(2) </a:t>
            </a:r>
            <a:r>
              <a:rPr lang="en-US" dirty="0"/>
              <a:t>The liquidator shall file the asset memorandum along with the preliminary report to the </a:t>
            </a:r>
            <a:r>
              <a:rPr lang="en-US" dirty="0" smtClean="0"/>
              <a:t>NCLT.</a:t>
            </a:r>
            <a:endParaRPr lang="en-US" dirty="0"/>
          </a:p>
          <a:p>
            <a:pPr algn="just">
              <a:buNone/>
            </a:pPr>
            <a:endParaRPr lang="en-US" dirty="0" smtClean="0"/>
          </a:p>
          <a:p>
            <a:pPr algn="just">
              <a:buNone/>
            </a:pPr>
            <a:r>
              <a:rPr lang="en-US" dirty="0" smtClean="0"/>
              <a:t>(3) </a:t>
            </a:r>
            <a:r>
              <a:rPr lang="en-US" dirty="0"/>
              <a:t>The asset memorandum shall not be accessible to any person during the course of liquidation, unless permitted by the Adjudicating Authority. </a:t>
            </a:r>
          </a:p>
          <a:p>
            <a:pPr algn="just"/>
            <a:endParaRPr lang="en-US" dirty="0"/>
          </a:p>
          <a:p>
            <a:pPr marL="514350" indent="-514350" algn="just">
              <a:buNone/>
            </a:pPr>
            <a:endParaRPr lang="en-US" dirty="0"/>
          </a:p>
          <a:p>
            <a:pPr algn="just"/>
            <a:endParaRPr lang="en-US" dirty="0"/>
          </a:p>
          <a:p>
            <a:pPr algn="just"/>
            <a:endParaRPr lang="en-US" dirty="0"/>
          </a:p>
        </p:txBody>
      </p:sp>
    </p:spTree>
  </p:cSld>
  <p:clrMapOvr>
    <a:masterClrMapping/>
  </p:clrMapOvr>
  <p:transition spd="slow" advTm="1000">
    <p:wheel spokes="2"/>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b="1" dirty="0" smtClean="0"/>
              <a:t/>
            </a:r>
            <a:br>
              <a:rPr lang="en-US" b="1" dirty="0" smtClean="0"/>
            </a:br>
            <a:r>
              <a:rPr lang="en-US" b="1" dirty="0" smtClean="0"/>
              <a:t>VALUATION OF ASSETS TO BE SOLD</a:t>
            </a:r>
            <a:r>
              <a:rPr lang="en-US" b="1" dirty="0"/>
              <a:t/>
            </a:r>
            <a:br>
              <a:rPr lang="en-US" b="1" dirty="0"/>
            </a:br>
            <a:endParaRPr lang="en-US" dirty="0"/>
          </a:p>
        </p:txBody>
      </p:sp>
      <p:sp>
        <p:nvSpPr>
          <p:cNvPr id="3" name="Content Placeholder 2"/>
          <p:cNvSpPr>
            <a:spLocks noGrp="1"/>
          </p:cNvSpPr>
          <p:nvPr>
            <p:ph idx="1"/>
          </p:nvPr>
        </p:nvSpPr>
        <p:spPr>
          <a:xfrm>
            <a:off x="0" y="1371600"/>
            <a:ext cx="9144000" cy="5486400"/>
          </a:xfrm>
        </p:spPr>
        <p:txBody>
          <a:bodyPr>
            <a:normAutofit lnSpcReduction="10000"/>
          </a:bodyPr>
          <a:lstStyle/>
          <a:p>
            <a:pPr algn="just">
              <a:buNone/>
            </a:pPr>
            <a:r>
              <a:rPr lang="en-US" dirty="0" smtClean="0"/>
              <a:t>(1)The </a:t>
            </a:r>
            <a:r>
              <a:rPr lang="en-US" dirty="0"/>
              <a:t>liquidator shall appoint at least two registered valuers to value the </a:t>
            </a:r>
            <a:r>
              <a:rPr lang="en-US" dirty="0" smtClean="0"/>
              <a:t>assets. </a:t>
            </a:r>
            <a:endParaRPr lang="en-US" dirty="0"/>
          </a:p>
          <a:p>
            <a:pPr algn="just">
              <a:buNone/>
            </a:pPr>
            <a:r>
              <a:rPr lang="en-US" i="1" dirty="0" smtClean="0"/>
              <a:t> </a:t>
            </a:r>
            <a:endParaRPr lang="en-US" i="1" dirty="0"/>
          </a:p>
          <a:p>
            <a:pPr algn="just">
              <a:buNone/>
            </a:pPr>
            <a:r>
              <a:rPr lang="en-US" dirty="0" smtClean="0"/>
              <a:t>(2) </a:t>
            </a:r>
            <a:r>
              <a:rPr lang="en-US" dirty="0"/>
              <a:t>The registered valuers </a:t>
            </a:r>
            <a:r>
              <a:rPr lang="en-US" dirty="0" smtClean="0"/>
              <a:t>appointed,</a:t>
            </a:r>
          </a:p>
          <a:p>
            <a:pPr algn="just">
              <a:buNone/>
            </a:pPr>
            <a:r>
              <a:rPr lang="en-US" dirty="0" smtClean="0"/>
              <a:t>   (a)shall </a:t>
            </a:r>
            <a:r>
              <a:rPr lang="en-US" dirty="0"/>
              <a:t>independently submit to the liquidator the estimates of the realizable value of the asset(s) computed in accordance with internationally accepted valuation standards, after physical verification of the assets of the corporate debtor. </a:t>
            </a:r>
          </a:p>
          <a:p>
            <a:pPr algn="just">
              <a:buNone/>
            </a:pPr>
            <a:r>
              <a:rPr lang="en-US" dirty="0" smtClean="0"/>
              <a:t>(3)The </a:t>
            </a:r>
            <a:r>
              <a:rPr lang="en-US" dirty="0"/>
              <a:t>average of the estimates </a:t>
            </a:r>
            <a:r>
              <a:rPr lang="en-US" dirty="0" smtClean="0"/>
              <a:t>received shall </a:t>
            </a:r>
            <a:r>
              <a:rPr lang="en-US" dirty="0"/>
              <a:t>be considered the value of the assets. </a:t>
            </a:r>
          </a:p>
          <a:p>
            <a:pPr algn="just"/>
            <a:endParaRPr lang="en-US" dirty="0"/>
          </a:p>
          <a:p>
            <a:pPr algn="just"/>
            <a:endParaRPr lang="en-US" dirty="0"/>
          </a:p>
        </p:txBody>
      </p:sp>
    </p:spTree>
  </p:cSld>
  <p:clrMapOvr>
    <a:masterClrMapping/>
  </p:clrMapOvr>
  <p:transition spd="slow" advTm="1000">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r>
              <a:rPr lang="en-US" dirty="0" smtClean="0"/>
              <a:t>2)Assets that may or may not be in possession of the corporate debtor including but not limited to encumbered assets </a:t>
            </a:r>
          </a:p>
          <a:p>
            <a:pPr algn="just">
              <a:buNone/>
            </a:pPr>
            <a:r>
              <a:rPr lang="en-US" dirty="0" smtClean="0"/>
              <a:t>3)Tangible </a:t>
            </a:r>
            <a:r>
              <a:rPr lang="en-US" dirty="0"/>
              <a:t>assets, whether movable or </a:t>
            </a:r>
            <a:r>
              <a:rPr lang="en-US" dirty="0" smtClean="0"/>
              <a:t>immovable</a:t>
            </a:r>
          </a:p>
          <a:p>
            <a:pPr algn="just">
              <a:buNone/>
            </a:pPr>
            <a:r>
              <a:rPr lang="en-US" dirty="0" smtClean="0"/>
              <a:t>4)Intangible </a:t>
            </a:r>
            <a:r>
              <a:rPr lang="en-US" dirty="0"/>
              <a:t>assets including but not limited to intellectual property, securities and financial instruments, insurance policies, contractual </a:t>
            </a:r>
            <a:r>
              <a:rPr lang="en-US" dirty="0" smtClean="0"/>
              <a:t>rights</a:t>
            </a:r>
          </a:p>
          <a:p>
            <a:pPr algn="just">
              <a:buNone/>
            </a:pPr>
            <a:r>
              <a:rPr lang="en-US" dirty="0" smtClean="0"/>
              <a:t>5)Assets </a:t>
            </a:r>
            <a:r>
              <a:rPr lang="en-US" dirty="0"/>
              <a:t>subject to the determination of ownership by the court or authority </a:t>
            </a:r>
            <a:endParaRPr lang="en-US" dirty="0" smtClean="0"/>
          </a:p>
          <a:p>
            <a:pPr algn="just">
              <a:buNone/>
            </a:pPr>
            <a:r>
              <a:rPr lang="en-US" dirty="0" smtClean="0"/>
              <a:t>6)Any </a:t>
            </a:r>
            <a:r>
              <a:rPr lang="en-US" dirty="0"/>
              <a:t>assets or their value recovered through proceedings for avoidance of transactions </a:t>
            </a:r>
            <a:r>
              <a:rPr lang="en-US" dirty="0" smtClean="0"/>
              <a:t> </a:t>
            </a:r>
            <a:endParaRPr lang="en-US" dirty="0"/>
          </a:p>
        </p:txBody>
      </p:sp>
    </p:spTree>
  </p:cSld>
  <p:clrMapOvr>
    <a:masterClrMapping/>
  </p:clrMapOvr>
  <p:transition spd="slow" advTm="1000">
    <p:blinds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dirty="0"/>
              <a:t/>
            </a:r>
            <a:br>
              <a:rPr lang="en-US" dirty="0"/>
            </a:br>
            <a:r>
              <a:rPr lang="en-US" b="1" dirty="0" smtClean="0"/>
              <a:t>ASSET SALE REPORT </a:t>
            </a:r>
            <a:r>
              <a:rPr lang="en-US" b="1" dirty="0"/>
              <a:t/>
            </a:r>
            <a:br>
              <a:rPr lang="en-US" b="1" dirty="0"/>
            </a:br>
            <a:endParaRPr lang="en-US" dirty="0"/>
          </a:p>
        </p:txBody>
      </p:sp>
      <p:sp>
        <p:nvSpPr>
          <p:cNvPr id="3" name="Content Placeholder 2"/>
          <p:cNvSpPr>
            <a:spLocks noGrp="1"/>
          </p:cNvSpPr>
          <p:nvPr>
            <p:ph idx="1"/>
          </p:nvPr>
        </p:nvSpPr>
        <p:spPr>
          <a:xfrm>
            <a:off x="0" y="1143000"/>
            <a:ext cx="9144000" cy="5715000"/>
          </a:xfrm>
        </p:spPr>
        <p:txBody>
          <a:bodyPr>
            <a:normAutofit/>
          </a:bodyPr>
          <a:lstStyle/>
          <a:p>
            <a:pPr algn="just">
              <a:buNone/>
            </a:pPr>
            <a:r>
              <a:rPr lang="en-US" dirty="0"/>
              <a:t>On sale of an asset, the liquidator shall prepare </a:t>
            </a:r>
            <a:r>
              <a:rPr lang="en-US" dirty="0" smtClean="0"/>
              <a:t>an asset </a:t>
            </a:r>
            <a:r>
              <a:rPr lang="en-US" dirty="0"/>
              <a:t>sale </a:t>
            </a:r>
            <a:r>
              <a:rPr lang="en-US" dirty="0" smtClean="0"/>
              <a:t>report, containing:</a:t>
            </a:r>
          </a:p>
          <a:p>
            <a:pPr algn="just">
              <a:buNone/>
            </a:pPr>
            <a:r>
              <a:rPr lang="en-US" dirty="0" smtClean="0"/>
              <a:t>(a)The </a:t>
            </a:r>
            <a:r>
              <a:rPr lang="en-US" dirty="0"/>
              <a:t>realized </a:t>
            </a:r>
            <a:r>
              <a:rPr lang="en-US" dirty="0" smtClean="0"/>
              <a:t>value</a:t>
            </a:r>
          </a:p>
          <a:p>
            <a:pPr marL="514350" indent="-514350" algn="just">
              <a:buNone/>
            </a:pPr>
            <a:r>
              <a:rPr lang="en-US" dirty="0" smtClean="0"/>
              <a:t>(b)Cost </a:t>
            </a:r>
            <a:r>
              <a:rPr lang="en-US" dirty="0"/>
              <a:t>of </a:t>
            </a:r>
            <a:r>
              <a:rPr lang="en-US" dirty="0" smtClean="0"/>
              <a:t>realization </a:t>
            </a:r>
            <a:endParaRPr lang="en-US" dirty="0"/>
          </a:p>
          <a:p>
            <a:pPr algn="just">
              <a:buNone/>
            </a:pPr>
            <a:r>
              <a:rPr lang="en-US" dirty="0"/>
              <a:t>(c) </a:t>
            </a:r>
            <a:r>
              <a:rPr lang="en-US" dirty="0" smtClean="0"/>
              <a:t>The </a:t>
            </a:r>
            <a:r>
              <a:rPr lang="en-US" dirty="0"/>
              <a:t>manner and mode of </a:t>
            </a:r>
            <a:r>
              <a:rPr lang="en-US" dirty="0" smtClean="0"/>
              <a:t>sale</a:t>
            </a:r>
            <a:endParaRPr lang="en-US" dirty="0"/>
          </a:p>
          <a:p>
            <a:pPr algn="just">
              <a:buNone/>
            </a:pPr>
            <a:r>
              <a:rPr lang="en-US" dirty="0"/>
              <a:t>(d) </a:t>
            </a:r>
            <a:r>
              <a:rPr lang="en-US" dirty="0" smtClean="0"/>
              <a:t>If </a:t>
            </a:r>
            <a:r>
              <a:rPr lang="en-US" dirty="0"/>
              <a:t>the value realized is less than the value in the asset memorandum, the reasons for the same; </a:t>
            </a:r>
          </a:p>
          <a:p>
            <a:pPr algn="just">
              <a:buNone/>
            </a:pPr>
            <a:r>
              <a:rPr lang="en-US" dirty="0"/>
              <a:t>(e) the person to whom the sale is </a:t>
            </a:r>
            <a:r>
              <a:rPr lang="en-US" dirty="0" smtClean="0"/>
              <a:t>made</a:t>
            </a:r>
            <a:endParaRPr lang="en-US" dirty="0"/>
          </a:p>
          <a:p>
            <a:pPr algn="just">
              <a:buNone/>
            </a:pPr>
            <a:endParaRPr lang="en-US" dirty="0"/>
          </a:p>
          <a:p>
            <a:pPr algn="just"/>
            <a:endParaRPr lang="en-US" dirty="0"/>
          </a:p>
          <a:p>
            <a:pPr algn="just">
              <a:buNone/>
            </a:pPr>
            <a:endParaRPr lang="en-US" dirty="0"/>
          </a:p>
        </p:txBody>
      </p:sp>
    </p:spTree>
  </p:cSld>
  <p:clrMapOvr>
    <a:masterClrMapping/>
  </p:clrMapOvr>
  <p:transition spd="slow" advTm="1000">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
            </a:r>
            <a:br>
              <a:rPr lang="en-US" dirty="0" smtClean="0"/>
            </a:br>
            <a:r>
              <a:rPr lang="en-US" sz="5300" b="1" dirty="0" smtClean="0"/>
              <a:t>RECOVERY OF MONIES DUE </a:t>
            </a:r>
            <a:r>
              <a:rPr lang="en-US" dirty="0"/>
              <a:t/>
            </a:r>
            <a:br>
              <a:rPr lang="en-US" dirty="0"/>
            </a:br>
            <a:endParaRPr lang="en-US" dirty="0"/>
          </a:p>
        </p:txBody>
      </p:sp>
      <p:sp>
        <p:nvSpPr>
          <p:cNvPr id="3" name="Content Placeholder 2"/>
          <p:cNvSpPr>
            <a:spLocks noGrp="1"/>
          </p:cNvSpPr>
          <p:nvPr>
            <p:ph idx="1"/>
          </p:nvPr>
        </p:nvSpPr>
        <p:spPr>
          <a:xfrm>
            <a:off x="0" y="1219200"/>
            <a:ext cx="9144000" cy="5638800"/>
          </a:xfrm>
        </p:spPr>
        <p:txBody>
          <a:bodyPr/>
          <a:lstStyle/>
          <a:p>
            <a:pPr algn="just">
              <a:buNone/>
            </a:pPr>
            <a:r>
              <a:rPr lang="en-US" dirty="0" smtClean="0"/>
              <a:t>	</a:t>
            </a:r>
            <a:r>
              <a:rPr lang="en-US" sz="4800" dirty="0" smtClean="0"/>
              <a:t>The </a:t>
            </a:r>
            <a:r>
              <a:rPr lang="en-US" sz="4800" dirty="0"/>
              <a:t>liquidator shall endeavor to recover and realize all assets of and dues to the corporate debtor in a time-bound manner for maximization of value for the stakeholders</a:t>
            </a:r>
          </a:p>
        </p:txBody>
      </p:sp>
    </p:spTree>
  </p:cSld>
  <p:clrMapOvr>
    <a:masterClrMapping/>
  </p:clrMapOvr>
  <p:transition spd="slow" advTm="1000">
    <p:cut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a:t/>
            </a:r>
            <a:br>
              <a:rPr lang="en-US" dirty="0"/>
            </a:br>
            <a:r>
              <a:rPr lang="en-US" b="1" dirty="0" smtClean="0"/>
              <a:t>LIQUIDATOR TO REALIZE UNCALLED CAPITAL </a:t>
            </a:r>
            <a:r>
              <a:rPr lang="en-US" b="1" dirty="0"/>
              <a:t/>
            </a:r>
            <a:br>
              <a:rPr lang="en-US" b="1" dirty="0"/>
            </a:br>
            <a:endParaRPr lang="en-US" dirty="0"/>
          </a:p>
        </p:txBody>
      </p:sp>
      <p:sp>
        <p:nvSpPr>
          <p:cNvPr id="3" name="Content Placeholder 2"/>
          <p:cNvSpPr>
            <a:spLocks noGrp="1"/>
          </p:cNvSpPr>
          <p:nvPr>
            <p:ph idx="1"/>
          </p:nvPr>
        </p:nvSpPr>
        <p:spPr>
          <a:xfrm>
            <a:off x="0" y="1600200"/>
            <a:ext cx="9144000" cy="5257800"/>
          </a:xfrm>
        </p:spPr>
        <p:txBody>
          <a:bodyPr>
            <a:normAutofit lnSpcReduction="10000"/>
          </a:bodyPr>
          <a:lstStyle/>
          <a:p>
            <a:pPr marL="514350" indent="-514350" algn="just">
              <a:buNone/>
            </a:pPr>
            <a:r>
              <a:rPr lang="en-US" dirty="0" smtClean="0"/>
              <a:t>(1)The </a:t>
            </a:r>
            <a:r>
              <a:rPr lang="en-US" dirty="0"/>
              <a:t>liquidator shall realize any amount due from any contributory to the corporate debtor</a:t>
            </a:r>
            <a:r>
              <a:rPr lang="en-US" dirty="0" smtClean="0"/>
              <a:t>.</a:t>
            </a:r>
          </a:p>
          <a:p>
            <a:pPr algn="just">
              <a:buNone/>
            </a:pPr>
            <a:r>
              <a:rPr lang="en-US" dirty="0" smtClean="0"/>
              <a:t>(2)The </a:t>
            </a:r>
            <a:r>
              <a:rPr lang="en-US" dirty="0"/>
              <a:t>liquidator shall be entitled to call and realize the uncalled capital of the corporate debtor and to collect the arrears </a:t>
            </a:r>
          </a:p>
          <a:p>
            <a:pPr algn="just">
              <a:buNone/>
            </a:pPr>
            <a:r>
              <a:rPr lang="en-US" dirty="0"/>
              <a:t>(</a:t>
            </a:r>
            <a:r>
              <a:rPr lang="en-US" dirty="0" smtClean="0"/>
              <a:t>3)No </a:t>
            </a:r>
            <a:r>
              <a:rPr lang="en-US" dirty="0"/>
              <a:t>distribution shall be made to a contributory, unless he makes his contribution to the uncalled or unpaid capital as required in the constitutional documents of the corporate debtor. </a:t>
            </a:r>
          </a:p>
          <a:p>
            <a:pPr algn="just"/>
            <a:endParaRPr lang="en-US" dirty="0"/>
          </a:p>
          <a:p>
            <a:pPr algn="just">
              <a:buNone/>
            </a:pPr>
            <a:endParaRPr lang="en-US" dirty="0"/>
          </a:p>
          <a:p>
            <a:pPr algn="just"/>
            <a:endParaRPr lang="en-US" dirty="0"/>
          </a:p>
          <a:p>
            <a:pPr marL="514350" indent="-514350" algn="just">
              <a:buAutoNum type="arabicParenBoth"/>
            </a:pPr>
            <a:endParaRPr lang="en-US" dirty="0" smtClean="0"/>
          </a:p>
          <a:p>
            <a:pPr marL="514350" indent="-514350" algn="just">
              <a:buAutoNum type="arabicParenBoth"/>
            </a:pPr>
            <a:endParaRPr lang="en-US" dirty="0"/>
          </a:p>
          <a:p>
            <a:pPr algn="just"/>
            <a:endParaRPr lang="en-US" dirty="0"/>
          </a:p>
          <a:p>
            <a:pPr algn="just">
              <a:buNone/>
            </a:pPr>
            <a:endParaRPr lang="en-US" dirty="0"/>
          </a:p>
        </p:txBody>
      </p:sp>
    </p:spTree>
  </p:cSld>
  <p:clrMapOvr>
    <a:masterClrMapping/>
  </p:clrMapOvr>
  <p:transition spd="slow" advTm="1000">
    <p:split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dirty="0"/>
              <a:t/>
            </a:r>
            <a:br>
              <a:rPr lang="en-US" dirty="0"/>
            </a:br>
            <a:r>
              <a:rPr lang="en-US" b="1" dirty="0" smtClean="0"/>
              <a:t>DISTRIBUTION</a:t>
            </a:r>
            <a:r>
              <a:rPr lang="en-US" dirty="0"/>
              <a:t/>
            </a:r>
            <a:br>
              <a:rPr lang="en-US" dirty="0"/>
            </a:br>
            <a:endParaRPr lang="en-US" dirty="0"/>
          </a:p>
        </p:txBody>
      </p:sp>
      <p:sp>
        <p:nvSpPr>
          <p:cNvPr id="3" name="Content Placeholder 2"/>
          <p:cNvSpPr>
            <a:spLocks noGrp="1"/>
          </p:cNvSpPr>
          <p:nvPr>
            <p:ph idx="1"/>
          </p:nvPr>
        </p:nvSpPr>
        <p:spPr>
          <a:xfrm>
            <a:off x="0" y="990600"/>
            <a:ext cx="9144000" cy="5867400"/>
          </a:xfrm>
        </p:spPr>
        <p:txBody>
          <a:bodyPr/>
          <a:lstStyle/>
          <a:p>
            <a:pPr algn="just">
              <a:buNone/>
            </a:pPr>
            <a:r>
              <a:rPr lang="en-US" dirty="0" smtClean="0"/>
              <a:t>(1)The </a:t>
            </a:r>
            <a:r>
              <a:rPr lang="en-US" dirty="0"/>
              <a:t>liquidator shall not commence distribution before the list of stakeholders and the asset memorandum has been filed with the Adjudicating Authority. </a:t>
            </a:r>
          </a:p>
          <a:p>
            <a:pPr algn="just">
              <a:buNone/>
            </a:pPr>
            <a:r>
              <a:rPr lang="en-US" dirty="0"/>
              <a:t>(</a:t>
            </a:r>
            <a:r>
              <a:rPr lang="en-US" dirty="0" smtClean="0"/>
              <a:t>2)The </a:t>
            </a:r>
            <a:r>
              <a:rPr lang="en-US" dirty="0"/>
              <a:t>liquidator shall distribute the proceeds from realization within six months from the receipt of the amount to the stakeholders. </a:t>
            </a:r>
          </a:p>
          <a:p>
            <a:pPr algn="just">
              <a:buNone/>
            </a:pPr>
            <a:r>
              <a:rPr lang="en-US" dirty="0"/>
              <a:t>(</a:t>
            </a:r>
            <a:r>
              <a:rPr lang="en-US" dirty="0" smtClean="0"/>
              <a:t>3)The </a:t>
            </a:r>
            <a:r>
              <a:rPr lang="en-US" dirty="0"/>
              <a:t>insolvency resolution process costs, if any, and the liquidation costs shall be deducted before such distribution is made </a:t>
            </a:r>
          </a:p>
          <a:p>
            <a:pPr algn="just">
              <a:buNone/>
            </a:pPr>
            <a:endParaRPr lang="en-US" dirty="0"/>
          </a:p>
          <a:p>
            <a:pPr algn="just"/>
            <a:endParaRPr lang="en-US" dirty="0"/>
          </a:p>
        </p:txBody>
      </p:sp>
    </p:spTree>
  </p:cSld>
  <p:clrMapOvr>
    <a:masterClrMapping/>
  </p:clrMapOvr>
  <p:transition spd="slow" advTm="1000">
    <p:split orient="vert"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dirty="0"/>
              <a:t/>
            </a:r>
            <a:br>
              <a:rPr lang="en-US" dirty="0"/>
            </a:br>
            <a:r>
              <a:rPr lang="en-US" b="1" dirty="0" smtClean="0"/>
              <a:t>RETURN OF MONEY </a:t>
            </a:r>
            <a:r>
              <a:rPr lang="en-US" dirty="0"/>
              <a:t/>
            </a:r>
            <a:br>
              <a:rPr lang="en-US" dirty="0"/>
            </a:br>
            <a:endParaRPr lang="en-US" dirty="0"/>
          </a:p>
        </p:txBody>
      </p:sp>
      <p:sp>
        <p:nvSpPr>
          <p:cNvPr id="3" name="Content Placeholder 2"/>
          <p:cNvSpPr>
            <a:spLocks noGrp="1"/>
          </p:cNvSpPr>
          <p:nvPr>
            <p:ph idx="1"/>
          </p:nvPr>
        </p:nvSpPr>
        <p:spPr>
          <a:xfrm>
            <a:off x="0" y="1219200"/>
            <a:ext cx="9144000" cy="5638800"/>
          </a:xfrm>
        </p:spPr>
        <p:txBody>
          <a:bodyPr/>
          <a:lstStyle/>
          <a:p>
            <a:pPr>
              <a:buNone/>
            </a:pPr>
            <a:r>
              <a:rPr lang="en-US" dirty="0" smtClean="0"/>
              <a:t>	</a:t>
            </a:r>
            <a:r>
              <a:rPr lang="en-US" sz="4000" dirty="0" smtClean="0"/>
              <a:t>A </a:t>
            </a:r>
            <a:r>
              <a:rPr lang="en-US" sz="4000" dirty="0"/>
              <a:t>stakeholder shall forthwith return any monies received by him in distribution, which he was not entitled to at the time of </a:t>
            </a:r>
            <a:r>
              <a:rPr lang="en-US" sz="4000" dirty="0" smtClean="0"/>
              <a:t>distribution.</a:t>
            </a:r>
            <a:endParaRPr lang="en-US" sz="4000" dirty="0"/>
          </a:p>
        </p:txBody>
      </p:sp>
    </p:spTree>
  </p:cSld>
  <p:clrMapOvr>
    <a:masterClrMapping/>
  </p:clrMapOvr>
  <p:transition spd="slow" advTm="1000">
    <p:checke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r>
              <a:rPr lang="en-US" dirty="0"/>
              <a:t/>
            </a:r>
            <a:br>
              <a:rPr lang="en-US" dirty="0"/>
            </a:br>
            <a:r>
              <a:rPr lang="en-US" b="1" dirty="0" smtClean="0"/>
              <a:t>COMPLETION OF LIQUIDATION </a:t>
            </a:r>
            <a:r>
              <a:rPr lang="en-US" dirty="0"/>
              <a:t/>
            </a:r>
            <a:br>
              <a:rPr lang="en-US" dirty="0"/>
            </a:br>
            <a:endParaRPr lang="en-US" dirty="0"/>
          </a:p>
        </p:txBody>
      </p:sp>
      <p:sp>
        <p:nvSpPr>
          <p:cNvPr id="3" name="Content Placeholder 2"/>
          <p:cNvSpPr>
            <a:spLocks noGrp="1"/>
          </p:cNvSpPr>
          <p:nvPr>
            <p:ph idx="1"/>
          </p:nvPr>
        </p:nvSpPr>
        <p:spPr>
          <a:xfrm>
            <a:off x="0" y="990600"/>
            <a:ext cx="9144000" cy="5867400"/>
          </a:xfrm>
        </p:spPr>
        <p:txBody>
          <a:bodyPr/>
          <a:lstStyle/>
          <a:p>
            <a:pPr algn="just">
              <a:buNone/>
            </a:pPr>
            <a:r>
              <a:rPr lang="en-US" dirty="0" smtClean="0"/>
              <a:t>(1)The </a:t>
            </a:r>
            <a:r>
              <a:rPr lang="en-US" dirty="0"/>
              <a:t>liquidator shall liquidate the corporate debtor within a period of two years. </a:t>
            </a:r>
          </a:p>
          <a:p>
            <a:pPr algn="just">
              <a:buNone/>
            </a:pPr>
            <a:endParaRPr lang="en-US" dirty="0" smtClean="0"/>
          </a:p>
          <a:p>
            <a:pPr algn="just">
              <a:buNone/>
            </a:pPr>
            <a:r>
              <a:rPr lang="en-US" dirty="0" smtClean="0"/>
              <a:t>(2)If </a:t>
            </a:r>
            <a:r>
              <a:rPr lang="en-US" dirty="0"/>
              <a:t>the liquidator fails to liquidate the corporate debtor within two years, he shall make an application to the Adjudicating Authority to continue such liquidation, along with a report explaining why the liquidation has not been completed and specifying the additional time that shall be required for liquidation. </a:t>
            </a:r>
          </a:p>
          <a:p>
            <a:pPr algn="just"/>
            <a:endParaRPr lang="en-US" dirty="0"/>
          </a:p>
          <a:p>
            <a:pPr algn="just"/>
            <a:endParaRPr lang="en-US" dirty="0"/>
          </a:p>
        </p:txBody>
      </p:sp>
    </p:spTree>
  </p:cSld>
  <p:clrMapOvr>
    <a:masterClrMapping/>
  </p:clrMapOvr>
  <p:transition spd="slow" advTm="1000">
    <p:circl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dirty="0" smtClean="0"/>
              <a:t>SCHEDULE I </a:t>
            </a:r>
            <a:br>
              <a:rPr lang="en-US" b="1" dirty="0" smtClean="0"/>
            </a:br>
            <a:r>
              <a:rPr lang="en-US" b="1" dirty="0" smtClean="0"/>
              <a:t>MODE OF SALE</a:t>
            </a:r>
            <a:endParaRPr lang="en-US" dirty="0"/>
          </a:p>
        </p:txBody>
      </p:sp>
      <p:sp>
        <p:nvSpPr>
          <p:cNvPr id="3" name="Content Placeholder 2"/>
          <p:cNvSpPr>
            <a:spLocks noGrp="1"/>
          </p:cNvSpPr>
          <p:nvPr>
            <p:ph idx="1"/>
          </p:nvPr>
        </p:nvSpPr>
        <p:spPr>
          <a:xfrm>
            <a:off x="0" y="1295400"/>
            <a:ext cx="9144000" cy="5562600"/>
          </a:xfrm>
        </p:spPr>
        <p:txBody>
          <a:bodyPr>
            <a:normAutofit lnSpcReduction="10000"/>
          </a:bodyPr>
          <a:lstStyle/>
          <a:p>
            <a:pPr>
              <a:buNone/>
            </a:pPr>
            <a:r>
              <a:rPr lang="en-US" b="1" dirty="0" smtClean="0"/>
              <a:t>(I):AUCTION </a:t>
            </a:r>
            <a:endParaRPr lang="en-US" b="1" dirty="0"/>
          </a:p>
          <a:p>
            <a:pPr algn="just">
              <a:buNone/>
            </a:pPr>
            <a:r>
              <a:rPr lang="en-US" dirty="0" smtClean="0"/>
              <a:t>(1)The </a:t>
            </a:r>
            <a:r>
              <a:rPr lang="en-US" dirty="0"/>
              <a:t>liquidator shall prepare a marketing </a:t>
            </a:r>
            <a:r>
              <a:rPr lang="en-US" dirty="0" smtClean="0"/>
              <a:t>strategy, </a:t>
            </a:r>
            <a:r>
              <a:rPr lang="en-US" dirty="0"/>
              <a:t>The strategy may include- </a:t>
            </a:r>
          </a:p>
          <a:p>
            <a:pPr algn="just">
              <a:buNone/>
            </a:pPr>
            <a:r>
              <a:rPr lang="en-US" dirty="0" smtClean="0"/>
              <a:t>	(</a:t>
            </a:r>
            <a:r>
              <a:rPr lang="en-US" dirty="0"/>
              <a:t>a) releasing advertisements; </a:t>
            </a:r>
          </a:p>
          <a:p>
            <a:pPr algn="just">
              <a:buNone/>
            </a:pPr>
            <a:r>
              <a:rPr lang="en-US" dirty="0" smtClean="0"/>
              <a:t>	(</a:t>
            </a:r>
            <a:r>
              <a:rPr lang="en-US" dirty="0"/>
              <a:t>b) preparing information sheets for the asset; </a:t>
            </a:r>
          </a:p>
          <a:p>
            <a:pPr algn="just">
              <a:buNone/>
            </a:pPr>
            <a:r>
              <a:rPr lang="en-US" dirty="0" smtClean="0"/>
              <a:t>	(</a:t>
            </a:r>
            <a:r>
              <a:rPr lang="en-US" dirty="0"/>
              <a:t>c) preparing a notice of sale; and </a:t>
            </a:r>
          </a:p>
          <a:p>
            <a:pPr algn="just">
              <a:buNone/>
            </a:pPr>
            <a:r>
              <a:rPr lang="en-US" dirty="0" smtClean="0"/>
              <a:t>	(</a:t>
            </a:r>
            <a:r>
              <a:rPr lang="en-US" dirty="0"/>
              <a:t>d) liaising with </a:t>
            </a:r>
            <a:r>
              <a:rPr lang="en-US" dirty="0" smtClean="0"/>
              <a:t>agents</a:t>
            </a:r>
          </a:p>
          <a:p>
            <a:pPr algn="just">
              <a:buNone/>
            </a:pPr>
            <a:r>
              <a:rPr lang="en-US" dirty="0" smtClean="0"/>
              <a:t>(2)The </a:t>
            </a:r>
            <a:r>
              <a:rPr lang="en-US" dirty="0"/>
              <a:t>liquidator shall prepare terms and conditions of </a:t>
            </a:r>
            <a:r>
              <a:rPr lang="en-US" dirty="0" smtClean="0"/>
              <a:t>sale</a:t>
            </a:r>
            <a:endParaRPr lang="en-US" dirty="0"/>
          </a:p>
          <a:p>
            <a:pPr algn="just">
              <a:buNone/>
            </a:pPr>
            <a:r>
              <a:rPr lang="en-US" dirty="0" smtClean="0"/>
              <a:t>(3)The </a:t>
            </a:r>
            <a:r>
              <a:rPr lang="en-US" dirty="0"/>
              <a:t>liquidator shall make a public announcement of an auction </a:t>
            </a:r>
          </a:p>
          <a:p>
            <a:pPr>
              <a:buNone/>
            </a:pPr>
            <a:endParaRPr lang="en-US" dirty="0"/>
          </a:p>
        </p:txBody>
      </p:sp>
    </p:spTree>
  </p:cSld>
  <p:clrMapOvr>
    <a:masterClrMapping/>
  </p:clrMapOvr>
  <p:transition spd="slow" advTm="1000">
    <p:split orient="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buNone/>
            </a:pPr>
            <a:r>
              <a:rPr lang="en-US" dirty="0" smtClean="0"/>
              <a:t>(4)The </a:t>
            </a:r>
            <a:r>
              <a:rPr lang="en-US" dirty="0"/>
              <a:t>liquidator shall provide all assistance necessary for the conduct of due diligence by interested buyers. </a:t>
            </a:r>
            <a:endParaRPr lang="en-US" dirty="0" smtClean="0"/>
          </a:p>
          <a:p>
            <a:pPr algn="just">
              <a:buNone/>
            </a:pPr>
            <a:r>
              <a:rPr lang="en-US" dirty="0" smtClean="0"/>
              <a:t>(5)The </a:t>
            </a:r>
            <a:r>
              <a:rPr lang="en-US" dirty="0"/>
              <a:t>liquidator shall sell the assets through an electronic auction on an online </a:t>
            </a:r>
            <a:r>
              <a:rPr lang="en-US" dirty="0" smtClean="0"/>
              <a:t>portal</a:t>
            </a:r>
            <a:r>
              <a:rPr lang="en-US" dirty="0"/>
              <a:t>.</a:t>
            </a:r>
          </a:p>
          <a:p>
            <a:pPr algn="just">
              <a:buNone/>
            </a:pPr>
            <a:r>
              <a:rPr lang="en-US" dirty="0" smtClean="0"/>
              <a:t>(6)An </a:t>
            </a:r>
            <a:r>
              <a:rPr lang="en-US" dirty="0"/>
              <a:t>auction shall be transparent, and the highest bid at any given point shall be visible to the other bidders. </a:t>
            </a:r>
          </a:p>
          <a:p>
            <a:pPr algn="just">
              <a:buNone/>
            </a:pPr>
            <a:r>
              <a:rPr lang="en-US" dirty="0" smtClean="0"/>
              <a:t>(7)On </a:t>
            </a:r>
            <a:r>
              <a:rPr lang="en-US" dirty="0"/>
              <a:t>the close of the auction, the highest bidder shall be invited to provide balance sale consideration within fifteen days of the date when he is invited to provide the balance sale consideration. </a:t>
            </a:r>
          </a:p>
          <a:p>
            <a:pPr>
              <a:buNone/>
            </a:pPr>
            <a:endParaRPr lang="en-US" dirty="0"/>
          </a:p>
          <a:p>
            <a:endParaRPr lang="en-US" dirty="0"/>
          </a:p>
        </p:txBody>
      </p:sp>
    </p:spTree>
  </p:cSld>
  <p:clrMapOvr>
    <a:masterClrMapping/>
  </p:clrMapOvr>
  <p:transition spd="slow" advTm="1000">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lgn="just">
              <a:buNone/>
            </a:pPr>
            <a:r>
              <a:rPr lang="en-US" b="1" dirty="0" smtClean="0"/>
              <a:t>(II)PRIVATE </a:t>
            </a:r>
            <a:r>
              <a:rPr lang="en-US" b="1" dirty="0"/>
              <a:t>SALE </a:t>
            </a:r>
            <a:endParaRPr lang="en-US" b="1" dirty="0" smtClean="0"/>
          </a:p>
          <a:p>
            <a:pPr algn="just"/>
            <a:endParaRPr lang="en-US" dirty="0"/>
          </a:p>
          <a:p>
            <a:pPr algn="just">
              <a:buNone/>
            </a:pPr>
            <a:r>
              <a:rPr lang="en-US" dirty="0" smtClean="0"/>
              <a:t>(1)The </a:t>
            </a:r>
            <a:r>
              <a:rPr lang="en-US" dirty="0"/>
              <a:t>liquidator shall prepare a strategy to approach interested buyers for assets to be sold by private sale</a:t>
            </a:r>
            <a:r>
              <a:rPr lang="en-US" dirty="0" smtClean="0"/>
              <a:t>.</a:t>
            </a:r>
          </a:p>
          <a:p>
            <a:pPr algn="just">
              <a:buNone/>
            </a:pPr>
            <a:endParaRPr lang="en-US" dirty="0" smtClean="0"/>
          </a:p>
          <a:p>
            <a:pPr algn="just">
              <a:buNone/>
            </a:pPr>
            <a:r>
              <a:rPr lang="en-US" dirty="0" smtClean="0"/>
              <a:t>(2)Private </a:t>
            </a:r>
            <a:r>
              <a:rPr lang="en-US" dirty="0"/>
              <a:t>sale may be conducted through directly liaising with potential buyers or their agents, through retail shops, </a:t>
            </a:r>
          </a:p>
          <a:p>
            <a:pPr algn="just">
              <a:buNone/>
            </a:pPr>
            <a:endParaRPr lang="en-US" dirty="0" smtClean="0"/>
          </a:p>
          <a:p>
            <a:pPr algn="just">
              <a:buNone/>
            </a:pPr>
            <a:r>
              <a:rPr lang="en-US" dirty="0" smtClean="0"/>
              <a:t>(3)The </a:t>
            </a:r>
            <a:r>
              <a:rPr lang="en-US" dirty="0"/>
              <a:t>sale shall stand completed in accordance with the terms of sale. </a:t>
            </a:r>
            <a:endParaRPr lang="en-US" dirty="0" smtClean="0"/>
          </a:p>
          <a:p>
            <a:pPr algn="just"/>
            <a:endParaRPr lang="en-US" dirty="0"/>
          </a:p>
          <a:p>
            <a:pPr algn="just">
              <a:buNone/>
            </a:pPr>
            <a:endParaRPr lang="en-US" dirty="0" smtClean="0"/>
          </a:p>
          <a:p>
            <a:pPr algn="just">
              <a:buNone/>
            </a:pPr>
            <a:r>
              <a:rPr lang="en-US" dirty="0" smtClean="0"/>
              <a:t>(4)The </a:t>
            </a:r>
            <a:r>
              <a:rPr lang="en-US" dirty="0"/>
              <a:t>assets shall be delivered to the purchaser, on receipt of full consideration for the </a:t>
            </a:r>
            <a:r>
              <a:rPr lang="en-US" dirty="0" smtClean="0"/>
              <a:t>assets</a:t>
            </a:r>
            <a:r>
              <a:rPr lang="en-US" dirty="0"/>
              <a:t>.</a:t>
            </a:r>
          </a:p>
          <a:p>
            <a:pPr algn="just">
              <a:buNone/>
            </a:pPr>
            <a:endParaRPr lang="en-US" dirty="0"/>
          </a:p>
          <a:p>
            <a:pPr algn="just">
              <a:buNone/>
            </a:pPr>
            <a:r>
              <a:rPr lang="en-US" dirty="0" smtClean="0"/>
              <a:t> </a:t>
            </a:r>
            <a:endParaRPr lang="en-US" dirty="0"/>
          </a:p>
          <a:p>
            <a:pPr algn="just">
              <a:buNone/>
            </a:pPr>
            <a:endParaRPr lang="en-US" b="1" dirty="0"/>
          </a:p>
          <a:p>
            <a:pPr algn="just"/>
            <a:endParaRPr lang="en-US" dirty="0"/>
          </a:p>
        </p:txBody>
      </p:sp>
    </p:spTree>
  </p:cSld>
  <p:clrMapOvr>
    <a:masterClrMapping/>
  </p:clrMapOvr>
  <p:transition spd="slow" advTm="1000">
    <p:blinds/>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7500" lnSpcReduction="20000"/>
          </a:bodyPr>
          <a:lstStyle/>
          <a:p>
            <a:pPr algn="ctr">
              <a:buFont typeface="Arial" charset="0"/>
              <a:buNone/>
            </a:pPr>
            <a:r>
              <a:rPr lang="en-US" sz="4400" i="1" dirty="0" smtClean="0">
                <a:solidFill>
                  <a:srgbClr val="FF0000"/>
                </a:solidFill>
              </a:rPr>
              <a:t>THANK YOU FOR YOUR TIME</a:t>
            </a:r>
          </a:p>
          <a:p>
            <a:pPr algn="ctr"/>
            <a:endParaRPr lang="en-US" dirty="0" smtClean="0"/>
          </a:p>
          <a:p>
            <a:pPr algn="ctr">
              <a:buFont typeface="Arial" charset="0"/>
              <a:buNone/>
            </a:pPr>
            <a:r>
              <a:rPr lang="en-US" i="1" dirty="0" smtClean="0">
                <a:solidFill>
                  <a:srgbClr val="002060"/>
                </a:solidFill>
                <a:latin typeface="Forte" pitchFamily="66" charset="0"/>
              </a:rPr>
              <a:t> </a:t>
            </a:r>
            <a:r>
              <a:rPr lang="en-US" sz="3000" i="1" dirty="0" smtClean="0">
                <a:solidFill>
                  <a:srgbClr val="002060"/>
                </a:solidFill>
                <a:latin typeface="Calibri" pitchFamily="34" charset="0"/>
                <a:cs typeface="Calibri" pitchFamily="34" charset="0"/>
              </a:rPr>
              <a:t>CMA S.K.BHATT</a:t>
            </a:r>
          </a:p>
          <a:p>
            <a:pPr algn="ctr">
              <a:buFont typeface="Arial" charset="0"/>
              <a:buNone/>
            </a:pPr>
            <a:r>
              <a:rPr lang="en-US" sz="2200" i="1" dirty="0" smtClean="0">
                <a:solidFill>
                  <a:srgbClr val="002060"/>
                </a:solidFill>
                <a:latin typeface="Calibri" pitchFamily="34" charset="0"/>
                <a:cs typeface="Calibri" pitchFamily="34" charset="0"/>
              </a:rPr>
              <a:t> </a:t>
            </a:r>
            <a:r>
              <a:rPr lang="en-US" sz="2200" i="1" dirty="0" smtClean="0">
                <a:solidFill>
                  <a:srgbClr val="002060"/>
                </a:solidFill>
                <a:latin typeface="Calibri" pitchFamily="34" charset="0"/>
                <a:cs typeface="Calibri" pitchFamily="34" charset="0"/>
              </a:rPr>
              <a:t>CHAIRMAN </a:t>
            </a:r>
            <a:r>
              <a:rPr lang="en-US" sz="2200" i="1" dirty="0" smtClean="0">
                <a:solidFill>
                  <a:srgbClr val="002060"/>
                </a:solidFill>
                <a:latin typeface="Calibri" pitchFamily="34" charset="0"/>
                <a:cs typeface="Calibri" pitchFamily="34" charset="0"/>
              </a:rPr>
              <a:t>– NIRC of ICAI ( 2015-16)&amp; </a:t>
            </a:r>
            <a:r>
              <a:rPr lang="en-US" sz="2200" i="1" dirty="0" smtClean="0">
                <a:solidFill>
                  <a:srgbClr val="002060"/>
                </a:solidFill>
                <a:latin typeface="Calibri" pitchFamily="34" charset="0"/>
                <a:cs typeface="Calibri" pitchFamily="34" charset="0"/>
              </a:rPr>
              <a:t>CHAIRMAN-PD COMMITTEE</a:t>
            </a:r>
          </a:p>
          <a:p>
            <a:pPr algn="ctr">
              <a:buFont typeface="Arial" charset="0"/>
              <a:buNone/>
            </a:pPr>
            <a:r>
              <a:rPr lang="en-US" sz="2200" i="1" dirty="0" smtClean="0">
                <a:solidFill>
                  <a:srgbClr val="002060"/>
                </a:solidFill>
                <a:latin typeface="Calibri" pitchFamily="34" charset="0"/>
                <a:cs typeface="Calibri" pitchFamily="34" charset="0"/>
              </a:rPr>
              <a:t>NORTHERN INDIA REGIONAL COUNCIL</a:t>
            </a:r>
          </a:p>
          <a:p>
            <a:pPr algn="ctr">
              <a:buFont typeface="Arial" charset="0"/>
              <a:buNone/>
            </a:pPr>
            <a:r>
              <a:rPr lang="en-US" sz="2200" i="1" dirty="0" smtClean="0">
                <a:solidFill>
                  <a:srgbClr val="002060"/>
                </a:solidFill>
                <a:latin typeface="Calibri" pitchFamily="34" charset="0"/>
                <a:cs typeface="Calibri" pitchFamily="34" charset="0"/>
              </a:rPr>
              <a:t>OF</a:t>
            </a:r>
          </a:p>
          <a:p>
            <a:pPr algn="ctr">
              <a:buFont typeface="Arial" charset="0"/>
              <a:buNone/>
            </a:pPr>
            <a:r>
              <a:rPr lang="en-US" sz="2200" i="1" dirty="0" smtClean="0">
                <a:solidFill>
                  <a:srgbClr val="002060"/>
                </a:solidFill>
                <a:latin typeface="Calibri" pitchFamily="34" charset="0"/>
                <a:cs typeface="Calibri" pitchFamily="34" charset="0"/>
              </a:rPr>
              <a:t>THE INSTITUTE OF COST ACCOUNTANTS OF INDIA</a:t>
            </a:r>
          </a:p>
          <a:p>
            <a:pPr algn="ctr">
              <a:buFont typeface="Arial" charset="0"/>
              <a:buNone/>
            </a:pPr>
            <a:endParaRPr lang="en-US" sz="2200" i="1" dirty="0" smtClean="0">
              <a:solidFill>
                <a:srgbClr val="002060"/>
              </a:solidFill>
              <a:latin typeface="Calibri" pitchFamily="34" charset="0"/>
              <a:cs typeface="Calibri" pitchFamily="34" charset="0"/>
            </a:endParaRPr>
          </a:p>
          <a:p>
            <a:pPr algn="ctr">
              <a:buFont typeface="Arial" charset="0"/>
              <a:buNone/>
            </a:pPr>
            <a:r>
              <a:rPr lang="en-US" sz="2200" i="1" dirty="0" smtClean="0">
                <a:solidFill>
                  <a:srgbClr val="002060"/>
                </a:solidFill>
                <a:latin typeface="Calibri" pitchFamily="34" charset="0"/>
                <a:cs typeface="Calibri" pitchFamily="34" charset="0"/>
              </a:rPr>
              <a:t>Member</a:t>
            </a:r>
          </a:p>
          <a:p>
            <a:pPr algn="ctr">
              <a:buFont typeface="Arial" charset="0"/>
              <a:buNone/>
            </a:pPr>
            <a:r>
              <a:rPr lang="en-US" sz="2200" i="1" dirty="0" smtClean="0">
                <a:solidFill>
                  <a:srgbClr val="002060"/>
                </a:solidFill>
                <a:latin typeface="Calibri" pitchFamily="34" charset="0"/>
                <a:cs typeface="Calibri" pitchFamily="34" charset="0"/>
              </a:rPr>
              <a:t>Committee of the IPA Of ICAI</a:t>
            </a:r>
          </a:p>
          <a:p>
            <a:pPr algn="ctr">
              <a:buFont typeface="Arial" charset="0"/>
              <a:buNone/>
            </a:pPr>
            <a:endParaRPr lang="en-US" sz="2200" i="1" dirty="0" smtClean="0">
              <a:solidFill>
                <a:srgbClr val="002060"/>
              </a:solidFill>
              <a:latin typeface="Calibri" pitchFamily="34" charset="0"/>
              <a:cs typeface="Calibri" pitchFamily="34" charset="0"/>
            </a:endParaRPr>
          </a:p>
          <a:p>
            <a:pPr algn="ctr">
              <a:buFont typeface="Arial" charset="0"/>
              <a:buNone/>
            </a:pPr>
            <a:r>
              <a:rPr lang="en-US" sz="2200" i="1" dirty="0" smtClean="0">
                <a:solidFill>
                  <a:srgbClr val="002060"/>
                </a:solidFill>
                <a:latin typeface="Calibri" pitchFamily="34" charset="0"/>
                <a:cs typeface="Calibri" pitchFamily="34" charset="0"/>
              </a:rPr>
              <a:t>PARTNER- S.K.BHATT &amp; ASSOCIATES</a:t>
            </a:r>
          </a:p>
          <a:p>
            <a:pPr algn="ctr">
              <a:buFont typeface="Arial" charset="0"/>
              <a:buNone/>
            </a:pPr>
            <a:r>
              <a:rPr lang="en-US" sz="2200" i="1" dirty="0" smtClean="0">
                <a:solidFill>
                  <a:srgbClr val="002060"/>
                </a:solidFill>
                <a:latin typeface="Calibri" pitchFamily="34" charset="0"/>
                <a:cs typeface="Calibri" pitchFamily="34" charset="0"/>
              </a:rPr>
              <a:t>COST-ACCOUNTANTS</a:t>
            </a:r>
          </a:p>
          <a:p>
            <a:pPr algn="ctr">
              <a:buFont typeface="Arial" charset="0"/>
              <a:buNone/>
            </a:pPr>
            <a:r>
              <a:rPr lang="en-US" sz="2200" i="1" dirty="0" smtClean="0">
                <a:solidFill>
                  <a:srgbClr val="002060"/>
                </a:solidFill>
                <a:latin typeface="Calibri" pitchFamily="34" charset="0"/>
                <a:cs typeface="Calibri" pitchFamily="34" charset="0"/>
              </a:rPr>
              <a:t>PROMOTER DIRECTOR OF SHREA INSOLVENCY PROFESSIONALS PVT. LTD</a:t>
            </a:r>
            <a:endParaRPr lang="en-US" sz="2200" i="1" dirty="0" smtClean="0">
              <a:solidFill>
                <a:srgbClr val="002060"/>
              </a:solidFill>
              <a:latin typeface="Calibri" pitchFamily="34" charset="0"/>
              <a:cs typeface="Calibri" pitchFamily="34" charset="0"/>
            </a:endParaRPr>
          </a:p>
          <a:p>
            <a:pPr algn="ctr">
              <a:buFont typeface="Arial" charset="0"/>
              <a:buNone/>
            </a:pPr>
            <a:r>
              <a:rPr lang="en-US" sz="2200" i="1" dirty="0" smtClean="0">
                <a:solidFill>
                  <a:srgbClr val="002060"/>
                </a:solidFill>
                <a:latin typeface="Calibri" pitchFamily="34" charset="0"/>
                <a:cs typeface="Calibri" pitchFamily="34" charset="0"/>
              </a:rPr>
              <a:t>HEAD OFFICE- F-103,DAV COMPLEX, MAYUR VIHAR, PHASE-1, NEW DELHI-110091</a:t>
            </a:r>
          </a:p>
          <a:p>
            <a:pPr algn="ctr">
              <a:buFont typeface="Arial" charset="0"/>
              <a:buNone/>
            </a:pPr>
            <a:endParaRPr lang="en-US" sz="2200" i="1" dirty="0" smtClean="0">
              <a:solidFill>
                <a:srgbClr val="002060"/>
              </a:solidFill>
              <a:latin typeface="Calibri" pitchFamily="34" charset="0"/>
              <a:cs typeface="Calibri" pitchFamily="34" charset="0"/>
            </a:endParaRPr>
          </a:p>
          <a:p>
            <a:pPr algn="ctr">
              <a:buFont typeface="Arial" charset="0"/>
              <a:buNone/>
            </a:pPr>
            <a:r>
              <a:rPr lang="en-US" sz="2200" i="1" dirty="0" smtClean="0">
                <a:solidFill>
                  <a:srgbClr val="002060"/>
                </a:solidFill>
                <a:latin typeface="Calibri" pitchFamily="34" charset="0"/>
                <a:cs typeface="Calibri" pitchFamily="34" charset="0"/>
              </a:rPr>
              <a:t>BRANCHES- NOIDA, LUCKNOW, RANCHI, </a:t>
            </a:r>
            <a:r>
              <a:rPr lang="en-US" sz="2200" i="1" dirty="0" smtClean="0">
                <a:solidFill>
                  <a:srgbClr val="002060"/>
                </a:solidFill>
                <a:latin typeface="Calibri" pitchFamily="34" charset="0"/>
                <a:cs typeface="Calibri" pitchFamily="34" charset="0"/>
              </a:rPr>
              <a:t>BOMBAY, JAIPUR, CHANDIGAR, HYDERABAD, ALLAHABAD </a:t>
            </a:r>
            <a:r>
              <a:rPr lang="en-US" sz="2200" i="1" dirty="0" smtClean="0">
                <a:solidFill>
                  <a:srgbClr val="002060"/>
                </a:solidFill>
                <a:latin typeface="Calibri" pitchFamily="34" charset="0"/>
                <a:cs typeface="Calibri" pitchFamily="34" charset="0"/>
              </a:rPr>
              <a:t>&amp; INDORE</a:t>
            </a:r>
          </a:p>
          <a:p>
            <a:pPr algn="ctr">
              <a:buFont typeface="Arial" charset="0"/>
              <a:buNone/>
            </a:pPr>
            <a:endParaRPr lang="en-US" sz="2200" i="1" dirty="0" smtClean="0">
              <a:solidFill>
                <a:srgbClr val="002060"/>
              </a:solidFill>
              <a:latin typeface="Calibri" pitchFamily="34" charset="0"/>
              <a:cs typeface="Calibri" pitchFamily="34" charset="0"/>
            </a:endParaRPr>
          </a:p>
          <a:p>
            <a:pPr algn="ctr">
              <a:buFont typeface="Arial" charset="0"/>
              <a:buNone/>
            </a:pPr>
            <a:r>
              <a:rPr lang="en-US" sz="2200" i="1" dirty="0" smtClean="0">
                <a:solidFill>
                  <a:srgbClr val="002060"/>
                </a:solidFill>
                <a:latin typeface="Calibri" pitchFamily="34" charset="0"/>
                <a:cs typeface="Calibri" pitchFamily="34" charset="0"/>
              </a:rPr>
              <a:t>09971066266</a:t>
            </a:r>
          </a:p>
          <a:p>
            <a:pPr algn="ctr">
              <a:buFont typeface="Arial" charset="0"/>
              <a:buNone/>
            </a:pPr>
            <a:r>
              <a:rPr lang="en-US" sz="2200" i="1" dirty="0" smtClean="0">
                <a:solidFill>
                  <a:srgbClr val="002060"/>
                </a:solidFill>
                <a:latin typeface="Calibri" pitchFamily="34" charset="0"/>
                <a:cs typeface="Calibri" pitchFamily="34" charset="0"/>
              </a:rPr>
              <a:t>Web: skbhatt.com</a:t>
            </a:r>
          </a:p>
          <a:p>
            <a:endParaRPr lang="en-US" dirty="0"/>
          </a:p>
        </p:txBody>
      </p:sp>
    </p:spTree>
  </p:cSld>
  <p:clrMapOvr>
    <a:masterClrMapping/>
  </p:clrMapOvr>
  <p:transition spd="slow" advTm="1000">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r>
              <a:rPr lang="en-US" dirty="0" smtClean="0"/>
              <a:t>7) Any </a:t>
            </a:r>
            <a:r>
              <a:rPr lang="en-US" dirty="0"/>
              <a:t>asset of the corporate debtor in respect of which a secured creditor has relinquished security </a:t>
            </a:r>
            <a:r>
              <a:rPr lang="en-US" dirty="0" smtClean="0"/>
              <a:t>interest.</a:t>
            </a:r>
          </a:p>
          <a:p>
            <a:pPr algn="just">
              <a:buNone/>
            </a:pPr>
            <a:r>
              <a:rPr lang="en-US" dirty="0" smtClean="0"/>
              <a:t>8) Any </a:t>
            </a:r>
            <a:r>
              <a:rPr lang="en-US" dirty="0"/>
              <a:t>other property belonging to or vested in the corporate debtor at the insolvency commencement date; and </a:t>
            </a:r>
            <a:endParaRPr lang="en-US" dirty="0" smtClean="0"/>
          </a:p>
          <a:p>
            <a:pPr algn="just">
              <a:buNone/>
            </a:pPr>
            <a:r>
              <a:rPr lang="en-US" dirty="0" smtClean="0"/>
              <a:t>9) All </a:t>
            </a:r>
            <a:r>
              <a:rPr lang="en-US" dirty="0"/>
              <a:t>proceeds of liquidation as and when they are realised </a:t>
            </a:r>
            <a:endParaRPr lang="en-US" dirty="0" smtClean="0"/>
          </a:p>
          <a:p>
            <a:pPr algn="just">
              <a:buNone/>
            </a:pPr>
            <a:endParaRPr lang="en-US" dirty="0"/>
          </a:p>
        </p:txBody>
      </p:sp>
    </p:spTree>
  </p:cSld>
  <p:clrMapOvr>
    <a:masterClrMapping/>
  </p:clrMapOvr>
  <p:transition spd="slow" advTm="1000">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just"/>
            <a:r>
              <a:rPr lang="en-US" dirty="0"/>
              <a:t>The following shall not be included in the </a:t>
            </a:r>
            <a:r>
              <a:rPr lang="en-US" dirty="0" smtClean="0"/>
              <a:t>Liquidation Estate Assets</a:t>
            </a:r>
            <a:endParaRPr lang="en-US" dirty="0"/>
          </a:p>
        </p:txBody>
      </p:sp>
      <p:sp>
        <p:nvSpPr>
          <p:cNvPr id="3" name="Content Placeholder 2"/>
          <p:cNvSpPr>
            <a:spLocks noGrp="1"/>
          </p:cNvSpPr>
          <p:nvPr>
            <p:ph idx="1"/>
          </p:nvPr>
        </p:nvSpPr>
        <p:spPr>
          <a:xfrm>
            <a:off x="0" y="1524000"/>
            <a:ext cx="9144000" cy="5334000"/>
          </a:xfrm>
        </p:spPr>
        <p:txBody>
          <a:bodyPr>
            <a:normAutofit/>
          </a:bodyPr>
          <a:lstStyle/>
          <a:p>
            <a:pPr algn="just">
              <a:buNone/>
            </a:pPr>
            <a:r>
              <a:rPr lang="en-US" dirty="0"/>
              <a:t>(</a:t>
            </a:r>
            <a:r>
              <a:rPr lang="en-US" dirty="0" smtClean="0"/>
              <a:t>a)Assets </a:t>
            </a:r>
            <a:r>
              <a:rPr lang="en-US" dirty="0"/>
              <a:t>owned by a third party which are in possession of the corporate debtor, including </a:t>
            </a:r>
            <a:r>
              <a:rPr lang="en-US" dirty="0" smtClean="0"/>
              <a:t> </a:t>
            </a:r>
            <a:endParaRPr lang="en-US" dirty="0"/>
          </a:p>
          <a:p>
            <a:pPr algn="just">
              <a:buNone/>
            </a:pPr>
            <a:r>
              <a:rPr lang="en-US" dirty="0" smtClean="0"/>
              <a:t>	 (</a:t>
            </a:r>
            <a:r>
              <a:rPr lang="en-US" dirty="0"/>
              <a:t>i) </a:t>
            </a:r>
            <a:r>
              <a:rPr lang="en-US" dirty="0" smtClean="0"/>
              <a:t>Assets </a:t>
            </a:r>
            <a:r>
              <a:rPr lang="en-US" dirty="0"/>
              <a:t>held in trust for any third party; </a:t>
            </a:r>
          </a:p>
          <a:p>
            <a:pPr algn="just">
              <a:buNone/>
            </a:pPr>
            <a:r>
              <a:rPr lang="en-US" dirty="0" smtClean="0"/>
              <a:t>	(</a:t>
            </a:r>
            <a:r>
              <a:rPr lang="en-US" dirty="0"/>
              <a:t>ii) </a:t>
            </a:r>
            <a:r>
              <a:rPr lang="en-US" dirty="0" smtClean="0"/>
              <a:t>Bailment </a:t>
            </a:r>
            <a:r>
              <a:rPr lang="en-US" dirty="0"/>
              <a:t>contracts; </a:t>
            </a:r>
          </a:p>
          <a:p>
            <a:pPr algn="just">
              <a:buNone/>
            </a:pPr>
            <a:r>
              <a:rPr lang="en-US" dirty="0" smtClean="0"/>
              <a:t>	(</a:t>
            </a:r>
            <a:r>
              <a:rPr lang="en-US" dirty="0"/>
              <a:t>iii</a:t>
            </a:r>
            <a:r>
              <a:rPr lang="en-US" dirty="0" smtClean="0"/>
              <a:t>) All sums </a:t>
            </a:r>
            <a:r>
              <a:rPr lang="en-US" dirty="0"/>
              <a:t>due to any workmen or employee from the provident fund, the pension fund and the gratuity fund</a:t>
            </a:r>
            <a:r>
              <a:rPr lang="en-US" dirty="0" smtClean="0"/>
              <a:t>;</a:t>
            </a:r>
          </a:p>
          <a:p>
            <a:pPr algn="just">
              <a:buNone/>
            </a:pPr>
            <a:r>
              <a:rPr lang="en-US" dirty="0"/>
              <a:t>	 (iv) </a:t>
            </a:r>
            <a:r>
              <a:rPr lang="en-US" dirty="0" smtClean="0"/>
              <a:t>Other </a:t>
            </a:r>
            <a:r>
              <a:rPr lang="en-US" dirty="0"/>
              <a:t>contractual arrangements which do not stipulate transfer of title but only use of the assets </a:t>
            </a:r>
          </a:p>
        </p:txBody>
      </p:sp>
    </p:spTree>
  </p:cSld>
  <p:clrMapOvr>
    <a:masterClrMapping/>
  </p:clrMapOvr>
  <p:transition spd="slow" advTm="1000">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0" y="0"/>
            <a:ext cx="9144000" cy="6858000"/>
          </a:xfrm>
        </p:spPr>
        <p:txBody>
          <a:bodyPr/>
          <a:lstStyle/>
          <a:p>
            <a:pPr algn="just">
              <a:buNone/>
            </a:pPr>
            <a:r>
              <a:rPr lang="en-US" dirty="0"/>
              <a:t>(</a:t>
            </a:r>
            <a:r>
              <a:rPr lang="en-US" dirty="0" smtClean="0"/>
              <a:t>b)Assets </a:t>
            </a:r>
            <a:r>
              <a:rPr lang="en-US" dirty="0"/>
              <a:t>in security collateral held by financial services </a:t>
            </a:r>
            <a:r>
              <a:rPr lang="en-US" dirty="0" smtClean="0"/>
              <a:t>providers.</a:t>
            </a:r>
          </a:p>
          <a:p>
            <a:pPr algn="just">
              <a:buNone/>
            </a:pPr>
            <a:r>
              <a:rPr lang="en-US" dirty="0"/>
              <a:t>(</a:t>
            </a:r>
            <a:r>
              <a:rPr lang="en-US" dirty="0" smtClean="0"/>
              <a:t>c)Personal </a:t>
            </a:r>
            <a:r>
              <a:rPr lang="en-US" dirty="0"/>
              <a:t>assets of any shareholder or partner of a corporate </a:t>
            </a:r>
            <a:r>
              <a:rPr lang="en-US" dirty="0" smtClean="0"/>
              <a:t>debtor</a:t>
            </a:r>
          </a:p>
          <a:p>
            <a:pPr algn="just">
              <a:buNone/>
            </a:pPr>
            <a:r>
              <a:rPr lang="en-US" dirty="0"/>
              <a:t>(</a:t>
            </a:r>
            <a:r>
              <a:rPr lang="en-US" dirty="0" smtClean="0"/>
              <a:t>d)Assets </a:t>
            </a:r>
            <a:r>
              <a:rPr lang="en-US" dirty="0"/>
              <a:t>of any Indian or foreign subsidiary of the corporate </a:t>
            </a:r>
            <a:r>
              <a:rPr lang="en-US" dirty="0" smtClean="0"/>
              <a:t>debtor</a:t>
            </a:r>
          </a:p>
          <a:p>
            <a:pPr algn="just">
              <a:buNone/>
            </a:pPr>
            <a:r>
              <a:rPr lang="en-US" dirty="0"/>
              <a:t>(</a:t>
            </a:r>
            <a:r>
              <a:rPr lang="en-US" dirty="0" smtClean="0"/>
              <a:t>e)Any </a:t>
            </a:r>
            <a:r>
              <a:rPr lang="en-US" dirty="0"/>
              <a:t>other assets as may be specified by the Board, including assets which could be subject to set-off on account of mutual dealings between the corporate debtor and any creditor.</a:t>
            </a:r>
          </a:p>
        </p:txBody>
      </p:sp>
    </p:spTree>
  </p:cSld>
  <p:clrMapOvr>
    <a:masterClrMapping/>
  </p:clrMapOvr>
  <p:transition spd="slow" advTm="1000">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b="1" dirty="0"/>
              <a:t>LIQUIDATION PROCESS</a:t>
            </a:r>
            <a:endParaRPr lang="en-US" dirty="0"/>
          </a:p>
        </p:txBody>
      </p:sp>
      <p:sp>
        <p:nvSpPr>
          <p:cNvPr id="3" name="Content Placeholder 2"/>
          <p:cNvSpPr>
            <a:spLocks noGrp="1"/>
          </p:cNvSpPr>
          <p:nvPr>
            <p:ph idx="1"/>
          </p:nvPr>
        </p:nvSpPr>
        <p:spPr>
          <a:xfrm>
            <a:off x="0" y="1524000"/>
            <a:ext cx="9144000" cy="5334000"/>
          </a:xfrm>
        </p:spPr>
        <p:txBody>
          <a:bodyPr>
            <a:normAutofit fontScale="85000" lnSpcReduction="10000"/>
          </a:bodyPr>
          <a:lstStyle/>
          <a:p>
            <a:pPr algn="just">
              <a:buNone/>
            </a:pPr>
            <a:r>
              <a:rPr lang="en-US" b="1" dirty="0" smtClean="0"/>
              <a:t>Section-33: Initiation </a:t>
            </a:r>
            <a:r>
              <a:rPr lang="en-US" b="1" dirty="0"/>
              <a:t>of </a:t>
            </a:r>
            <a:r>
              <a:rPr lang="en-US" b="1" dirty="0" smtClean="0"/>
              <a:t>liquidation</a:t>
            </a:r>
          </a:p>
          <a:p>
            <a:pPr algn="just">
              <a:buNone/>
            </a:pPr>
            <a:r>
              <a:rPr lang="en-US" dirty="0" smtClean="0"/>
              <a:t>(1)Where the NCLT,</a:t>
            </a:r>
          </a:p>
          <a:p>
            <a:pPr algn="just">
              <a:buNone/>
            </a:pPr>
            <a:r>
              <a:rPr lang="en-US" dirty="0"/>
              <a:t>	</a:t>
            </a:r>
            <a:r>
              <a:rPr lang="en-US" dirty="0" smtClean="0"/>
              <a:t>(</a:t>
            </a:r>
            <a:r>
              <a:rPr lang="en-US" dirty="0"/>
              <a:t>a) before the expiry of the insolvency resolution </a:t>
            </a:r>
            <a:r>
              <a:rPr lang="en-US" dirty="0" smtClean="0"/>
              <a:t> process </a:t>
            </a:r>
            <a:r>
              <a:rPr lang="en-US" dirty="0"/>
              <a:t>period does not receive a resolution plan </a:t>
            </a:r>
            <a:endParaRPr lang="en-US" dirty="0" smtClean="0"/>
          </a:p>
          <a:p>
            <a:pPr algn="just">
              <a:buNone/>
            </a:pPr>
            <a:r>
              <a:rPr lang="en-US" dirty="0" smtClean="0"/>
              <a:t>	(</a:t>
            </a:r>
            <a:r>
              <a:rPr lang="en-US" dirty="0"/>
              <a:t>b)</a:t>
            </a:r>
            <a:r>
              <a:rPr lang="en-US" dirty="0" smtClean="0"/>
              <a:t> </a:t>
            </a:r>
            <a:r>
              <a:rPr lang="en-US" dirty="0"/>
              <a:t>rejects the resolution plan under section </a:t>
            </a:r>
            <a:r>
              <a:rPr lang="en-US" dirty="0" smtClean="0"/>
              <a:t>31</a:t>
            </a:r>
          </a:p>
          <a:p>
            <a:pPr algn="just">
              <a:buNone/>
            </a:pPr>
            <a:r>
              <a:rPr lang="en-US" dirty="0"/>
              <a:t>(</a:t>
            </a:r>
            <a:r>
              <a:rPr lang="en-US" dirty="0" smtClean="0"/>
              <a:t>2)Where the RP, </a:t>
            </a:r>
            <a:r>
              <a:rPr lang="en-US" dirty="0"/>
              <a:t>at any time during </a:t>
            </a:r>
            <a:r>
              <a:rPr lang="en-US" dirty="0" smtClean="0"/>
              <a:t>the CIRP </a:t>
            </a:r>
            <a:r>
              <a:rPr lang="en-US" dirty="0"/>
              <a:t>but before confirmation of resolution plan, intimates the </a:t>
            </a:r>
            <a:r>
              <a:rPr lang="en-US" dirty="0" smtClean="0"/>
              <a:t>NCLT </a:t>
            </a:r>
            <a:r>
              <a:rPr lang="en-US" dirty="0"/>
              <a:t>of the decision of the </a:t>
            </a:r>
            <a:r>
              <a:rPr lang="en-US" dirty="0" smtClean="0"/>
              <a:t>COC (</a:t>
            </a:r>
            <a:r>
              <a:rPr lang="en-US" b="1" dirty="0" smtClean="0"/>
              <a:t>approved </a:t>
            </a:r>
            <a:r>
              <a:rPr lang="en-US" b="1" dirty="0"/>
              <a:t>by not less than sixty-six per cent. of the voting </a:t>
            </a:r>
            <a:r>
              <a:rPr lang="en-US" b="1" dirty="0" smtClean="0"/>
              <a:t>share</a:t>
            </a:r>
            <a:r>
              <a:rPr lang="en-US" dirty="0" smtClean="0"/>
              <a:t>) </a:t>
            </a:r>
            <a:r>
              <a:rPr lang="en-US" dirty="0"/>
              <a:t>to liquidate the corporate debtor, the Adjudicating Authority</a:t>
            </a:r>
            <a:r>
              <a:rPr lang="en-US" dirty="0" smtClean="0"/>
              <a:t> </a:t>
            </a:r>
          </a:p>
          <a:p>
            <a:pPr algn="just">
              <a:buNone/>
            </a:pPr>
            <a:r>
              <a:rPr lang="en-US" dirty="0"/>
              <a:t>	 shall pass a liquidation </a:t>
            </a:r>
            <a:r>
              <a:rPr lang="en-US" dirty="0" smtClean="0"/>
              <a:t>order. </a:t>
            </a:r>
          </a:p>
          <a:p>
            <a:pPr algn="just">
              <a:buNone/>
            </a:pPr>
            <a:r>
              <a:rPr lang="en-US" dirty="0"/>
              <a:t>	</a:t>
            </a:r>
          </a:p>
        </p:txBody>
      </p:sp>
    </p:spTree>
  </p:cSld>
  <p:clrMapOvr>
    <a:masterClrMapping/>
  </p:clrMapOvr>
  <p:transition spd="slow" advTm="1000">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buNone/>
            </a:pPr>
            <a:endParaRPr lang="en-US" dirty="0" smtClean="0"/>
          </a:p>
          <a:p>
            <a:pPr algn="just">
              <a:buNone/>
            </a:pPr>
            <a:r>
              <a:rPr lang="en-US" dirty="0" smtClean="0"/>
              <a:t>(</a:t>
            </a:r>
            <a:r>
              <a:rPr lang="en-US" dirty="0"/>
              <a:t>3) Where the resolution plan approved by the </a:t>
            </a:r>
            <a:r>
              <a:rPr lang="en-US" dirty="0" smtClean="0"/>
              <a:t>NCLT is </a:t>
            </a:r>
            <a:r>
              <a:rPr lang="en-US" dirty="0"/>
              <a:t>contravened by the concerned corporate </a:t>
            </a:r>
            <a:r>
              <a:rPr lang="en-US" dirty="0" smtClean="0"/>
              <a:t>debtor, </a:t>
            </a:r>
            <a:r>
              <a:rPr lang="en-US" dirty="0"/>
              <a:t>any person whose interests are prejudicially affected by such contravention, may make an application to the </a:t>
            </a:r>
            <a:r>
              <a:rPr lang="en-US" dirty="0" smtClean="0"/>
              <a:t>NCLT for </a:t>
            </a:r>
            <a:r>
              <a:rPr lang="en-US" dirty="0"/>
              <a:t>a liquidation </a:t>
            </a:r>
            <a:r>
              <a:rPr lang="en-US" dirty="0" smtClean="0"/>
              <a:t>order.</a:t>
            </a:r>
          </a:p>
          <a:p>
            <a:pPr algn="just">
              <a:buNone/>
            </a:pPr>
            <a:endParaRPr lang="en-US" dirty="0" smtClean="0"/>
          </a:p>
          <a:p>
            <a:pPr algn="just">
              <a:buNone/>
            </a:pPr>
            <a:endParaRPr lang="en-US" dirty="0"/>
          </a:p>
          <a:p>
            <a:pPr algn="just">
              <a:buNone/>
            </a:pPr>
            <a:r>
              <a:rPr lang="en-US" dirty="0" smtClean="0"/>
              <a:t>(</a:t>
            </a:r>
            <a:r>
              <a:rPr lang="en-US" dirty="0"/>
              <a:t>4) On receipt of an application </a:t>
            </a:r>
            <a:r>
              <a:rPr lang="en-US" dirty="0" smtClean="0"/>
              <a:t>under </a:t>
            </a:r>
            <a:r>
              <a:rPr lang="en-US" dirty="0"/>
              <a:t>if the </a:t>
            </a:r>
            <a:r>
              <a:rPr lang="en-US" dirty="0" smtClean="0"/>
              <a:t>NCLT </a:t>
            </a:r>
            <a:r>
              <a:rPr lang="en-US" dirty="0"/>
              <a:t>determines that the corporate debtor has contravened the provisions of the resolution plan, it shall pass a liquidation </a:t>
            </a:r>
            <a:r>
              <a:rPr lang="en-US" dirty="0" smtClean="0"/>
              <a:t>order.</a:t>
            </a:r>
          </a:p>
          <a:p>
            <a:pPr algn="just">
              <a:buNone/>
            </a:pPr>
            <a:endParaRPr lang="en-US" dirty="0"/>
          </a:p>
        </p:txBody>
      </p:sp>
    </p:spTree>
  </p:cSld>
  <p:clrMapOvr>
    <a:masterClrMapping/>
  </p:clrMapOvr>
  <p:transition spd="slow" advTm="1000">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buNone/>
            </a:pPr>
            <a:r>
              <a:rPr lang="en-US" dirty="0" smtClean="0"/>
              <a:t>(5)when a liquidation order has been passed, no suit or other legal proceeding shall be instituted by or against the corporate debtor.</a:t>
            </a:r>
          </a:p>
          <a:p>
            <a:pPr algn="just">
              <a:buNone/>
            </a:pPr>
            <a:endParaRPr lang="en-US" dirty="0" smtClean="0"/>
          </a:p>
          <a:p>
            <a:pPr algn="just">
              <a:buNone/>
            </a:pPr>
            <a:r>
              <a:rPr lang="en-US" dirty="0" smtClean="0"/>
              <a:t>(6)The </a:t>
            </a:r>
            <a:r>
              <a:rPr lang="en-US" dirty="0"/>
              <a:t>order for liquidation under this section shall be deemed to be a notice of discharge to the officers, employees and workmen of the corporate debtor, except when the business of the corporate debtor is continued during the liquidation process by the liquidator </a:t>
            </a:r>
          </a:p>
        </p:txBody>
      </p:sp>
    </p:spTree>
  </p:cSld>
  <p:clrMapOvr>
    <a:masterClrMapping/>
  </p:clrMapOvr>
  <p:transition spd="slow" advTm="1000">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1131</TotalTime>
  <Words>2447</Words>
  <Application>Microsoft Office PowerPoint</Application>
  <PresentationFormat>On-screen Show (4:3)</PresentationFormat>
  <Paragraphs>263</Paragraphs>
  <Slides>39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Agency FB</vt:lpstr>
      <vt:lpstr>Arial</vt:lpstr>
      <vt:lpstr>Calibri</vt:lpstr>
      <vt:lpstr>Century Gothic</vt:lpstr>
      <vt:lpstr>Forte</vt:lpstr>
      <vt:lpstr>Verdana</vt:lpstr>
      <vt:lpstr>Wingdings 2</vt:lpstr>
      <vt:lpstr>Verve</vt:lpstr>
      <vt:lpstr> liquidation Estate of Corporate Debtor &amp; Key Liquidation Tips </vt:lpstr>
      <vt:lpstr>Liquidation Estate( Section 36)</vt:lpstr>
      <vt:lpstr>PowerPoint Presentation</vt:lpstr>
      <vt:lpstr>PowerPoint Presentation</vt:lpstr>
      <vt:lpstr>The following shall not be included in the Liquidation Estate Assets</vt:lpstr>
      <vt:lpstr>PowerPoint Presentation</vt:lpstr>
      <vt:lpstr>LIQUIDATION PROCESS</vt:lpstr>
      <vt:lpstr>PowerPoint Presentation</vt:lpstr>
      <vt:lpstr>PowerPoint Presentation</vt:lpstr>
      <vt:lpstr>SEC-34:Appointment of Liquidator and fee to be paid. </vt:lpstr>
      <vt:lpstr>PowerPoint Presentation</vt:lpstr>
      <vt:lpstr>PowerPoint Presentation</vt:lpstr>
      <vt:lpstr>SEC-35: Powers and duties of liquidator.</vt:lpstr>
      <vt:lpstr>PowerPoint Presentation</vt:lpstr>
      <vt:lpstr>PowerPoint Presentation</vt:lpstr>
      <vt:lpstr>SCE-54: Dissolution of corporate debtor </vt:lpstr>
      <vt:lpstr>Liquidation Cost</vt:lpstr>
      <vt:lpstr> REPORTING.  </vt:lpstr>
      <vt:lpstr> PRELIMINARY REPORT </vt:lpstr>
      <vt:lpstr> PROGRESS REPORTS </vt:lpstr>
      <vt:lpstr>PowerPoint Presentation</vt:lpstr>
      <vt:lpstr>PowerPoint Presentation</vt:lpstr>
      <vt:lpstr>PowerPoint Presentation</vt:lpstr>
      <vt:lpstr> Debt Payable at Future Time.  </vt:lpstr>
      <vt:lpstr> MANNER OF SALE  </vt:lpstr>
      <vt:lpstr> MODE OF SALE </vt:lpstr>
      <vt:lpstr>PowerPoint Presentation</vt:lpstr>
      <vt:lpstr> ASSET MEMORANDUM  </vt:lpstr>
      <vt:lpstr> VALUATION OF ASSETS TO BE SOLD </vt:lpstr>
      <vt:lpstr> ASSET SALE REPORT  </vt:lpstr>
      <vt:lpstr> RECOVERY OF MONIES DUE  </vt:lpstr>
      <vt:lpstr> LIQUIDATOR TO REALIZE UNCALLED CAPITAL  </vt:lpstr>
      <vt:lpstr> DISTRIBUTION </vt:lpstr>
      <vt:lpstr> RETURN OF MONEY  </vt:lpstr>
      <vt:lpstr> COMPLETION OF LIQUIDATION  </vt:lpstr>
      <vt:lpstr>SCHEDULE I  MODE OF SALE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hp</cp:lastModifiedBy>
  <cp:revision>49</cp:revision>
  <dcterms:created xsi:type="dcterms:W3CDTF">2018-09-08T05:06:45Z</dcterms:created>
  <dcterms:modified xsi:type="dcterms:W3CDTF">2018-09-10T14:10:12Z</dcterms:modified>
</cp:coreProperties>
</file>