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Default Extension="wav" ContentType="audio/wav"/>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diagrams/layout2.xml" ContentType="application/vnd.openxmlformats-officedocument.drawingml.diagramLayout+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handoutMasters/handoutMaster1.xml" ContentType="application/vnd.openxmlformats-officedocument.presentationml.handoutMaster+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52"/>
  </p:notesMasterIdLst>
  <p:handoutMasterIdLst>
    <p:handoutMasterId r:id="rId53"/>
  </p:handoutMasterIdLst>
  <p:sldIdLst>
    <p:sldId id="326" r:id="rId2"/>
    <p:sldId id="282" r:id="rId3"/>
    <p:sldId id="258" r:id="rId4"/>
    <p:sldId id="327" r:id="rId5"/>
    <p:sldId id="328" r:id="rId6"/>
    <p:sldId id="335" r:id="rId7"/>
    <p:sldId id="329" r:id="rId8"/>
    <p:sldId id="308" r:id="rId9"/>
    <p:sldId id="309" r:id="rId10"/>
    <p:sldId id="259" r:id="rId11"/>
    <p:sldId id="297" r:id="rId12"/>
    <p:sldId id="299" r:id="rId13"/>
    <p:sldId id="300" r:id="rId14"/>
    <p:sldId id="301" r:id="rId15"/>
    <p:sldId id="302" r:id="rId16"/>
    <p:sldId id="303" r:id="rId17"/>
    <p:sldId id="294" r:id="rId18"/>
    <p:sldId id="319" r:id="rId19"/>
    <p:sldId id="260" r:id="rId20"/>
    <p:sldId id="292" r:id="rId21"/>
    <p:sldId id="257" r:id="rId22"/>
    <p:sldId id="311" r:id="rId23"/>
    <p:sldId id="314" r:id="rId24"/>
    <p:sldId id="270" r:id="rId25"/>
    <p:sldId id="261" r:id="rId26"/>
    <p:sldId id="263" r:id="rId27"/>
    <p:sldId id="273" r:id="rId28"/>
    <p:sldId id="274" r:id="rId29"/>
    <p:sldId id="280" r:id="rId30"/>
    <p:sldId id="279" r:id="rId31"/>
    <p:sldId id="336" r:id="rId32"/>
    <p:sldId id="276" r:id="rId33"/>
    <p:sldId id="277" r:id="rId34"/>
    <p:sldId id="337" r:id="rId35"/>
    <p:sldId id="313" r:id="rId36"/>
    <p:sldId id="339" r:id="rId37"/>
    <p:sldId id="264" r:id="rId38"/>
    <p:sldId id="267" r:id="rId39"/>
    <p:sldId id="265" r:id="rId40"/>
    <p:sldId id="278" r:id="rId41"/>
    <p:sldId id="286" r:id="rId42"/>
    <p:sldId id="287" r:id="rId43"/>
    <p:sldId id="288" r:id="rId44"/>
    <p:sldId id="289" r:id="rId45"/>
    <p:sldId id="290" r:id="rId46"/>
    <p:sldId id="338" r:id="rId47"/>
    <p:sldId id="296" r:id="rId48"/>
    <p:sldId id="323" r:id="rId49"/>
    <p:sldId id="291" r:id="rId50"/>
    <p:sldId id="33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6A314DA-3E1E-4570-A15C-285EFF1E0ED1}" type="doc">
      <dgm:prSet loTypeId="urn:microsoft.com/office/officeart/2005/8/layout/vList2" loCatId="list" qsTypeId="urn:microsoft.com/office/officeart/2005/8/quickstyle/simple2" qsCatId="simple" csTypeId="urn:microsoft.com/office/officeart/2005/8/colors/accent2_1" csCatId="accent2" phldr="1"/>
      <dgm:spPr/>
      <dgm:t>
        <a:bodyPr/>
        <a:lstStyle/>
        <a:p>
          <a:endParaRPr lang="en-IN"/>
        </a:p>
      </dgm:t>
    </dgm:pt>
    <dgm:pt modelId="{D9F3958E-A533-4936-B04A-3F82615A0A23}">
      <dgm:prSet custT="1"/>
      <dgm:spPr/>
      <dgm:t>
        <a:bodyPr/>
        <a:lstStyle/>
        <a:p>
          <a:pPr rtl="0"/>
          <a:r>
            <a:rPr lang="en-IN" sz="2300" b="0" dirty="0"/>
            <a:t>Goods and services are assets when received &amp; used </a:t>
          </a:r>
        </a:p>
      </dgm:t>
    </dgm:pt>
    <dgm:pt modelId="{113AD486-BF01-4CE1-9325-F0ADA97EC923}" type="parTrans" cxnId="{9C6A6FF9-8504-4DB2-9B23-451C4DF83F0D}">
      <dgm:prSet/>
      <dgm:spPr/>
      <dgm:t>
        <a:bodyPr/>
        <a:lstStyle/>
        <a:p>
          <a:endParaRPr lang="en-IN"/>
        </a:p>
      </dgm:t>
    </dgm:pt>
    <dgm:pt modelId="{41E7EFB6-A347-4C36-B18D-2E069A47F0A1}" type="sibTrans" cxnId="{9C6A6FF9-8504-4DB2-9B23-451C4DF83F0D}">
      <dgm:prSet/>
      <dgm:spPr/>
      <dgm:t>
        <a:bodyPr/>
        <a:lstStyle/>
        <a:p>
          <a:endParaRPr lang="en-IN"/>
        </a:p>
      </dgm:t>
    </dgm:pt>
    <dgm:pt modelId="{D25AE3B0-1E96-40C9-B677-557A25A80D1D}">
      <dgm:prSet custT="1"/>
      <dgm:spPr/>
      <dgm:t>
        <a:bodyPr/>
        <a:lstStyle/>
        <a:p>
          <a:pPr algn="just" rtl="0"/>
          <a:r>
            <a:rPr lang="en-IN" sz="2000" b="0" dirty="0"/>
            <a:t>Control = ability to direct use of &amp;  obtain substantially remaining benefits from asset &amp; ability to prevent others from doing so</a:t>
          </a:r>
        </a:p>
      </dgm:t>
    </dgm:pt>
    <dgm:pt modelId="{65155BF1-45BF-4BF2-90A8-7DA7BF001D4B}" type="parTrans" cxnId="{6F6D0F80-FAB6-409A-84CD-8C3993469DE2}">
      <dgm:prSet/>
      <dgm:spPr/>
      <dgm:t>
        <a:bodyPr/>
        <a:lstStyle/>
        <a:p>
          <a:endParaRPr lang="en-IN"/>
        </a:p>
      </dgm:t>
    </dgm:pt>
    <dgm:pt modelId="{86F3ED07-2126-4A58-A5D7-3C5C81ECA90F}" type="sibTrans" cxnId="{6F6D0F80-FAB6-409A-84CD-8C3993469DE2}">
      <dgm:prSet/>
      <dgm:spPr/>
      <dgm:t>
        <a:bodyPr/>
        <a:lstStyle/>
        <a:p>
          <a:endParaRPr lang="en-IN"/>
        </a:p>
      </dgm:t>
    </dgm:pt>
    <dgm:pt modelId="{D1F443C4-92ED-4F1F-A8A1-D597FE8508A9}">
      <dgm:prSet custT="1"/>
      <dgm:spPr/>
      <dgm:t>
        <a:bodyPr/>
        <a:lstStyle/>
        <a:p>
          <a:pPr algn="just" rtl="0"/>
          <a:r>
            <a:rPr lang="en-IN" sz="2000" b="0" dirty="0"/>
            <a:t>Benefits of an asset are potential cash flows (inflows or savings in outflows) obtained directly or indirectly by using  asset to–</a:t>
          </a:r>
        </a:p>
        <a:p>
          <a:pPr algn="just" rtl="0"/>
          <a:r>
            <a:rPr lang="en-IN" sz="2000" b="0" dirty="0"/>
            <a:t>	* Produce goods or provide services </a:t>
          </a:r>
        </a:p>
        <a:p>
          <a:pPr algn="just" rtl="0"/>
          <a:r>
            <a:rPr lang="en-IN" sz="2000" b="0" dirty="0"/>
            <a:t>	* Enhance the value of other assets</a:t>
          </a:r>
        </a:p>
        <a:p>
          <a:pPr algn="just" rtl="0"/>
          <a:r>
            <a:rPr lang="en-IN" sz="2000" b="0" dirty="0"/>
            <a:t>	* Using the asset to settle liabilities or reduce expenses</a:t>
          </a:r>
        </a:p>
        <a:p>
          <a:pPr algn="just" rtl="0"/>
          <a:r>
            <a:rPr lang="en-IN" sz="2000" b="0" dirty="0"/>
            <a:t>	* Selling or exchanging the asset</a:t>
          </a:r>
        </a:p>
        <a:p>
          <a:pPr algn="l" rtl="0"/>
          <a:r>
            <a:rPr lang="en-IN" sz="2000" b="0" dirty="0"/>
            <a:t>	* Pledging the asset to secure a loan</a:t>
          </a:r>
        </a:p>
        <a:p>
          <a:pPr algn="l" rtl="0"/>
          <a:r>
            <a:rPr lang="en-IN" sz="2000" b="0" dirty="0"/>
            <a:t>	* Holding the asset </a:t>
          </a:r>
        </a:p>
      </dgm:t>
    </dgm:pt>
    <dgm:pt modelId="{04410D2D-20FB-4DD3-A6EA-66E460194B56}" type="parTrans" cxnId="{18207691-0F69-4D85-9EAD-06332B30829D}">
      <dgm:prSet/>
      <dgm:spPr/>
      <dgm:t>
        <a:bodyPr/>
        <a:lstStyle/>
        <a:p>
          <a:endParaRPr lang="en-IN"/>
        </a:p>
      </dgm:t>
    </dgm:pt>
    <dgm:pt modelId="{60CFED82-1BD7-46B7-8B7A-574AB3695B56}" type="sibTrans" cxnId="{18207691-0F69-4D85-9EAD-06332B30829D}">
      <dgm:prSet/>
      <dgm:spPr/>
      <dgm:t>
        <a:bodyPr/>
        <a:lstStyle/>
        <a:p>
          <a:endParaRPr lang="en-IN"/>
        </a:p>
      </dgm:t>
    </dgm:pt>
    <dgm:pt modelId="{DFC8A89C-D3AB-48C9-A056-FEFFF0A2DA77}">
      <dgm:prSet custT="1"/>
      <dgm:spPr/>
      <dgm:t>
        <a:bodyPr/>
        <a:lstStyle/>
        <a:p>
          <a:pPr rtl="0"/>
          <a:endParaRPr lang="en-IN" sz="2300" b="0" dirty="0"/>
        </a:p>
      </dgm:t>
    </dgm:pt>
    <dgm:pt modelId="{93DFE48B-7389-4F9E-8506-1ACDB4DBED30}" type="parTrans" cxnId="{8A0D6E78-CE27-45D4-B239-D1CD116B83D6}">
      <dgm:prSet/>
      <dgm:spPr/>
      <dgm:t>
        <a:bodyPr/>
        <a:lstStyle/>
        <a:p>
          <a:endParaRPr lang="en-IN"/>
        </a:p>
      </dgm:t>
    </dgm:pt>
    <dgm:pt modelId="{6C09A849-C2F2-4113-8B8B-9E6EF55A5FB2}" type="sibTrans" cxnId="{8A0D6E78-CE27-45D4-B239-D1CD116B83D6}">
      <dgm:prSet/>
      <dgm:spPr/>
      <dgm:t>
        <a:bodyPr/>
        <a:lstStyle/>
        <a:p>
          <a:endParaRPr lang="en-IN"/>
        </a:p>
      </dgm:t>
    </dgm:pt>
    <dgm:pt modelId="{6E162CA5-4716-448B-A6B6-3CCE4BB561B1}" type="pres">
      <dgm:prSet presAssocID="{36A314DA-3E1E-4570-A15C-285EFF1E0ED1}" presName="linear" presStyleCnt="0">
        <dgm:presLayoutVars>
          <dgm:animLvl val="lvl"/>
          <dgm:resizeHandles val="exact"/>
        </dgm:presLayoutVars>
      </dgm:prSet>
      <dgm:spPr/>
      <dgm:t>
        <a:bodyPr/>
        <a:lstStyle/>
        <a:p>
          <a:endParaRPr lang="en-US"/>
        </a:p>
      </dgm:t>
    </dgm:pt>
    <dgm:pt modelId="{642383BC-78B5-4742-AE75-D11AE1646732}" type="pres">
      <dgm:prSet presAssocID="{D9F3958E-A533-4936-B04A-3F82615A0A23}" presName="parentText" presStyleLbl="node1" presStyleIdx="0" presStyleCnt="3" custScaleY="21508" custLinFactY="-15717" custLinFactNeighborX="-152" custLinFactNeighborY="-100000">
        <dgm:presLayoutVars>
          <dgm:chMax val="0"/>
          <dgm:bulletEnabled val="1"/>
        </dgm:presLayoutVars>
      </dgm:prSet>
      <dgm:spPr/>
      <dgm:t>
        <a:bodyPr/>
        <a:lstStyle/>
        <a:p>
          <a:endParaRPr lang="en-US"/>
        </a:p>
      </dgm:t>
    </dgm:pt>
    <dgm:pt modelId="{30A5726A-15CD-4617-A267-5FDE9F9D19D6}" type="pres">
      <dgm:prSet presAssocID="{41E7EFB6-A347-4C36-B18D-2E069A47F0A1}" presName="spacer" presStyleCnt="0"/>
      <dgm:spPr/>
    </dgm:pt>
    <dgm:pt modelId="{91742286-0D05-454D-B19C-966E8BD9A10F}" type="pres">
      <dgm:prSet presAssocID="{D25AE3B0-1E96-40C9-B677-557A25A80D1D}" presName="parentText" presStyleLbl="node1" presStyleIdx="1" presStyleCnt="3" custScaleY="32223" custLinFactY="-1127" custLinFactNeighborY="-100000">
        <dgm:presLayoutVars>
          <dgm:chMax val="0"/>
          <dgm:bulletEnabled val="1"/>
        </dgm:presLayoutVars>
      </dgm:prSet>
      <dgm:spPr/>
      <dgm:t>
        <a:bodyPr/>
        <a:lstStyle/>
        <a:p>
          <a:endParaRPr lang="en-US"/>
        </a:p>
      </dgm:t>
    </dgm:pt>
    <dgm:pt modelId="{A033DB7E-7D24-492F-B91F-C03CB1DA80A8}" type="pres">
      <dgm:prSet presAssocID="{86F3ED07-2126-4A58-A5D7-3C5C81ECA90F}" presName="spacer" presStyleCnt="0"/>
      <dgm:spPr/>
    </dgm:pt>
    <dgm:pt modelId="{5EC8A25B-8136-4351-82B1-D8E806831E39}" type="pres">
      <dgm:prSet presAssocID="{D1F443C4-92ED-4F1F-A8A1-D597FE8508A9}" presName="parentText" presStyleLbl="node1" presStyleIdx="2" presStyleCnt="3" custScaleY="122066" custLinFactNeighborX="3704" custLinFactNeighborY="-83473">
        <dgm:presLayoutVars>
          <dgm:chMax val="0"/>
          <dgm:bulletEnabled val="1"/>
        </dgm:presLayoutVars>
      </dgm:prSet>
      <dgm:spPr/>
      <dgm:t>
        <a:bodyPr/>
        <a:lstStyle/>
        <a:p>
          <a:endParaRPr lang="en-US"/>
        </a:p>
      </dgm:t>
    </dgm:pt>
    <dgm:pt modelId="{0318C8E9-F3C2-457C-940D-3C2785980489}" type="pres">
      <dgm:prSet presAssocID="{D1F443C4-92ED-4F1F-A8A1-D597FE8508A9}" presName="childText" presStyleLbl="revTx" presStyleIdx="0" presStyleCnt="1">
        <dgm:presLayoutVars>
          <dgm:bulletEnabled val="1"/>
        </dgm:presLayoutVars>
      </dgm:prSet>
      <dgm:spPr/>
      <dgm:t>
        <a:bodyPr/>
        <a:lstStyle/>
        <a:p>
          <a:endParaRPr lang="en-US"/>
        </a:p>
      </dgm:t>
    </dgm:pt>
  </dgm:ptLst>
  <dgm:cxnLst>
    <dgm:cxn modelId="{18207691-0F69-4D85-9EAD-06332B30829D}" srcId="{36A314DA-3E1E-4570-A15C-285EFF1E0ED1}" destId="{D1F443C4-92ED-4F1F-A8A1-D597FE8508A9}" srcOrd="2" destOrd="0" parTransId="{04410D2D-20FB-4DD3-A6EA-66E460194B56}" sibTransId="{60CFED82-1BD7-46B7-8B7A-574AB3695B56}"/>
    <dgm:cxn modelId="{6F6D0F80-FAB6-409A-84CD-8C3993469DE2}" srcId="{36A314DA-3E1E-4570-A15C-285EFF1E0ED1}" destId="{D25AE3B0-1E96-40C9-B677-557A25A80D1D}" srcOrd="1" destOrd="0" parTransId="{65155BF1-45BF-4BF2-90A8-7DA7BF001D4B}" sibTransId="{86F3ED07-2126-4A58-A5D7-3C5C81ECA90F}"/>
    <dgm:cxn modelId="{5C25F5B9-1A04-4C5D-A5C1-35DD3E259148}" type="presOf" srcId="{D25AE3B0-1E96-40C9-B677-557A25A80D1D}" destId="{91742286-0D05-454D-B19C-966E8BD9A10F}" srcOrd="0" destOrd="0" presId="urn:microsoft.com/office/officeart/2005/8/layout/vList2"/>
    <dgm:cxn modelId="{AE763AC6-0F65-4DC8-875F-BAD7CB0AAB3C}" type="presOf" srcId="{D1F443C4-92ED-4F1F-A8A1-D597FE8508A9}" destId="{5EC8A25B-8136-4351-82B1-D8E806831E39}" srcOrd="0" destOrd="0" presId="urn:microsoft.com/office/officeart/2005/8/layout/vList2"/>
    <dgm:cxn modelId="{8A0D6E78-CE27-45D4-B239-D1CD116B83D6}" srcId="{D1F443C4-92ED-4F1F-A8A1-D597FE8508A9}" destId="{DFC8A89C-D3AB-48C9-A056-FEFFF0A2DA77}" srcOrd="0" destOrd="0" parTransId="{93DFE48B-7389-4F9E-8506-1ACDB4DBED30}" sibTransId="{6C09A849-C2F2-4113-8B8B-9E6EF55A5FB2}"/>
    <dgm:cxn modelId="{1B04ECF5-6249-42DC-A391-7C7D5691A080}" type="presOf" srcId="{D9F3958E-A533-4936-B04A-3F82615A0A23}" destId="{642383BC-78B5-4742-AE75-D11AE1646732}" srcOrd="0" destOrd="0" presId="urn:microsoft.com/office/officeart/2005/8/layout/vList2"/>
    <dgm:cxn modelId="{B02C85C6-6E58-4F22-AF12-9A4B838FC744}" type="presOf" srcId="{DFC8A89C-D3AB-48C9-A056-FEFFF0A2DA77}" destId="{0318C8E9-F3C2-457C-940D-3C2785980489}" srcOrd="0" destOrd="0" presId="urn:microsoft.com/office/officeart/2005/8/layout/vList2"/>
    <dgm:cxn modelId="{9C6A6FF9-8504-4DB2-9B23-451C4DF83F0D}" srcId="{36A314DA-3E1E-4570-A15C-285EFF1E0ED1}" destId="{D9F3958E-A533-4936-B04A-3F82615A0A23}" srcOrd="0" destOrd="0" parTransId="{113AD486-BF01-4CE1-9325-F0ADA97EC923}" sibTransId="{41E7EFB6-A347-4C36-B18D-2E069A47F0A1}"/>
    <dgm:cxn modelId="{418436E4-4E0A-4F34-B741-7FBF1854C4D7}" type="presOf" srcId="{36A314DA-3E1E-4570-A15C-285EFF1E0ED1}" destId="{6E162CA5-4716-448B-A6B6-3CCE4BB561B1}" srcOrd="0" destOrd="0" presId="urn:microsoft.com/office/officeart/2005/8/layout/vList2"/>
    <dgm:cxn modelId="{F74CF8D0-DCB6-462C-9E42-441379900FAB}" type="presParOf" srcId="{6E162CA5-4716-448B-A6B6-3CCE4BB561B1}" destId="{642383BC-78B5-4742-AE75-D11AE1646732}" srcOrd="0" destOrd="0" presId="urn:microsoft.com/office/officeart/2005/8/layout/vList2"/>
    <dgm:cxn modelId="{EC4E2155-72A6-48CF-BC93-E9DDD89276B0}" type="presParOf" srcId="{6E162CA5-4716-448B-A6B6-3CCE4BB561B1}" destId="{30A5726A-15CD-4617-A267-5FDE9F9D19D6}" srcOrd="1" destOrd="0" presId="urn:microsoft.com/office/officeart/2005/8/layout/vList2"/>
    <dgm:cxn modelId="{FE5CFE7F-96BF-4B71-94F9-EC41328A04BD}" type="presParOf" srcId="{6E162CA5-4716-448B-A6B6-3CCE4BB561B1}" destId="{91742286-0D05-454D-B19C-966E8BD9A10F}" srcOrd="2" destOrd="0" presId="urn:microsoft.com/office/officeart/2005/8/layout/vList2"/>
    <dgm:cxn modelId="{1BD83457-FF00-4605-AF98-B2DDAF294569}" type="presParOf" srcId="{6E162CA5-4716-448B-A6B6-3CCE4BB561B1}" destId="{A033DB7E-7D24-492F-B91F-C03CB1DA80A8}" srcOrd="3" destOrd="0" presId="urn:microsoft.com/office/officeart/2005/8/layout/vList2"/>
    <dgm:cxn modelId="{BE7D64B1-40D8-4F3D-B8F4-4E0FCF6A923B}" type="presParOf" srcId="{6E162CA5-4716-448B-A6B6-3CCE4BB561B1}" destId="{5EC8A25B-8136-4351-82B1-D8E806831E39}" srcOrd="4" destOrd="0" presId="urn:microsoft.com/office/officeart/2005/8/layout/vList2"/>
    <dgm:cxn modelId="{400C42A2-0273-4103-BBFC-6CA496AD7043}" type="presParOf" srcId="{6E162CA5-4716-448B-A6B6-3CCE4BB561B1}" destId="{0318C8E9-F3C2-457C-940D-3C2785980489}" srcOrd="5" destOrd="0" presId="urn:microsoft.com/office/officeart/2005/8/layout/vList2"/>
  </dgm:cxnLst>
  <dgm:bg/>
  <dgm:whole>
    <a:ln>
      <a:solidFill>
        <a:schemeClr val="tx1"/>
      </a:solidFill>
    </a:ln>
  </dgm:whole>
</dgm:dataModel>
</file>

<file path=ppt/diagrams/data2.xml><?xml version="1.0" encoding="utf-8"?>
<dgm:dataModel xmlns:dgm="http://schemas.openxmlformats.org/drawingml/2006/diagram" xmlns:a="http://schemas.openxmlformats.org/drawingml/2006/main">
  <dgm:ptLst>
    <dgm:pt modelId="{252F6DD7-EF02-462E-B66A-D91EC4B6720C}" type="doc">
      <dgm:prSet loTypeId="urn:microsoft.com/office/officeart/2005/8/layout/radial6" loCatId="cycle" qsTypeId="urn:microsoft.com/office/officeart/2005/8/quickstyle/simple1" qsCatId="simple" csTypeId="urn:microsoft.com/office/officeart/2005/8/colors/accent2_1" csCatId="accent2" phldr="1"/>
      <dgm:spPr/>
      <dgm:t>
        <a:bodyPr/>
        <a:lstStyle/>
        <a:p>
          <a:endParaRPr lang="en-US"/>
        </a:p>
      </dgm:t>
    </dgm:pt>
    <dgm:pt modelId="{D8B9814F-3131-48B7-9389-B69E8AB8075D}">
      <dgm:prSet phldrT="[Text]" custT="1">
        <dgm:style>
          <a:lnRef idx="1">
            <a:schemeClr val="accent1"/>
          </a:lnRef>
          <a:fillRef idx="2">
            <a:schemeClr val="accent1"/>
          </a:fillRef>
          <a:effectRef idx="1">
            <a:schemeClr val="accent1"/>
          </a:effectRef>
          <a:fontRef idx="minor">
            <a:schemeClr val="dk1"/>
          </a:fontRef>
        </dgm:style>
      </dgm:prSet>
      <dgm:spPr/>
      <dgm:t>
        <a:bodyPr/>
        <a:lstStyle/>
        <a:p>
          <a:pPr algn="ctr"/>
          <a:r>
            <a:rPr lang="en-US" sz="2800" b="1" spc="-150" dirty="0">
              <a:latin typeface="+mj-lt"/>
            </a:rPr>
            <a:t>IA Acquired   through</a:t>
          </a:r>
          <a:endParaRPr lang="en-US" sz="2800" b="1" spc="-150" dirty="0"/>
        </a:p>
      </dgm:t>
    </dgm:pt>
    <dgm:pt modelId="{8DB95204-484E-46B5-A1B0-0185C03CD56E}" type="parTrans" cxnId="{378E0571-FC24-460D-BF71-B4F71868A1AA}">
      <dgm:prSet/>
      <dgm:spPr/>
      <dgm:t>
        <a:bodyPr/>
        <a:lstStyle/>
        <a:p>
          <a:endParaRPr lang="en-US"/>
        </a:p>
      </dgm:t>
    </dgm:pt>
    <dgm:pt modelId="{56067580-AA49-4717-9865-EA5A3E8C5B88}" type="sibTrans" cxnId="{378E0571-FC24-460D-BF71-B4F71868A1AA}">
      <dgm:prSet/>
      <dgm:spPr/>
      <dgm:t>
        <a:bodyPr/>
        <a:lstStyle/>
        <a:p>
          <a:endParaRPr lang="en-US"/>
        </a:p>
      </dgm:t>
    </dgm:pt>
    <dgm:pt modelId="{6761FA19-FC98-4E3B-B355-B08F53303C49}">
      <dgm:prSet phldrT="[Text]" custT="1"/>
      <dgm:spPr/>
      <dgm:t>
        <a:bodyPr/>
        <a:lstStyle/>
        <a:p>
          <a:r>
            <a:rPr lang="en-US" sz="2800" b="1" dirty="0"/>
            <a:t>Exchange of assets </a:t>
          </a:r>
        </a:p>
      </dgm:t>
    </dgm:pt>
    <dgm:pt modelId="{01C5D8BC-EC55-4CC2-87AC-07A94290551F}" type="parTrans" cxnId="{C68795D1-4ADA-4060-9E6D-BBF29D6540F4}">
      <dgm:prSet/>
      <dgm:spPr/>
      <dgm:t>
        <a:bodyPr/>
        <a:lstStyle/>
        <a:p>
          <a:endParaRPr lang="en-US"/>
        </a:p>
      </dgm:t>
    </dgm:pt>
    <dgm:pt modelId="{CA5D574A-8B4D-460A-8796-45745772C6FA}" type="sibTrans" cxnId="{C68795D1-4ADA-4060-9E6D-BBF29D6540F4}">
      <dgm:prSet/>
      <dgm:spPr/>
      <dgm:t>
        <a:bodyPr/>
        <a:lstStyle/>
        <a:p>
          <a:endParaRPr lang="en-US"/>
        </a:p>
      </dgm:t>
    </dgm:pt>
    <dgm:pt modelId="{7BF6D432-01E1-4D47-BE9E-775A770E9642}">
      <dgm:prSet phldrT="[Text]" custT="1"/>
      <dgm:spPr/>
      <dgm:t>
        <a:bodyPr/>
        <a:lstStyle/>
        <a:p>
          <a:r>
            <a:rPr lang="en-US" sz="2800" b="1" dirty="0" err="1" smtClean="0"/>
            <a:t>Governmet</a:t>
          </a:r>
          <a:r>
            <a:rPr lang="en-US" sz="2800" b="1" dirty="0" smtClean="0"/>
            <a:t> </a:t>
          </a:r>
          <a:r>
            <a:rPr lang="en-US" sz="2800" b="1" dirty="0"/>
            <a:t>grant</a:t>
          </a:r>
        </a:p>
      </dgm:t>
    </dgm:pt>
    <dgm:pt modelId="{A48E2CF8-9582-45BD-9203-ABCC3985C9B4}" type="parTrans" cxnId="{6D8F3E0D-7F72-4DC1-81B9-6974F9A1B4F6}">
      <dgm:prSet/>
      <dgm:spPr/>
      <dgm:t>
        <a:bodyPr/>
        <a:lstStyle/>
        <a:p>
          <a:endParaRPr lang="en-US"/>
        </a:p>
      </dgm:t>
    </dgm:pt>
    <dgm:pt modelId="{1825DD9C-C258-4D21-B353-5E8D656036E1}" type="sibTrans" cxnId="{6D8F3E0D-7F72-4DC1-81B9-6974F9A1B4F6}">
      <dgm:prSet/>
      <dgm:spPr/>
      <dgm:t>
        <a:bodyPr/>
        <a:lstStyle/>
        <a:p>
          <a:endParaRPr lang="en-US"/>
        </a:p>
      </dgm:t>
    </dgm:pt>
    <dgm:pt modelId="{A4A729BA-016C-48BA-B4F0-11E33F9A9342}">
      <dgm:prSet phldrT="[Text]" custT="1"/>
      <dgm:spPr/>
      <dgm:t>
        <a:bodyPr/>
        <a:lstStyle/>
        <a:p>
          <a:r>
            <a:rPr lang="en-US" sz="2800" b="1" dirty="0"/>
            <a:t>Business </a:t>
          </a:r>
          <a:r>
            <a:rPr lang="en-US" sz="2800" b="1" dirty="0" smtClean="0"/>
            <a:t>combination</a:t>
          </a:r>
          <a:endParaRPr lang="en-US" sz="2800" b="1" dirty="0"/>
        </a:p>
      </dgm:t>
    </dgm:pt>
    <dgm:pt modelId="{B695E708-44C6-4A68-9F09-F95C0A4DC32F}" type="parTrans" cxnId="{301BFFE9-1A77-4355-8EE4-CD5CCF61E826}">
      <dgm:prSet/>
      <dgm:spPr/>
      <dgm:t>
        <a:bodyPr/>
        <a:lstStyle/>
        <a:p>
          <a:endParaRPr lang="en-US"/>
        </a:p>
      </dgm:t>
    </dgm:pt>
    <dgm:pt modelId="{F37DC182-5E78-4733-9273-5995ABA805D7}" type="sibTrans" cxnId="{301BFFE9-1A77-4355-8EE4-CD5CCF61E826}">
      <dgm:prSet/>
      <dgm:spPr/>
      <dgm:t>
        <a:bodyPr/>
        <a:lstStyle/>
        <a:p>
          <a:endParaRPr lang="en-US"/>
        </a:p>
      </dgm:t>
    </dgm:pt>
    <dgm:pt modelId="{24BBE22A-5E6D-43C9-A467-BC1298635738}">
      <dgm:prSet phldrT="[Text]" custT="1"/>
      <dgm:spPr/>
      <dgm:t>
        <a:bodyPr/>
        <a:lstStyle/>
        <a:p>
          <a:r>
            <a:rPr lang="en-US" sz="2800" b="1" dirty="0" smtClean="0"/>
            <a:t>Internally </a:t>
          </a:r>
          <a:r>
            <a:rPr lang="en-US" sz="2800" b="1" dirty="0"/>
            <a:t>generated</a:t>
          </a:r>
        </a:p>
      </dgm:t>
    </dgm:pt>
    <dgm:pt modelId="{B29F9CAF-E06C-43B4-BBB7-872EE462F490}" type="parTrans" cxnId="{B25B0D81-5C9F-4B2E-A020-2518C3C5A66F}">
      <dgm:prSet/>
      <dgm:spPr/>
      <dgm:t>
        <a:bodyPr/>
        <a:lstStyle/>
        <a:p>
          <a:endParaRPr lang="en-US"/>
        </a:p>
      </dgm:t>
    </dgm:pt>
    <dgm:pt modelId="{744D3C6C-0975-40AA-A459-00D46B56F9C8}" type="sibTrans" cxnId="{B25B0D81-5C9F-4B2E-A020-2518C3C5A66F}">
      <dgm:prSet/>
      <dgm:spPr/>
      <dgm:t>
        <a:bodyPr/>
        <a:lstStyle/>
        <a:p>
          <a:endParaRPr lang="en-US"/>
        </a:p>
      </dgm:t>
    </dgm:pt>
    <dgm:pt modelId="{E44EBD1E-F154-4287-A101-3D751C451E40}" type="pres">
      <dgm:prSet presAssocID="{252F6DD7-EF02-462E-B66A-D91EC4B6720C}" presName="Name0" presStyleCnt="0">
        <dgm:presLayoutVars>
          <dgm:chMax val="1"/>
          <dgm:dir/>
          <dgm:animLvl val="ctr"/>
          <dgm:resizeHandles val="exact"/>
        </dgm:presLayoutVars>
      </dgm:prSet>
      <dgm:spPr/>
      <dgm:t>
        <a:bodyPr/>
        <a:lstStyle/>
        <a:p>
          <a:endParaRPr lang="en-US"/>
        </a:p>
      </dgm:t>
    </dgm:pt>
    <dgm:pt modelId="{FA376D59-85BB-4F9A-8250-DAF881D0A5BE}" type="pres">
      <dgm:prSet presAssocID="{D8B9814F-3131-48B7-9389-B69E8AB8075D}" presName="centerShape" presStyleLbl="node0" presStyleIdx="0" presStyleCnt="1" custScaleX="127455" custLinFactNeighborX="-3250" custLinFactNeighborY="349"/>
      <dgm:spPr/>
      <dgm:t>
        <a:bodyPr/>
        <a:lstStyle/>
        <a:p>
          <a:endParaRPr lang="en-US"/>
        </a:p>
      </dgm:t>
    </dgm:pt>
    <dgm:pt modelId="{5981938C-792B-4447-98DD-B3F8F8DA48CE}" type="pres">
      <dgm:prSet presAssocID="{6761FA19-FC98-4E3B-B355-B08F53303C49}" presName="node" presStyleLbl="node1" presStyleIdx="0" presStyleCnt="4" custScaleX="211364">
        <dgm:presLayoutVars>
          <dgm:bulletEnabled val="1"/>
        </dgm:presLayoutVars>
      </dgm:prSet>
      <dgm:spPr/>
      <dgm:t>
        <a:bodyPr/>
        <a:lstStyle/>
        <a:p>
          <a:endParaRPr lang="en-US"/>
        </a:p>
      </dgm:t>
    </dgm:pt>
    <dgm:pt modelId="{BBD49AF8-2A78-478F-AE5F-E25400755EF4}" type="pres">
      <dgm:prSet presAssocID="{6761FA19-FC98-4E3B-B355-B08F53303C49}" presName="dummy" presStyleCnt="0"/>
      <dgm:spPr/>
    </dgm:pt>
    <dgm:pt modelId="{E90E5B7E-3FB9-4B23-A90E-5540BCBA0ABD}" type="pres">
      <dgm:prSet presAssocID="{CA5D574A-8B4D-460A-8796-45745772C6FA}" presName="sibTrans" presStyleLbl="sibTrans2D1" presStyleIdx="0" presStyleCnt="4"/>
      <dgm:spPr/>
      <dgm:t>
        <a:bodyPr/>
        <a:lstStyle/>
        <a:p>
          <a:endParaRPr lang="en-US"/>
        </a:p>
      </dgm:t>
    </dgm:pt>
    <dgm:pt modelId="{F087D31D-73B5-45AE-B925-C3D78E902498}" type="pres">
      <dgm:prSet presAssocID="{7BF6D432-01E1-4D47-BE9E-775A770E9642}" presName="node" presStyleLbl="node1" presStyleIdx="1" presStyleCnt="4" custScaleX="258261" custScaleY="116148" custRadScaleRad="176611" custRadScaleInc="-9862">
        <dgm:presLayoutVars>
          <dgm:bulletEnabled val="1"/>
        </dgm:presLayoutVars>
      </dgm:prSet>
      <dgm:spPr/>
      <dgm:t>
        <a:bodyPr/>
        <a:lstStyle/>
        <a:p>
          <a:endParaRPr lang="en-US"/>
        </a:p>
      </dgm:t>
    </dgm:pt>
    <dgm:pt modelId="{02F3786C-1FA9-4F20-98E3-0492EAA2768E}" type="pres">
      <dgm:prSet presAssocID="{7BF6D432-01E1-4D47-BE9E-775A770E9642}" presName="dummy" presStyleCnt="0"/>
      <dgm:spPr/>
    </dgm:pt>
    <dgm:pt modelId="{2AC8E11B-99EA-453B-AFB6-DBFEC5B9F51C}" type="pres">
      <dgm:prSet presAssocID="{1825DD9C-C258-4D21-B353-5E8D656036E1}" presName="sibTrans" presStyleLbl="sibTrans2D1" presStyleIdx="1" presStyleCnt="4"/>
      <dgm:spPr/>
      <dgm:t>
        <a:bodyPr/>
        <a:lstStyle/>
        <a:p>
          <a:endParaRPr lang="en-US"/>
        </a:p>
      </dgm:t>
    </dgm:pt>
    <dgm:pt modelId="{F5E8A54C-EC44-40B0-AD85-1E10D2EFB599}" type="pres">
      <dgm:prSet presAssocID="{A4A729BA-016C-48BA-B4F0-11E33F9A9342}" presName="node" presStyleLbl="node1" presStyleIdx="2" presStyleCnt="4" custScaleX="340158">
        <dgm:presLayoutVars>
          <dgm:bulletEnabled val="1"/>
        </dgm:presLayoutVars>
      </dgm:prSet>
      <dgm:spPr/>
      <dgm:t>
        <a:bodyPr/>
        <a:lstStyle/>
        <a:p>
          <a:endParaRPr lang="en-US"/>
        </a:p>
      </dgm:t>
    </dgm:pt>
    <dgm:pt modelId="{90B2CDC7-4B2A-4016-9117-77D10C4C8011}" type="pres">
      <dgm:prSet presAssocID="{A4A729BA-016C-48BA-B4F0-11E33F9A9342}" presName="dummy" presStyleCnt="0"/>
      <dgm:spPr/>
    </dgm:pt>
    <dgm:pt modelId="{758FF468-6764-4706-B6F4-2F857E777CEF}" type="pres">
      <dgm:prSet presAssocID="{F37DC182-5E78-4733-9273-5995ABA805D7}" presName="sibTrans" presStyleLbl="sibTrans2D1" presStyleIdx="2" presStyleCnt="4"/>
      <dgm:spPr/>
      <dgm:t>
        <a:bodyPr/>
        <a:lstStyle/>
        <a:p>
          <a:endParaRPr lang="en-US"/>
        </a:p>
      </dgm:t>
    </dgm:pt>
    <dgm:pt modelId="{2A7DB29A-24F1-44C2-B7F6-30B17ED7B35E}" type="pres">
      <dgm:prSet presAssocID="{24BBE22A-5E6D-43C9-A467-BC1298635738}" presName="node" presStyleLbl="node1" presStyleIdx="3" presStyleCnt="4" custScaleX="222835" custScaleY="123145" custRadScaleRad="175740" custRadScaleInc="-3106">
        <dgm:presLayoutVars>
          <dgm:bulletEnabled val="1"/>
        </dgm:presLayoutVars>
      </dgm:prSet>
      <dgm:spPr/>
      <dgm:t>
        <a:bodyPr/>
        <a:lstStyle/>
        <a:p>
          <a:endParaRPr lang="en-US"/>
        </a:p>
      </dgm:t>
    </dgm:pt>
    <dgm:pt modelId="{C9E803D5-B84D-49B4-866A-075DA6533723}" type="pres">
      <dgm:prSet presAssocID="{24BBE22A-5E6D-43C9-A467-BC1298635738}" presName="dummy" presStyleCnt="0"/>
      <dgm:spPr/>
    </dgm:pt>
    <dgm:pt modelId="{A9A5A983-6D1A-4B5E-A19C-567CBA550526}" type="pres">
      <dgm:prSet presAssocID="{744D3C6C-0975-40AA-A459-00D46B56F9C8}" presName="sibTrans" presStyleLbl="sibTrans2D1" presStyleIdx="3" presStyleCnt="4"/>
      <dgm:spPr/>
      <dgm:t>
        <a:bodyPr/>
        <a:lstStyle/>
        <a:p>
          <a:endParaRPr lang="en-US"/>
        </a:p>
      </dgm:t>
    </dgm:pt>
  </dgm:ptLst>
  <dgm:cxnLst>
    <dgm:cxn modelId="{4E0C7CDF-5E8F-49E1-88FC-4933FE449748}" type="presOf" srcId="{1825DD9C-C258-4D21-B353-5E8D656036E1}" destId="{2AC8E11B-99EA-453B-AFB6-DBFEC5B9F51C}" srcOrd="0" destOrd="0" presId="urn:microsoft.com/office/officeart/2005/8/layout/radial6"/>
    <dgm:cxn modelId="{DD978660-726E-44B7-A0AB-C01EE82BA2B1}" type="presOf" srcId="{CA5D574A-8B4D-460A-8796-45745772C6FA}" destId="{E90E5B7E-3FB9-4B23-A90E-5540BCBA0ABD}" srcOrd="0" destOrd="0" presId="urn:microsoft.com/office/officeart/2005/8/layout/radial6"/>
    <dgm:cxn modelId="{3465C10C-2321-4BC4-BED6-D095BA67F84F}" type="presOf" srcId="{24BBE22A-5E6D-43C9-A467-BC1298635738}" destId="{2A7DB29A-24F1-44C2-B7F6-30B17ED7B35E}" srcOrd="0" destOrd="0" presId="urn:microsoft.com/office/officeart/2005/8/layout/radial6"/>
    <dgm:cxn modelId="{301BFFE9-1A77-4355-8EE4-CD5CCF61E826}" srcId="{D8B9814F-3131-48B7-9389-B69E8AB8075D}" destId="{A4A729BA-016C-48BA-B4F0-11E33F9A9342}" srcOrd="2" destOrd="0" parTransId="{B695E708-44C6-4A68-9F09-F95C0A4DC32F}" sibTransId="{F37DC182-5E78-4733-9273-5995ABA805D7}"/>
    <dgm:cxn modelId="{69489ACC-7B32-445F-9C82-717990E3D9C7}" type="presOf" srcId="{D8B9814F-3131-48B7-9389-B69E8AB8075D}" destId="{FA376D59-85BB-4F9A-8250-DAF881D0A5BE}" srcOrd="0" destOrd="0" presId="urn:microsoft.com/office/officeart/2005/8/layout/radial6"/>
    <dgm:cxn modelId="{B6F10B18-31F4-49A7-93E4-A07AF237F6A5}" type="presOf" srcId="{A4A729BA-016C-48BA-B4F0-11E33F9A9342}" destId="{F5E8A54C-EC44-40B0-AD85-1E10D2EFB599}" srcOrd="0" destOrd="0" presId="urn:microsoft.com/office/officeart/2005/8/layout/radial6"/>
    <dgm:cxn modelId="{6D8F3E0D-7F72-4DC1-81B9-6974F9A1B4F6}" srcId="{D8B9814F-3131-48B7-9389-B69E8AB8075D}" destId="{7BF6D432-01E1-4D47-BE9E-775A770E9642}" srcOrd="1" destOrd="0" parTransId="{A48E2CF8-9582-45BD-9203-ABCC3985C9B4}" sibTransId="{1825DD9C-C258-4D21-B353-5E8D656036E1}"/>
    <dgm:cxn modelId="{378E0571-FC24-460D-BF71-B4F71868A1AA}" srcId="{252F6DD7-EF02-462E-B66A-D91EC4B6720C}" destId="{D8B9814F-3131-48B7-9389-B69E8AB8075D}" srcOrd="0" destOrd="0" parTransId="{8DB95204-484E-46B5-A1B0-0185C03CD56E}" sibTransId="{56067580-AA49-4717-9865-EA5A3E8C5B88}"/>
    <dgm:cxn modelId="{30F12185-70A9-4BB0-B2AC-FDE1D1485CA7}" type="presOf" srcId="{6761FA19-FC98-4E3B-B355-B08F53303C49}" destId="{5981938C-792B-4447-98DD-B3F8F8DA48CE}" srcOrd="0" destOrd="0" presId="urn:microsoft.com/office/officeart/2005/8/layout/radial6"/>
    <dgm:cxn modelId="{31DDD73E-3BD7-4262-99D5-D957274EFD40}" type="presOf" srcId="{F37DC182-5E78-4733-9273-5995ABA805D7}" destId="{758FF468-6764-4706-B6F4-2F857E777CEF}" srcOrd="0" destOrd="0" presId="urn:microsoft.com/office/officeart/2005/8/layout/radial6"/>
    <dgm:cxn modelId="{C68795D1-4ADA-4060-9E6D-BBF29D6540F4}" srcId="{D8B9814F-3131-48B7-9389-B69E8AB8075D}" destId="{6761FA19-FC98-4E3B-B355-B08F53303C49}" srcOrd="0" destOrd="0" parTransId="{01C5D8BC-EC55-4CC2-87AC-07A94290551F}" sibTransId="{CA5D574A-8B4D-460A-8796-45745772C6FA}"/>
    <dgm:cxn modelId="{9634B318-AD93-4358-A0AF-7217730649A1}" type="presOf" srcId="{7BF6D432-01E1-4D47-BE9E-775A770E9642}" destId="{F087D31D-73B5-45AE-B925-C3D78E902498}" srcOrd="0" destOrd="0" presId="urn:microsoft.com/office/officeart/2005/8/layout/radial6"/>
    <dgm:cxn modelId="{B25B0D81-5C9F-4B2E-A020-2518C3C5A66F}" srcId="{D8B9814F-3131-48B7-9389-B69E8AB8075D}" destId="{24BBE22A-5E6D-43C9-A467-BC1298635738}" srcOrd="3" destOrd="0" parTransId="{B29F9CAF-E06C-43B4-BBB7-872EE462F490}" sibTransId="{744D3C6C-0975-40AA-A459-00D46B56F9C8}"/>
    <dgm:cxn modelId="{12712EDC-C85E-45E5-AE6E-DAEF0CBAB486}" type="presOf" srcId="{744D3C6C-0975-40AA-A459-00D46B56F9C8}" destId="{A9A5A983-6D1A-4B5E-A19C-567CBA550526}" srcOrd="0" destOrd="0" presId="urn:microsoft.com/office/officeart/2005/8/layout/radial6"/>
    <dgm:cxn modelId="{7D27CC08-1AC3-424F-A052-567EAD21D991}" type="presOf" srcId="{252F6DD7-EF02-462E-B66A-D91EC4B6720C}" destId="{E44EBD1E-F154-4287-A101-3D751C451E40}" srcOrd="0" destOrd="0" presId="urn:microsoft.com/office/officeart/2005/8/layout/radial6"/>
    <dgm:cxn modelId="{6A319425-0BEC-4CE3-9183-FD91BAC6BA4F}" type="presParOf" srcId="{E44EBD1E-F154-4287-A101-3D751C451E40}" destId="{FA376D59-85BB-4F9A-8250-DAF881D0A5BE}" srcOrd="0" destOrd="0" presId="urn:microsoft.com/office/officeart/2005/8/layout/radial6"/>
    <dgm:cxn modelId="{CB910FD7-1DB2-4A95-BD55-BC21E76DDE2A}" type="presParOf" srcId="{E44EBD1E-F154-4287-A101-3D751C451E40}" destId="{5981938C-792B-4447-98DD-B3F8F8DA48CE}" srcOrd="1" destOrd="0" presId="urn:microsoft.com/office/officeart/2005/8/layout/radial6"/>
    <dgm:cxn modelId="{A8751EB1-E7C8-4E6D-B50A-C9F779D4C60A}" type="presParOf" srcId="{E44EBD1E-F154-4287-A101-3D751C451E40}" destId="{BBD49AF8-2A78-478F-AE5F-E25400755EF4}" srcOrd="2" destOrd="0" presId="urn:microsoft.com/office/officeart/2005/8/layout/radial6"/>
    <dgm:cxn modelId="{DB121C55-DBFE-4F6F-B965-18E7A48285CE}" type="presParOf" srcId="{E44EBD1E-F154-4287-A101-3D751C451E40}" destId="{E90E5B7E-3FB9-4B23-A90E-5540BCBA0ABD}" srcOrd="3" destOrd="0" presId="urn:microsoft.com/office/officeart/2005/8/layout/radial6"/>
    <dgm:cxn modelId="{2CB430D1-046C-4AF3-BEF6-8E8F27FB59D9}" type="presParOf" srcId="{E44EBD1E-F154-4287-A101-3D751C451E40}" destId="{F087D31D-73B5-45AE-B925-C3D78E902498}" srcOrd="4" destOrd="0" presId="urn:microsoft.com/office/officeart/2005/8/layout/radial6"/>
    <dgm:cxn modelId="{EC4DE950-004E-45F8-880E-4D3AFB5A7151}" type="presParOf" srcId="{E44EBD1E-F154-4287-A101-3D751C451E40}" destId="{02F3786C-1FA9-4F20-98E3-0492EAA2768E}" srcOrd="5" destOrd="0" presId="urn:microsoft.com/office/officeart/2005/8/layout/radial6"/>
    <dgm:cxn modelId="{E4A01F38-359C-4E92-86B1-C4B037971803}" type="presParOf" srcId="{E44EBD1E-F154-4287-A101-3D751C451E40}" destId="{2AC8E11B-99EA-453B-AFB6-DBFEC5B9F51C}" srcOrd="6" destOrd="0" presId="urn:microsoft.com/office/officeart/2005/8/layout/radial6"/>
    <dgm:cxn modelId="{C5CC6378-B3A4-4B68-AA69-53D63AA3CC6F}" type="presParOf" srcId="{E44EBD1E-F154-4287-A101-3D751C451E40}" destId="{F5E8A54C-EC44-40B0-AD85-1E10D2EFB599}" srcOrd="7" destOrd="0" presId="urn:microsoft.com/office/officeart/2005/8/layout/radial6"/>
    <dgm:cxn modelId="{7AB2232E-0518-4190-96EF-261376184D19}" type="presParOf" srcId="{E44EBD1E-F154-4287-A101-3D751C451E40}" destId="{90B2CDC7-4B2A-4016-9117-77D10C4C8011}" srcOrd="8" destOrd="0" presId="urn:microsoft.com/office/officeart/2005/8/layout/radial6"/>
    <dgm:cxn modelId="{FE11EA73-5256-4414-903B-BE228F54A1C6}" type="presParOf" srcId="{E44EBD1E-F154-4287-A101-3D751C451E40}" destId="{758FF468-6764-4706-B6F4-2F857E777CEF}" srcOrd="9" destOrd="0" presId="urn:microsoft.com/office/officeart/2005/8/layout/radial6"/>
    <dgm:cxn modelId="{FB7E896B-484B-49F3-9B04-DDB53F567733}" type="presParOf" srcId="{E44EBD1E-F154-4287-A101-3D751C451E40}" destId="{2A7DB29A-24F1-44C2-B7F6-30B17ED7B35E}" srcOrd="10" destOrd="0" presId="urn:microsoft.com/office/officeart/2005/8/layout/radial6"/>
    <dgm:cxn modelId="{815E9BF9-39A1-44EB-9C9F-7D1E939CC09A}" type="presParOf" srcId="{E44EBD1E-F154-4287-A101-3D751C451E40}" destId="{C9E803D5-B84D-49B4-866A-075DA6533723}" srcOrd="11" destOrd="0" presId="urn:microsoft.com/office/officeart/2005/8/layout/radial6"/>
    <dgm:cxn modelId="{E3EBE054-27A9-4469-82F3-709D1196EEEF}" type="presParOf" srcId="{E44EBD1E-F154-4287-A101-3D751C451E40}" destId="{A9A5A983-6D1A-4B5E-A19C-567CBA550526}" srcOrd="12" destOrd="0" presId="urn:microsoft.com/office/officeart/2005/8/layout/radial6"/>
  </dgm:cxnLst>
  <dgm:bg/>
  <dgm:whole>
    <a:ln>
      <a:solidFill>
        <a:schemeClr val="tx1"/>
      </a:solidFill>
    </a:ln>
  </dgm:whole>
</dgm:dataModel>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C3DF644B-47AB-44DE-89E5-3CF7E8956FBE}" type="datetimeFigureOut">
              <a:rPr lang="en-US" smtClean="0"/>
              <a:t>13-06-2018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/50</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5D9A119-B2D4-4327-95DA-22CC963EC572}" type="slidenum">
              <a:rPr lang="en-US" smtClean="0"/>
              <a:t>‹#›</a:t>
            </a:fld>
            <a:endParaRPr lang="en-US"/>
          </a:p>
        </p:txBody>
      </p:sp>
    </p:spTree>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FAE5ED9E-5FE8-4BD2-93ED-567188BC1574}" type="datetimeFigureOut">
              <a:rPr lang="en-US" smtClean="0"/>
              <a:pPr/>
              <a:t>13-06-2018</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/50</a:t>
            </a: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912C202-7BFB-45C6-8FBF-FFE59E26FC9B}" type="slidenum">
              <a:rPr lang="en-US" smtClean="0"/>
              <a:pPr/>
              <a:t>‹#›</a:t>
            </a:fld>
            <a:endParaRPr lang="en-US" dirty="0"/>
          </a:p>
        </p:txBody>
      </p:sp>
    </p:spTree>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2912C202-7BFB-45C6-8FBF-FFE59E26FC9B}" type="slidenum">
              <a:rPr lang="en-US" smtClean="0"/>
              <a:pPr/>
              <a:t>7</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12C202-7BFB-45C6-8FBF-FFE59E26FC9B}" type="slidenum">
              <a:rPr lang="en-US" smtClean="0"/>
              <a:pPr/>
              <a:t>9</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12C202-7BFB-45C6-8FBF-FFE59E26FC9B}" type="slidenum">
              <a:rPr lang="en-US" smtClean="0"/>
              <a:pPr/>
              <a:t>17</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12C202-7BFB-45C6-8FBF-FFE59E26FC9B}" type="slidenum">
              <a:rPr lang="en-US" smtClean="0"/>
              <a:pPr/>
              <a:t>31</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12C202-7BFB-45C6-8FBF-FFE59E26FC9B}" type="slidenum">
              <a:rPr lang="en-US" smtClean="0"/>
              <a:pPr/>
              <a:t>36</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912C202-7BFB-45C6-8FBF-FFE59E26FC9B}" type="slidenum">
              <a:rPr lang="en-US" smtClean="0"/>
              <a:pPr/>
              <a:t>44</a:t>
            </a:fld>
            <a:endParaRPr lang="en-US" dirty="0"/>
          </a:p>
        </p:txBody>
      </p:sp>
      <p:sp>
        <p:nvSpPr>
          <p:cNvPr id="5" name="Footer Placeholder 4"/>
          <p:cNvSpPr>
            <a:spLocks noGrp="1"/>
          </p:cNvSpPr>
          <p:nvPr>
            <p:ph type="ftr" sz="quarter" idx="11"/>
          </p:nvPr>
        </p:nvSpPr>
        <p:spPr/>
        <p:txBody>
          <a:bodyPr/>
          <a:lstStyle/>
          <a:p>
            <a:r>
              <a:rPr lang="en-US" smtClean="0"/>
              <a:t>/50</a:t>
            </a:r>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Footer Placeholder 3"/>
          <p:cNvSpPr>
            <a:spLocks noGrp="1"/>
          </p:cNvSpPr>
          <p:nvPr>
            <p:ph type="ftr" sz="quarter" idx="10"/>
          </p:nvPr>
        </p:nvSpPr>
        <p:spPr/>
        <p:txBody>
          <a:bodyPr/>
          <a:lstStyle/>
          <a:p>
            <a:r>
              <a:rPr lang="en-US" smtClean="0"/>
              <a:t>/50</a:t>
            </a:r>
            <a:endParaRPr lang="en-US" dirty="0"/>
          </a:p>
        </p:txBody>
      </p:sp>
      <p:sp>
        <p:nvSpPr>
          <p:cNvPr id="5" name="Slide Number Placeholder 4"/>
          <p:cNvSpPr>
            <a:spLocks noGrp="1"/>
          </p:cNvSpPr>
          <p:nvPr>
            <p:ph type="sldNum" sz="quarter" idx="11"/>
          </p:nvPr>
        </p:nvSpPr>
        <p:spPr/>
        <p:txBody>
          <a:bodyPr/>
          <a:lstStyle/>
          <a:p>
            <a:fld id="{2912C202-7BFB-45C6-8FBF-FFE59E26FC9B}" type="slidenum">
              <a:rPr lang="en-US" smtClean="0"/>
              <a:pPr/>
              <a:t>49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0.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11.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2.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3.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4.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5.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6.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7.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8.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_rels/slideLayout9.xml.rels><?xml version="1.0" encoding="UTF-8" standalone="yes"?>
<Relationships xmlns="http://schemas.openxmlformats.org/package/2006/relationships"><Relationship Id="rId2" Type="http://schemas.openxmlformats.org/officeDocument/2006/relationships/slideMaster" Target="../slideMasters/slideMaster1.xml"/><Relationship Id="rId1" Type="http://schemas.openxmlformats.org/officeDocument/2006/relationships/audio" Target="../media/audio1.wav"/></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1B0A726-DC7E-4BAD-AF41-D67449AC2AD2}" type="datetime1">
              <a:rPr lang="en-US" smtClean="0"/>
              <a:t>13-06-2018</a:t>
            </a:fld>
            <a:endParaRPr lang="en-US" dirty="0"/>
          </a:p>
        </p:txBody>
      </p:sp>
      <p:sp>
        <p:nvSpPr>
          <p:cNvPr id="19" name="Footer Placeholder 18"/>
          <p:cNvSpPr>
            <a:spLocks noGrp="1"/>
          </p:cNvSpPr>
          <p:nvPr>
            <p:ph type="ftr" sz="quarter" idx="11"/>
          </p:nvPr>
        </p:nvSpPr>
        <p:spPr/>
        <p:txBody>
          <a:bodyPr/>
          <a:lstStyle/>
          <a:p>
            <a:r>
              <a:rPr lang="en-US" smtClean="0"/>
              <a:t>J. B. Mistri &amp; Co.</a:t>
            </a:r>
            <a:endParaRPr lang="en-US" dirty="0"/>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heel spokes="8"/>
    <p:sndAc>
      <p:stSnd>
        <p:snd r:embed="rId1" name="applause.wav" builtIn="1"/>
      </p:stSnd>
    </p:sndAc>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A96BF83C-5381-4F93-8370-09E76B500719}" type="datetime1">
              <a:rPr lang="en-US" smtClean="0"/>
              <a:t>13-06-2018</a:t>
            </a:fld>
            <a:endParaRPr lang="en-US" dirty="0"/>
          </a:p>
        </p:txBody>
      </p:sp>
      <p:sp>
        <p:nvSpPr>
          <p:cNvPr id="5" name="Footer Placeholder 4"/>
          <p:cNvSpPr>
            <a:spLocks noGrp="1"/>
          </p:cNvSpPr>
          <p:nvPr>
            <p:ph type="ftr" sz="quarter" idx="11"/>
          </p:nvPr>
        </p:nvSpPr>
        <p:spPr/>
        <p:txBody>
          <a:bodyPr/>
          <a:lstStyle/>
          <a:p>
            <a:r>
              <a:rPr lang="en-US" smtClean="0"/>
              <a:t>J. B. Mistri &amp; Co.</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F9DBB4B-D164-4C5F-9242-EC1F55F94D1B}" type="datetime1">
              <a:rPr lang="en-US" smtClean="0"/>
              <a:t>13-06-2018</a:t>
            </a:fld>
            <a:endParaRPr lang="en-US" dirty="0"/>
          </a:p>
        </p:txBody>
      </p:sp>
      <p:sp>
        <p:nvSpPr>
          <p:cNvPr id="5" name="Footer Placeholder 4"/>
          <p:cNvSpPr>
            <a:spLocks noGrp="1"/>
          </p:cNvSpPr>
          <p:nvPr>
            <p:ph type="ftr" sz="quarter" idx="11"/>
          </p:nvPr>
        </p:nvSpPr>
        <p:spPr/>
        <p:txBody>
          <a:bodyPr/>
          <a:lstStyle/>
          <a:p>
            <a:r>
              <a:rPr lang="en-US" smtClean="0"/>
              <a:t>J. B. Mistri &amp; Co.</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30869E86-3CEE-485B-AD5D-13931B4A4D85}" type="datetime1">
              <a:rPr lang="en-US" smtClean="0"/>
              <a:t>13-06-2018</a:t>
            </a:fld>
            <a:endParaRPr lang="en-US" dirty="0"/>
          </a:p>
        </p:txBody>
      </p:sp>
      <p:sp>
        <p:nvSpPr>
          <p:cNvPr id="5" name="Footer Placeholder 4"/>
          <p:cNvSpPr>
            <a:spLocks noGrp="1"/>
          </p:cNvSpPr>
          <p:nvPr>
            <p:ph type="ftr" sz="quarter" idx="11"/>
          </p:nvPr>
        </p:nvSpPr>
        <p:spPr/>
        <p:txBody>
          <a:bodyPr/>
          <a:lstStyle/>
          <a:p>
            <a:r>
              <a:rPr lang="en-US" smtClean="0"/>
              <a:t>J. B. Mistri &amp; Co.</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2D3166B8-AEFA-4E2E-BCA8-06DABA42C4FA}" type="datetime1">
              <a:rPr lang="en-US" smtClean="0"/>
              <a:t>13-06-2018</a:t>
            </a:fld>
            <a:endParaRPr lang="en-US" dirty="0"/>
          </a:p>
        </p:txBody>
      </p:sp>
      <p:sp>
        <p:nvSpPr>
          <p:cNvPr id="5" name="Footer Placeholder 4"/>
          <p:cNvSpPr>
            <a:spLocks noGrp="1"/>
          </p:cNvSpPr>
          <p:nvPr>
            <p:ph type="ftr" sz="quarter" idx="11"/>
          </p:nvPr>
        </p:nvSpPr>
        <p:spPr/>
        <p:txBody>
          <a:bodyPr/>
          <a:lstStyle/>
          <a:p>
            <a:r>
              <a:rPr lang="en-US" smtClean="0"/>
              <a:t>J. B. Mistri &amp; Co.</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transition spd="med">
    <p:wheel spokes="8"/>
    <p:sndAc>
      <p:stSnd>
        <p:snd r:embed="rId1" name="applause.wav" builtIn="1"/>
      </p:stSnd>
    </p:sndAc>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279BCDC8-44A9-45F0-9BF1-223216405676}" type="datetime1">
              <a:rPr lang="en-US" smtClean="0"/>
              <a:t>13-06-2018</a:t>
            </a:fld>
            <a:endParaRPr lang="en-US" dirty="0"/>
          </a:p>
        </p:txBody>
      </p:sp>
      <p:sp>
        <p:nvSpPr>
          <p:cNvPr id="6" name="Footer Placeholder 5"/>
          <p:cNvSpPr>
            <a:spLocks noGrp="1"/>
          </p:cNvSpPr>
          <p:nvPr>
            <p:ph type="ftr" sz="quarter" idx="11"/>
          </p:nvPr>
        </p:nvSpPr>
        <p:spPr/>
        <p:txBody>
          <a:bodyPr/>
          <a:lstStyle/>
          <a:p>
            <a:r>
              <a:rPr lang="en-US" smtClean="0"/>
              <a:t>J. B. Mistri &amp; Co.</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348AFA8B-AB1E-4C15-BEB1-D0039512AA67}" type="datetime1">
              <a:rPr lang="en-US" smtClean="0"/>
              <a:t>13-06-2018</a:t>
            </a:fld>
            <a:endParaRPr lang="en-US" dirty="0"/>
          </a:p>
        </p:txBody>
      </p:sp>
      <p:sp>
        <p:nvSpPr>
          <p:cNvPr id="8" name="Footer Placeholder 7"/>
          <p:cNvSpPr>
            <a:spLocks noGrp="1"/>
          </p:cNvSpPr>
          <p:nvPr>
            <p:ph type="ftr" sz="quarter" idx="11"/>
          </p:nvPr>
        </p:nvSpPr>
        <p:spPr/>
        <p:txBody>
          <a:bodyPr/>
          <a:lstStyle/>
          <a:p>
            <a:r>
              <a:rPr lang="en-US" smtClean="0"/>
              <a:t>J. B. Mistri &amp; Co.</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3D85EB6-3704-4C3A-8918-F83F4B0F4A56}" type="datetime1">
              <a:rPr lang="en-US" smtClean="0"/>
              <a:t>13-06-2018</a:t>
            </a:fld>
            <a:endParaRPr lang="en-US" dirty="0"/>
          </a:p>
        </p:txBody>
      </p:sp>
      <p:sp>
        <p:nvSpPr>
          <p:cNvPr id="4" name="Footer Placeholder 3"/>
          <p:cNvSpPr>
            <a:spLocks noGrp="1"/>
          </p:cNvSpPr>
          <p:nvPr>
            <p:ph type="ftr" sz="quarter" idx="11"/>
          </p:nvPr>
        </p:nvSpPr>
        <p:spPr/>
        <p:txBody>
          <a:bodyPr/>
          <a:lstStyle/>
          <a:p>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125354B-F4FA-4E4A-8AA8-83EE6177F6C8}" type="datetime1">
              <a:rPr lang="en-US" smtClean="0"/>
              <a:t>13-06-2018</a:t>
            </a:fld>
            <a:endParaRPr lang="en-US" dirty="0"/>
          </a:p>
        </p:txBody>
      </p:sp>
      <p:sp>
        <p:nvSpPr>
          <p:cNvPr id="3" name="Footer Placeholder 2"/>
          <p:cNvSpPr>
            <a:spLocks noGrp="1"/>
          </p:cNvSpPr>
          <p:nvPr>
            <p:ph type="ftr" sz="quarter" idx="11"/>
          </p:nvPr>
        </p:nvSpPr>
        <p:spPr/>
        <p:txBody>
          <a:bodyPr/>
          <a:lstStyle/>
          <a:p>
            <a:r>
              <a:rPr lang="en-US" smtClean="0"/>
              <a:t>J. B. Mistri &amp; Co.</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060A02B0-7D22-494A-A4F2-FF778B5ADB6D}" type="datetime1">
              <a:rPr lang="en-US" smtClean="0"/>
              <a:t>13-06-2018</a:t>
            </a:fld>
            <a:endParaRPr lang="en-US" dirty="0"/>
          </a:p>
        </p:txBody>
      </p:sp>
      <p:sp>
        <p:nvSpPr>
          <p:cNvPr id="6" name="Footer Placeholder 5"/>
          <p:cNvSpPr>
            <a:spLocks noGrp="1"/>
          </p:cNvSpPr>
          <p:nvPr>
            <p:ph type="ftr" sz="quarter" idx="11"/>
          </p:nvPr>
        </p:nvSpPr>
        <p:spPr/>
        <p:txBody>
          <a:bodyPr/>
          <a:lstStyle/>
          <a:p>
            <a:r>
              <a:rPr lang="en-US" smtClean="0"/>
              <a:t>J. B. Mistri &amp; Co.</a:t>
            </a:r>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dirty="0"/>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80455621-8C86-40F9-8001-679D14912327}" type="datetime1">
              <a:rPr lang="en-US" smtClean="0"/>
              <a:t>13-06-2018</a:t>
            </a:fld>
            <a:endParaRPr lang="en-US" dirty="0"/>
          </a:p>
        </p:txBody>
      </p:sp>
      <p:sp>
        <p:nvSpPr>
          <p:cNvPr id="6" name="Footer Placeholder 5"/>
          <p:cNvSpPr>
            <a:spLocks noGrp="1"/>
          </p:cNvSpPr>
          <p:nvPr>
            <p:ph type="ftr" sz="quarter" idx="11"/>
          </p:nvPr>
        </p:nvSpPr>
        <p:spPr/>
        <p:txBody>
          <a:bodyPr/>
          <a:lstStyle/>
          <a:p>
            <a:r>
              <a:rPr lang="en-US" smtClean="0"/>
              <a:t>J. B. Mistri &amp; Co.</a:t>
            </a:r>
            <a:endParaRPr lang="en-US" dirty="0"/>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dirty="0"/>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spd="med">
    <p:wheel spokes="8"/>
    <p:sndAc>
      <p:stSnd>
        <p:snd r:embed="rId1" name="applause.wav" builtIn="1"/>
      </p:stSnd>
    </p:sndAc>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audio" Target="../media/audio1.wav"/><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BF3C5F6B-EEDB-4723-B21B-E3674BBCF151}" type="datetime1">
              <a:rPr lang="en-US" smtClean="0"/>
              <a:t>13-06-2018</a:t>
            </a:fld>
            <a:endParaRPr lang="en-US" dirty="0"/>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r>
              <a:rPr lang="en-US" smtClean="0"/>
              <a:t>J. B. Mistri &amp; Co.</a:t>
            </a:r>
            <a:endParaRPr lang="en-US" dirty="0"/>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dirty="0"/>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ransition spd="med">
    <p:wheel spokes="8"/>
    <p:sndAc>
      <p:stSnd>
        <p:snd r:embed="rId13" name="applause.wav" builtIn="1"/>
      </p:stSnd>
    </p:sndAc>
  </p:transition>
  <p:timing>
    <p:tnLst>
      <p:par>
        <p:cTn id="1" dur="indefinite" restart="never" nodeType="tmRoot"/>
      </p:par>
    </p:tnLst>
  </p:timing>
  <p:hf hdr="0" dt="0"/>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audio" Target="../media/audio1.wav"/><Relationship Id="rId1" Type="http://schemas.openxmlformats.org/officeDocument/2006/relationships/slideLayout" Target="../slideLayouts/slideLayout7.xml"/><Relationship Id="rId4" Type="http://schemas.openxmlformats.org/officeDocument/2006/relationships/hyperlink" Target="mailto:Jbmistri@yahoo.com" TargetMode="External"/></Relationships>
</file>

<file path=ppt/slides/_rels/slide1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hyperlink" Target="https://en.wikipedia.org/wiki/Manufacturer" TargetMode="External"/><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diagramData" Target="../diagrams/data2.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3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7.xml"/><Relationship Id="rId1" Type="http://schemas.openxmlformats.org/officeDocument/2006/relationships/slideLayout" Target="../slideLayouts/slideLayout1.xml"/><Relationship Id="rId4" Type="http://schemas.openxmlformats.org/officeDocument/2006/relationships/hyperlink" Target="mailto:jbmistri@yahoo.com" TargetMode="External"/></Relationships>
</file>

<file path=ppt/slides/_rels/slide5.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audio" Target="../media/audio1.wav"/><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2" Type="http://schemas.openxmlformats.org/officeDocument/2006/relationships/audio" Target="../media/audio1.wav"/><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audio" Target="../media/audio1.wav"/><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audio" Target="../media/audio1.wav"/><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457200" y="1066800"/>
            <a:ext cx="6477000" cy="1107996"/>
          </a:xfrm>
          <a:prstGeom prst="rect">
            <a:avLst/>
          </a:prstGeom>
          <a:noFill/>
        </p:spPr>
        <p:txBody>
          <a:bodyPr wrap="square" rtlCol="0">
            <a:spAutoFit/>
          </a:bodyPr>
          <a:lstStyle/>
          <a:p>
            <a:pPr algn="ctr"/>
            <a:r>
              <a:rPr lang="en-US" sz="6600" b="1" dirty="0" smtClean="0"/>
              <a:t>  J.B.MISTRI  </a:t>
            </a:r>
            <a:endParaRPr lang="en-US" sz="6600" b="1" dirty="0"/>
          </a:p>
        </p:txBody>
      </p:sp>
      <p:pic>
        <p:nvPicPr>
          <p:cNvPr id="6" name="Picture 2" descr="D:\Empepenlment  JBM 1-4-17\J B Mistri Photo.jpg"/>
          <p:cNvPicPr>
            <a:picLocks noChangeAspect="1" noChangeArrowheads="1"/>
          </p:cNvPicPr>
          <p:nvPr/>
        </p:nvPicPr>
        <p:blipFill>
          <a:blip r:embed="rId3"/>
          <a:srcRect/>
          <a:stretch>
            <a:fillRect/>
          </a:stretch>
        </p:blipFill>
        <p:spPr bwMode="auto">
          <a:xfrm flipH="1">
            <a:off x="6934200" y="457200"/>
            <a:ext cx="1905000" cy="2286000"/>
          </a:xfrm>
          <a:prstGeom prst="rect">
            <a:avLst/>
          </a:prstGeom>
          <a:noFill/>
        </p:spPr>
      </p:pic>
      <p:sp>
        <p:nvSpPr>
          <p:cNvPr id="7" name="TextBox 6"/>
          <p:cNvSpPr txBox="1"/>
          <p:nvPr/>
        </p:nvSpPr>
        <p:spPr>
          <a:xfrm>
            <a:off x="762000" y="2743200"/>
            <a:ext cx="7315200" cy="3662541"/>
          </a:xfrm>
          <a:prstGeom prst="rect">
            <a:avLst/>
          </a:prstGeom>
          <a:noFill/>
        </p:spPr>
        <p:txBody>
          <a:bodyPr wrap="square" rtlCol="0">
            <a:spAutoFit/>
          </a:bodyPr>
          <a:lstStyle/>
          <a:p>
            <a:pPr algn="ctr"/>
            <a:r>
              <a:rPr lang="en-US" sz="2400" b="1" i="1" dirty="0" smtClean="0"/>
              <a:t>I.P., B.E.(Elec.),FCMA,ACS,FIV,MIE</a:t>
            </a:r>
          </a:p>
          <a:p>
            <a:pPr algn="ctr"/>
            <a:r>
              <a:rPr lang="en-US" sz="2400" b="1" i="1" dirty="0" smtClean="0"/>
              <a:t>E-mail</a:t>
            </a:r>
            <a:r>
              <a:rPr lang="en-US" sz="2400" dirty="0" smtClean="0"/>
              <a:t>: </a:t>
            </a:r>
            <a:r>
              <a:rPr lang="en-US" sz="2400" dirty="0" smtClean="0"/>
              <a:t>j</a:t>
            </a:r>
            <a:r>
              <a:rPr lang="en-US" sz="2400" dirty="0" smtClean="0"/>
              <a:t>bmistri@yahoo.com</a:t>
            </a:r>
          </a:p>
          <a:p>
            <a:pPr algn="ctr"/>
            <a:r>
              <a:rPr lang="en-US" sz="2400" dirty="0" smtClean="0"/>
              <a:t>jagdishchandramistri@gmail.com</a:t>
            </a:r>
            <a:endParaRPr lang="en-US" sz="2400" dirty="0" smtClean="0">
              <a:hlinkClick r:id="rId4"/>
            </a:endParaRPr>
          </a:p>
          <a:p>
            <a:pPr algn="ctr"/>
            <a:r>
              <a:rPr lang="en-US" sz="2400" dirty="0" smtClean="0"/>
              <a:t>M-09909431034. </a:t>
            </a:r>
            <a:r>
              <a:rPr lang="en-US" sz="2400" dirty="0" smtClean="0"/>
              <a:t>079-40056570</a:t>
            </a:r>
          </a:p>
          <a:p>
            <a:pPr algn="ctr"/>
            <a:endParaRPr lang="en-US" sz="1600" dirty="0" smtClean="0"/>
          </a:p>
          <a:p>
            <a:pPr algn="ctr"/>
            <a:r>
              <a:rPr lang="en-US" sz="4000" dirty="0" smtClean="0"/>
              <a:t>VALUATION </a:t>
            </a:r>
          </a:p>
          <a:p>
            <a:pPr algn="ctr"/>
            <a:r>
              <a:rPr lang="en-US" sz="4000" dirty="0" smtClean="0"/>
              <a:t>PAST,PRESENT &amp; FUTURE </a:t>
            </a:r>
          </a:p>
          <a:p>
            <a:pPr algn="ctr"/>
            <a:r>
              <a:rPr lang="en-US" sz="4000" dirty="0" smtClean="0"/>
              <a:t>SCENARIO</a:t>
            </a:r>
          </a:p>
        </p:txBody>
      </p:sp>
      <p:sp>
        <p:nvSpPr>
          <p:cNvPr id="10" name="Footer Placeholder 3"/>
          <p:cNvSpPr>
            <a:spLocks noGrp="1"/>
          </p:cNvSpPr>
          <p:nvPr>
            <p:ph type="ftr" sz="quarter" idx="11"/>
          </p:nvPr>
        </p:nvSpPr>
        <p:spPr/>
        <p:txBody>
          <a:bodyPr/>
          <a:lstStyle/>
          <a:p>
            <a:pPr algn="ctr"/>
            <a:r>
              <a:rPr lang="en-US" smtClean="0"/>
              <a:t>J. B. Mistri &amp; Co.</a:t>
            </a:r>
            <a:endParaRPr lang="en-US" dirty="0"/>
          </a:p>
        </p:txBody>
      </p:sp>
      <p:sp>
        <p:nvSpPr>
          <p:cNvPr id="11" name="Slide Number Placeholder 10"/>
          <p:cNvSpPr>
            <a:spLocks noGrp="1"/>
          </p:cNvSpPr>
          <p:nvPr>
            <p:ph type="sldNum" sz="quarter" idx="12"/>
          </p:nvPr>
        </p:nvSpPr>
        <p:spPr/>
        <p:txBody>
          <a:bodyPr/>
          <a:lstStyle/>
          <a:p>
            <a:fld id="{B6F15528-21DE-4FAA-801E-634DDDAF4B2B}" type="slidenum">
              <a:rPr lang="en-US" smtClean="0"/>
              <a:pPr/>
              <a:t>1</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763000" cy="838200"/>
          </a:xfrm>
        </p:spPr>
        <p:txBody>
          <a:bodyPr>
            <a:normAutofit/>
          </a:bodyPr>
          <a:lstStyle/>
          <a:p>
            <a:r>
              <a:rPr lang="en-US" sz="4000" dirty="0" smtClean="0">
                <a:latin typeface="Times New Roman" pitchFamily="18" charset="0"/>
                <a:cs typeface="Times New Roman" pitchFamily="18" charset="0"/>
              </a:rPr>
              <a:t>       WHY VALUATION IS DONE ?</a:t>
            </a:r>
            <a:endParaRPr lang="en-US" sz="4000" dirty="0">
              <a:latin typeface="Times New Roman" pitchFamily="18" charset="0"/>
              <a:cs typeface="Times New Roman" pitchFamily="18" charset="0"/>
            </a:endParaRPr>
          </a:p>
        </p:txBody>
      </p:sp>
      <p:sp>
        <p:nvSpPr>
          <p:cNvPr id="6" name="Rectangle 1031"/>
          <p:cNvSpPr>
            <a:spLocks noGrp="1" noChangeArrowheads="1"/>
          </p:cNvSpPr>
          <p:nvPr>
            <p:ph idx="1"/>
          </p:nvPr>
        </p:nvSpPr>
        <p:spPr bwMode="gray">
          <a:xfrm>
            <a:off x="304800" y="1143000"/>
            <a:ext cx="8458200" cy="5257800"/>
          </a:xfrm>
          <a:prstGeom prst="rect">
            <a:avLst/>
          </a:prstGeom>
          <a:noFill/>
          <a:ln w="9525">
            <a:noFill/>
            <a:miter lim="800000"/>
            <a:headEnd/>
            <a:tailEnd/>
          </a:ln>
          <a:effectLst/>
        </p:spPr>
        <p:txBody>
          <a:bodyPr>
            <a:normAutofit fontScale="92500" lnSpcReduction="20000"/>
          </a:bodyPr>
          <a:lstStyle/>
          <a:p>
            <a:pPr marL="520700" lvl="1" indent="-233363" algn="just">
              <a:lnSpc>
                <a:spcPct val="90000"/>
              </a:lnSpc>
              <a:spcBef>
                <a:spcPct val="50000"/>
              </a:spcBef>
              <a:buClr>
                <a:srgbClr val="ED3426"/>
              </a:buClr>
              <a:buFont typeface="Wingdings" pitchFamily="2" charset="2"/>
              <a:buChar char="§"/>
            </a:pPr>
            <a:r>
              <a:rPr lang="en-US" b="1" u="none" dirty="0" smtClean="0">
                <a:solidFill>
                  <a:schemeClr val="tx1"/>
                </a:solidFill>
                <a:latin typeface="Arial" charset="0"/>
              </a:rPr>
              <a:t>Tax : (Direct, Indirect &amp; State Taxes)</a:t>
            </a:r>
            <a:r>
              <a:rPr lang="en-US" b="1" dirty="0">
                <a:latin typeface="Arial" charset="0"/>
              </a:rPr>
              <a:t> </a:t>
            </a:r>
            <a:r>
              <a:rPr lang="en-US" b="1" dirty="0" smtClean="0">
                <a:latin typeface="Arial" charset="0"/>
              </a:rPr>
              <a:t> For </a:t>
            </a:r>
            <a:r>
              <a:rPr lang="en-US" u="none" dirty="0" smtClean="0">
                <a:solidFill>
                  <a:schemeClr val="tx1"/>
                </a:solidFill>
                <a:latin typeface="Arial" charset="0"/>
              </a:rPr>
              <a:t>Estate/Gift, Buy/Sell </a:t>
            </a:r>
            <a:r>
              <a:rPr lang="en-US" u="none" dirty="0">
                <a:solidFill>
                  <a:schemeClr val="tx1"/>
                </a:solidFill>
                <a:latin typeface="Arial" charset="0"/>
              </a:rPr>
              <a:t>Agreements</a:t>
            </a:r>
          </a:p>
          <a:p>
            <a:pPr marL="520700" lvl="1" indent="-233363" algn="just">
              <a:lnSpc>
                <a:spcPct val="90000"/>
              </a:lnSpc>
              <a:spcBef>
                <a:spcPct val="50000"/>
              </a:spcBef>
              <a:buClr>
                <a:srgbClr val="ED3426"/>
              </a:buClr>
              <a:buFont typeface="Wingdings" pitchFamily="2" charset="2"/>
              <a:buChar char="§"/>
            </a:pPr>
            <a:r>
              <a:rPr lang="en-US" b="1" u="none" dirty="0">
                <a:solidFill>
                  <a:schemeClr val="tx1"/>
                </a:solidFill>
                <a:latin typeface="Arial" charset="0"/>
              </a:rPr>
              <a:t>Bankruptcy and Litigation </a:t>
            </a:r>
          </a:p>
          <a:p>
            <a:pPr lvl="2" indent="-279400" algn="just">
              <a:lnSpc>
                <a:spcPct val="90000"/>
              </a:lnSpc>
              <a:spcBef>
                <a:spcPct val="50000"/>
              </a:spcBef>
              <a:buClr>
                <a:srgbClr val="ED3426"/>
              </a:buClr>
              <a:buFontTx/>
              <a:buChar char="–"/>
            </a:pPr>
            <a:r>
              <a:rPr lang="en-US" u="none" dirty="0">
                <a:solidFill>
                  <a:schemeClr val="tx1"/>
                </a:solidFill>
                <a:latin typeface="Arial" charset="0"/>
              </a:rPr>
              <a:t>Liquidation or Reorganization</a:t>
            </a:r>
          </a:p>
          <a:p>
            <a:pPr lvl="2" indent="-279400" algn="just">
              <a:lnSpc>
                <a:spcPct val="90000"/>
              </a:lnSpc>
              <a:spcBef>
                <a:spcPct val="50000"/>
              </a:spcBef>
              <a:buClr>
                <a:srgbClr val="ED3426"/>
              </a:buClr>
              <a:buFontTx/>
              <a:buChar char="–"/>
            </a:pPr>
            <a:r>
              <a:rPr lang="en-US" u="none" dirty="0">
                <a:solidFill>
                  <a:schemeClr val="tx1"/>
                </a:solidFill>
                <a:latin typeface="Arial" charset="0"/>
              </a:rPr>
              <a:t>Patent Infringement</a:t>
            </a:r>
          </a:p>
          <a:p>
            <a:pPr lvl="2" indent="-279400" algn="just">
              <a:lnSpc>
                <a:spcPct val="90000"/>
              </a:lnSpc>
              <a:spcBef>
                <a:spcPct val="50000"/>
              </a:spcBef>
              <a:buClr>
                <a:srgbClr val="ED3426"/>
              </a:buClr>
              <a:buFontTx/>
              <a:buChar char="–"/>
            </a:pPr>
            <a:r>
              <a:rPr lang="en-US" u="none" dirty="0">
                <a:solidFill>
                  <a:schemeClr val="tx1"/>
                </a:solidFill>
                <a:latin typeface="Arial" charset="0"/>
              </a:rPr>
              <a:t>Partner Disputes</a:t>
            </a:r>
          </a:p>
          <a:p>
            <a:pPr lvl="2" indent="-279400" algn="just">
              <a:lnSpc>
                <a:spcPct val="90000"/>
              </a:lnSpc>
              <a:spcBef>
                <a:spcPct val="50000"/>
              </a:spcBef>
              <a:buClr>
                <a:srgbClr val="ED3426"/>
              </a:buClr>
              <a:buFontTx/>
              <a:buChar char="–"/>
            </a:pPr>
            <a:r>
              <a:rPr lang="en-US" u="none" dirty="0">
                <a:solidFill>
                  <a:schemeClr val="tx1"/>
                </a:solidFill>
                <a:latin typeface="Arial" charset="0"/>
              </a:rPr>
              <a:t>Economic Damages</a:t>
            </a:r>
          </a:p>
          <a:p>
            <a:pPr marL="520700" lvl="1" indent="-233363" algn="just">
              <a:lnSpc>
                <a:spcPct val="90000"/>
              </a:lnSpc>
              <a:spcBef>
                <a:spcPct val="50000"/>
              </a:spcBef>
              <a:buClr>
                <a:srgbClr val="ED3426"/>
              </a:buClr>
              <a:buFont typeface="Wingdings" pitchFamily="2" charset="2"/>
              <a:buChar char="§"/>
            </a:pPr>
            <a:r>
              <a:rPr lang="en-US" b="1" u="none" dirty="0">
                <a:solidFill>
                  <a:schemeClr val="tx1"/>
                </a:solidFill>
                <a:latin typeface="Arial" charset="0"/>
              </a:rPr>
              <a:t>Financial Reporting </a:t>
            </a:r>
          </a:p>
          <a:p>
            <a:pPr lvl="2" indent="-279400" algn="just">
              <a:lnSpc>
                <a:spcPct val="90000"/>
              </a:lnSpc>
              <a:spcBef>
                <a:spcPct val="50000"/>
              </a:spcBef>
              <a:buClr>
                <a:srgbClr val="ED3426"/>
              </a:buClr>
              <a:buFontTx/>
              <a:buChar char="–"/>
            </a:pPr>
            <a:r>
              <a:rPr lang="en-US" u="none" dirty="0">
                <a:solidFill>
                  <a:schemeClr val="tx1"/>
                </a:solidFill>
                <a:latin typeface="Arial" charset="0"/>
              </a:rPr>
              <a:t>Purchase Price Allocation, Impairment Testing and Stock Options and Grants, etc.</a:t>
            </a:r>
            <a:endParaRPr lang="en-US" sz="1400" b="1" u="none" dirty="0">
              <a:solidFill>
                <a:schemeClr val="tx1"/>
              </a:solidFill>
              <a:latin typeface="Arial" charset="0"/>
            </a:endParaRPr>
          </a:p>
          <a:p>
            <a:pPr marL="520700" lvl="1" indent="-233363" algn="just">
              <a:lnSpc>
                <a:spcPct val="90000"/>
              </a:lnSpc>
              <a:spcBef>
                <a:spcPct val="50000"/>
              </a:spcBef>
              <a:buClr>
                <a:srgbClr val="ED3426"/>
              </a:buClr>
              <a:buFont typeface="Wingdings" pitchFamily="2" charset="2"/>
              <a:buChar char="§"/>
            </a:pPr>
            <a:r>
              <a:rPr lang="en-US" b="1" u="none" dirty="0">
                <a:solidFill>
                  <a:schemeClr val="tx1"/>
                </a:solidFill>
                <a:latin typeface="Arial" charset="0"/>
              </a:rPr>
              <a:t>Strategic Planning/Transaction</a:t>
            </a:r>
          </a:p>
          <a:p>
            <a:pPr lvl="2" indent="-279400" algn="just">
              <a:lnSpc>
                <a:spcPct val="90000"/>
              </a:lnSpc>
              <a:spcBef>
                <a:spcPct val="50000"/>
              </a:spcBef>
              <a:buClr>
                <a:srgbClr val="ED3426"/>
              </a:buClr>
              <a:buFontTx/>
              <a:buChar char="–"/>
            </a:pPr>
            <a:r>
              <a:rPr lang="en-US" u="none" dirty="0">
                <a:solidFill>
                  <a:schemeClr val="tx1"/>
                </a:solidFill>
                <a:latin typeface="Arial" charset="0"/>
              </a:rPr>
              <a:t>Value Enhancement</a:t>
            </a:r>
          </a:p>
          <a:p>
            <a:pPr lvl="2" indent="-279400" algn="just">
              <a:lnSpc>
                <a:spcPct val="90000"/>
              </a:lnSpc>
              <a:spcBef>
                <a:spcPct val="50000"/>
              </a:spcBef>
              <a:buClr>
                <a:srgbClr val="ED3426"/>
              </a:buClr>
              <a:buFontTx/>
              <a:buChar char="–"/>
            </a:pPr>
            <a:r>
              <a:rPr lang="en-US" u="none" dirty="0">
                <a:solidFill>
                  <a:schemeClr val="tx1"/>
                </a:solidFill>
                <a:latin typeface="Arial" charset="0"/>
              </a:rPr>
              <a:t>Business Plan/Capital Raising</a:t>
            </a:r>
          </a:p>
          <a:p>
            <a:pPr lvl="2" indent="-279400" algn="just">
              <a:lnSpc>
                <a:spcPct val="90000"/>
              </a:lnSpc>
              <a:spcBef>
                <a:spcPct val="50000"/>
              </a:spcBef>
              <a:buClr>
                <a:srgbClr val="ED3426"/>
              </a:buClr>
              <a:buFontTx/>
              <a:buChar char="–"/>
            </a:pPr>
            <a:r>
              <a:rPr lang="en-US" u="none" dirty="0">
                <a:solidFill>
                  <a:schemeClr val="tx1"/>
                </a:solidFill>
                <a:latin typeface="Arial" charset="0"/>
              </a:rPr>
              <a:t>Strategic Direction, Spin-Offs, Carve Outs, etc.</a:t>
            </a:r>
          </a:p>
          <a:p>
            <a:pPr lvl="2" indent="-279400" algn="just">
              <a:lnSpc>
                <a:spcPct val="90000"/>
              </a:lnSpc>
              <a:spcBef>
                <a:spcPct val="50000"/>
              </a:spcBef>
              <a:buClr>
                <a:srgbClr val="ED3426"/>
              </a:buClr>
              <a:buFontTx/>
              <a:buChar char="–"/>
            </a:pPr>
            <a:r>
              <a:rPr lang="en-US" u="none" dirty="0">
                <a:solidFill>
                  <a:schemeClr val="tx1"/>
                </a:solidFill>
                <a:latin typeface="Arial" charset="0"/>
              </a:rPr>
              <a:t>Acquisitions, Due </a:t>
            </a:r>
            <a:r>
              <a:rPr lang="en-US" u="none" dirty="0" smtClean="0">
                <a:solidFill>
                  <a:schemeClr val="tx1"/>
                </a:solidFill>
                <a:latin typeface="Arial" charset="0"/>
              </a:rPr>
              <a:t>Diligence</a:t>
            </a:r>
          </a:p>
          <a:p>
            <a:pPr lvl="2" indent="-279400" algn="just">
              <a:lnSpc>
                <a:spcPct val="90000"/>
              </a:lnSpc>
              <a:spcBef>
                <a:spcPct val="50000"/>
              </a:spcBef>
              <a:buClr>
                <a:srgbClr val="ED3426"/>
              </a:buClr>
              <a:buFontTx/>
              <a:buChar char="–"/>
            </a:pPr>
            <a:endParaRPr lang="en-US" u="none" dirty="0" smtClean="0">
              <a:solidFill>
                <a:schemeClr val="tx1"/>
              </a:solidFill>
              <a:latin typeface="Arial" charset="0"/>
            </a:endParaRPr>
          </a:p>
          <a:p>
            <a:pPr lvl="2" indent="-279400" algn="just">
              <a:lnSpc>
                <a:spcPct val="90000"/>
              </a:lnSpc>
              <a:spcBef>
                <a:spcPct val="50000"/>
              </a:spcBef>
              <a:buClr>
                <a:srgbClr val="ED3426"/>
              </a:buClr>
              <a:buFontTx/>
              <a:buChar char="–"/>
            </a:pPr>
            <a:endParaRPr lang="en-US" u="none" dirty="0">
              <a:solidFill>
                <a:schemeClr val="tx1"/>
              </a:solidFill>
              <a:latin typeface="Arial" charset="0"/>
            </a:endParaRPr>
          </a:p>
          <a:p>
            <a:pPr lvl="2" indent="-279400" algn="just">
              <a:spcBef>
                <a:spcPct val="50000"/>
              </a:spcBef>
              <a:buClr>
                <a:srgbClr val="ED3426"/>
              </a:buClr>
            </a:pPr>
            <a:endParaRPr lang="en-US" u="none" dirty="0">
              <a:solidFill>
                <a:schemeClr val="tx1"/>
              </a:solidFill>
              <a:latin typeface="Arial" charset="0"/>
            </a:endParaRPr>
          </a:p>
        </p:txBody>
      </p:sp>
      <p:sp>
        <p:nvSpPr>
          <p:cNvPr id="5" name="Footer Placeholder 4"/>
          <p:cNvSpPr>
            <a:spLocks noGrp="1"/>
          </p:cNvSpPr>
          <p:nvPr>
            <p:ph type="ftr" sz="quarter" idx="11"/>
          </p:nvPr>
        </p:nvSpPr>
        <p:spPr/>
        <p:txBody>
          <a:bodyPr/>
          <a:lstStyle/>
          <a:p>
            <a:pPr algn="ctr"/>
            <a:r>
              <a:rPr lang="en-US" smtClean="0"/>
              <a:t>J. B. Mistri &amp; Co.</a:t>
            </a:r>
            <a:endParaRPr lang="en-US" dirty="0"/>
          </a:p>
        </p:txBody>
      </p:sp>
      <p:sp>
        <p:nvSpPr>
          <p:cNvPr id="8" name="TextBox 7"/>
          <p:cNvSpPr txBox="1"/>
          <p:nvPr/>
        </p:nvSpPr>
        <p:spPr>
          <a:xfrm>
            <a:off x="4724400" y="1752600"/>
            <a:ext cx="4038600" cy="618631"/>
          </a:xfrm>
          <a:prstGeom prst="rect">
            <a:avLst/>
          </a:prstGeom>
          <a:noFill/>
        </p:spPr>
        <p:txBody>
          <a:bodyPr wrap="square" rtlCol="0">
            <a:spAutoFit/>
          </a:bodyPr>
          <a:lstStyle/>
          <a:p>
            <a:pPr lvl="2" indent="-279400" algn="just">
              <a:lnSpc>
                <a:spcPct val="90000"/>
              </a:lnSpc>
              <a:spcBef>
                <a:spcPct val="50000"/>
              </a:spcBef>
              <a:buClr>
                <a:srgbClr val="ED3426"/>
              </a:buClr>
              <a:buFontTx/>
              <a:buChar char="–"/>
            </a:pPr>
            <a:endParaRPr lang="en-US" dirty="0" smtClean="0">
              <a:latin typeface="Arial" charset="0"/>
            </a:endParaRPr>
          </a:p>
          <a:p>
            <a:endParaRPr lang="en-US" dirty="0"/>
          </a:p>
        </p:txBody>
      </p:sp>
      <p:sp>
        <p:nvSpPr>
          <p:cNvPr id="7" name="Slide Number Placeholder 6"/>
          <p:cNvSpPr>
            <a:spLocks noGrp="1"/>
          </p:cNvSpPr>
          <p:nvPr>
            <p:ph type="sldNum" sz="quarter" idx="12"/>
          </p:nvPr>
        </p:nvSpPr>
        <p:spPr/>
        <p:txBody>
          <a:bodyPr/>
          <a:lstStyle/>
          <a:p>
            <a:fld id="{B6F15528-21DE-4FAA-801E-634DDDAF4B2B}" type="slidenum">
              <a:rPr lang="en-US" smtClean="0"/>
              <a:pPr/>
              <a:t>10</a:t>
            </a:fld>
            <a:r>
              <a:rPr lang="en-US" dirty="0" smtClean="0"/>
              <a:t>/49</a:t>
            </a:r>
            <a:endParaRPr lang="en-US" dirty="0" smtClean="0"/>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International Valuation Standards</a:t>
            </a:r>
            <a:endParaRPr lang="en-US" dirty="0"/>
          </a:p>
        </p:txBody>
      </p:sp>
      <p:sp>
        <p:nvSpPr>
          <p:cNvPr id="3" name="Content Placeholder 2"/>
          <p:cNvSpPr>
            <a:spLocks noGrp="1"/>
          </p:cNvSpPr>
          <p:nvPr>
            <p:ph idx="1"/>
          </p:nvPr>
        </p:nvSpPr>
        <p:spPr/>
        <p:txBody>
          <a:bodyPr>
            <a:normAutofit fontScale="92500" lnSpcReduction="20000"/>
          </a:bodyPr>
          <a:lstStyle/>
          <a:p>
            <a:pPr algn="just">
              <a:buNone/>
            </a:pPr>
            <a:r>
              <a:rPr lang="en-US" dirty="0" smtClean="0"/>
              <a:t>   The Valuation may be done for the international market also, thus, the international valuation standards are to be applied. Thus, the major standards to be applied are as under,</a:t>
            </a:r>
          </a:p>
          <a:p>
            <a:pPr algn="just">
              <a:buFont typeface="Wingdings" pitchFamily="2" charset="2"/>
              <a:buChar char="q"/>
            </a:pPr>
            <a:r>
              <a:rPr lang="en-US" dirty="0" smtClean="0"/>
              <a:t>International Valuation Standards, 2017, issued by the international Valuation standards Council (IVSC).</a:t>
            </a:r>
          </a:p>
          <a:p>
            <a:pPr algn="just">
              <a:buFont typeface="Wingdings" pitchFamily="2" charset="2"/>
              <a:buChar char="q"/>
            </a:pPr>
            <a:r>
              <a:rPr lang="en-US" dirty="0" smtClean="0"/>
              <a:t>European Valuation Standards, 2016 issued by The European Group of Valuers’ Association (</a:t>
            </a:r>
            <a:r>
              <a:rPr lang="en-US" dirty="0" err="1" smtClean="0"/>
              <a:t>TEGoVA</a:t>
            </a:r>
            <a:r>
              <a:rPr lang="en-US" dirty="0" smtClean="0"/>
              <a:t>).</a:t>
            </a:r>
          </a:p>
          <a:p>
            <a:pPr algn="just">
              <a:buFont typeface="Wingdings" pitchFamily="2" charset="2"/>
              <a:buChar char="q"/>
            </a:pPr>
            <a:r>
              <a:rPr lang="en-US" dirty="0" smtClean="0"/>
              <a:t>American Society of Appraisers Business Valuation standards, approved through November 2009.</a:t>
            </a:r>
          </a:p>
          <a:p>
            <a:pPr algn="just">
              <a:buFont typeface="Wingdings" pitchFamily="2" charset="2"/>
              <a:buChar char="q"/>
            </a:pPr>
            <a:r>
              <a:rPr lang="en-US" dirty="0" smtClean="0"/>
              <a:t>RICS Valuation – Global Standards, 2017 (Red Book), issued by the Royal Institution of Chartered Surveyors(RICS), headquartered in London.</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11</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sz="3600" dirty="0" smtClean="0"/>
              <a:t>Objectives Of </a:t>
            </a:r>
            <a:br>
              <a:rPr lang="en-US" sz="3600" dirty="0" smtClean="0"/>
            </a:br>
            <a:r>
              <a:rPr lang="en-US" sz="3600" dirty="0" smtClean="0"/>
              <a:t>International Valuation Standard</a:t>
            </a:r>
            <a:endParaRPr lang="en-US" sz="3600" dirty="0"/>
          </a:p>
        </p:txBody>
      </p:sp>
      <p:sp>
        <p:nvSpPr>
          <p:cNvPr id="3" name="Content Placeholder 2"/>
          <p:cNvSpPr>
            <a:spLocks noGrp="1"/>
          </p:cNvSpPr>
          <p:nvPr>
            <p:ph idx="1"/>
          </p:nvPr>
        </p:nvSpPr>
        <p:spPr/>
        <p:txBody>
          <a:bodyPr>
            <a:normAutofit lnSpcReduction="10000"/>
          </a:bodyPr>
          <a:lstStyle/>
          <a:p>
            <a:r>
              <a:rPr lang="en-US" dirty="0" smtClean="0"/>
              <a:t>To increase the confidence and the trust of users of valuation services by establishing transparent and consistent valuation practices.</a:t>
            </a:r>
          </a:p>
          <a:p>
            <a:r>
              <a:rPr lang="en-US" dirty="0" smtClean="0"/>
              <a:t>Identify or develop globally accepted principles and definitions.</a:t>
            </a:r>
          </a:p>
          <a:p>
            <a:r>
              <a:rPr lang="en-US" dirty="0" smtClean="0"/>
              <a:t>Identify and promulgate considerations for the undertakings valuation assignments and the reporting of valuations.</a:t>
            </a:r>
          </a:p>
          <a:p>
            <a:r>
              <a:rPr lang="en-US" dirty="0" smtClean="0"/>
              <a:t>Identify specific matters that require consideration and methods commonly used for valuing different types of assets or liabilities.</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12</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Arrangement of IVS</a:t>
            </a:r>
            <a:endParaRPr lang="en-US" dirty="0"/>
          </a:p>
        </p:txBody>
      </p:sp>
      <p:sp>
        <p:nvSpPr>
          <p:cNvPr id="3" name="Content Placeholder 2"/>
          <p:cNvSpPr>
            <a:spLocks noGrp="1"/>
          </p:cNvSpPr>
          <p:nvPr>
            <p:ph idx="1"/>
          </p:nvPr>
        </p:nvSpPr>
        <p:spPr/>
        <p:txBody>
          <a:bodyPr/>
          <a:lstStyle/>
          <a:p>
            <a:pPr>
              <a:buNone/>
            </a:pPr>
            <a:r>
              <a:rPr lang="en-US" dirty="0" smtClean="0"/>
              <a:t>International Valuation Standards are generally divided into three parts :</a:t>
            </a:r>
          </a:p>
          <a:p>
            <a:pPr marL="514350" indent="-514350">
              <a:buFont typeface="+mj-lt"/>
              <a:buAutoNum type="arabicParenR"/>
            </a:pPr>
            <a:r>
              <a:rPr lang="en-US" dirty="0" smtClean="0"/>
              <a:t>Framework</a:t>
            </a:r>
          </a:p>
          <a:p>
            <a:pPr marL="514350" indent="-514350">
              <a:buFont typeface="+mj-lt"/>
              <a:buAutoNum type="arabicParenR"/>
            </a:pPr>
            <a:r>
              <a:rPr lang="en-US" dirty="0" smtClean="0"/>
              <a:t>General Standards</a:t>
            </a:r>
          </a:p>
          <a:p>
            <a:pPr marL="514350" indent="-514350">
              <a:buFont typeface="+mj-lt"/>
              <a:buAutoNum type="arabicParenR"/>
            </a:pPr>
            <a:r>
              <a:rPr lang="en-US" dirty="0" smtClean="0"/>
              <a:t>Asset Specific Standards</a:t>
            </a:r>
          </a:p>
          <a:p>
            <a:pPr marL="514350" indent="-514350">
              <a:buNone/>
            </a:pPr>
            <a:r>
              <a:rPr lang="en-US" dirty="0" smtClean="0"/>
              <a:t> </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13</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FRAMEWORK </a:t>
            </a:r>
            <a:endParaRPr lang="en-US" dirty="0"/>
          </a:p>
        </p:txBody>
      </p:sp>
      <p:sp>
        <p:nvSpPr>
          <p:cNvPr id="3" name="Content Placeholder 2"/>
          <p:cNvSpPr>
            <a:spLocks noGrp="1"/>
          </p:cNvSpPr>
          <p:nvPr>
            <p:ph idx="1"/>
          </p:nvPr>
        </p:nvSpPr>
        <p:spPr/>
        <p:txBody>
          <a:bodyPr>
            <a:normAutofit/>
          </a:bodyPr>
          <a:lstStyle/>
          <a:p>
            <a:pPr algn="just">
              <a:buNone/>
            </a:pPr>
            <a:r>
              <a:rPr lang="en-US" dirty="0" smtClean="0"/>
              <a:t>    This serves as a preamble to the IVS. The IVS Framework consists of general principles for valuers following the IVS regarding objectivity, judgment, competence and acceptable departures from the IVS. The contents contain information on Compliance with Standards, Assets and Liabilities, Valuer, Objectivity, Competence and Departures.</a:t>
            </a:r>
          </a:p>
          <a:p>
            <a:pPr>
              <a:buNone/>
            </a:pPr>
            <a:endParaRPr lang="en-US" b="1"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14</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dirty="0" smtClean="0"/>
              <a:t>GENERAL STANDARDS</a:t>
            </a:r>
            <a:endParaRPr lang="en-US" dirty="0"/>
          </a:p>
        </p:txBody>
      </p:sp>
      <p:sp>
        <p:nvSpPr>
          <p:cNvPr id="3" name="Content Placeholder 2"/>
          <p:cNvSpPr>
            <a:spLocks noGrp="1"/>
          </p:cNvSpPr>
          <p:nvPr>
            <p:ph idx="1"/>
          </p:nvPr>
        </p:nvSpPr>
        <p:spPr/>
        <p:txBody>
          <a:bodyPr>
            <a:normAutofit fontScale="77500" lnSpcReduction="20000"/>
          </a:bodyPr>
          <a:lstStyle/>
          <a:p>
            <a:pPr algn="just">
              <a:buNone/>
            </a:pPr>
            <a:r>
              <a:rPr lang="en-US" dirty="0" smtClean="0"/>
              <a:t>   The five General Standards set forth requirements for the conduct of all valuation assignments including establishing the terms of a valuation engagement, bases of value, valuation approaches and methods, and reporting. They are designed to be applicable to valuations of all types of assets and for any valuation purpose. The General Standards are :</a:t>
            </a:r>
          </a:p>
          <a:p>
            <a:pPr>
              <a:buNone/>
            </a:pPr>
            <a:endParaRPr lang="en-US" dirty="0" smtClean="0"/>
          </a:p>
          <a:p>
            <a:pPr marL="514350" indent="-514350">
              <a:buFont typeface="+mj-lt"/>
              <a:buAutoNum type="arabicParenR"/>
            </a:pPr>
            <a:r>
              <a:rPr lang="en-US" dirty="0" smtClean="0"/>
              <a:t>IVS 101 Scope of Work</a:t>
            </a:r>
          </a:p>
          <a:p>
            <a:pPr marL="514350" indent="-514350">
              <a:buFont typeface="+mj-lt"/>
              <a:buAutoNum type="arabicParenR"/>
            </a:pPr>
            <a:r>
              <a:rPr lang="en-US" dirty="0" smtClean="0"/>
              <a:t>IVS 102 Due Diligence and Compliance</a:t>
            </a:r>
          </a:p>
          <a:p>
            <a:pPr marL="514350" indent="-514350">
              <a:buFont typeface="+mj-lt"/>
              <a:buAutoNum type="arabicParenR"/>
            </a:pPr>
            <a:r>
              <a:rPr lang="en-US" dirty="0" smtClean="0"/>
              <a:t>IVS 103 Reporting</a:t>
            </a:r>
          </a:p>
          <a:p>
            <a:pPr marL="514350" indent="-514350">
              <a:buFont typeface="+mj-lt"/>
              <a:buAutoNum type="arabicParenR"/>
            </a:pPr>
            <a:r>
              <a:rPr lang="en-US" dirty="0" smtClean="0"/>
              <a:t>IVS 104 Bases of Value</a:t>
            </a:r>
          </a:p>
          <a:p>
            <a:pPr marL="514350" indent="-514350">
              <a:buFont typeface="+mj-lt"/>
              <a:buAutoNum type="arabicParenR"/>
            </a:pPr>
            <a:r>
              <a:rPr lang="en-US" dirty="0" smtClean="0"/>
              <a:t>IVS 105 Valuation Approaches and Methods</a:t>
            </a:r>
          </a:p>
          <a:p>
            <a:pPr marL="514350" indent="-514350">
              <a:buNone/>
            </a:pPr>
            <a:endParaRPr lang="en-US" dirty="0" smtClean="0"/>
          </a:p>
          <a:p>
            <a:pPr marL="514350" indent="-514350">
              <a:buFont typeface="+mj-lt"/>
              <a:buAutoNum type="arabicParenR"/>
            </a:pPr>
            <a:endParaRPr lang="en-US" dirty="0" smtClean="0"/>
          </a:p>
          <a:p>
            <a:pPr marL="514350" indent="-514350">
              <a:buFont typeface="+mj-lt"/>
              <a:buAutoNum type="arabicParenR"/>
            </a:pPr>
            <a:endParaRPr lang="en-US" dirty="0" smtClean="0"/>
          </a:p>
          <a:p>
            <a:pPr>
              <a:buNone/>
            </a:pPr>
            <a:r>
              <a:rPr lang="en-US" dirty="0" smtClean="0"/>
              <a:t> </a:t>
            </a:r>
          </a:p>
          <a:p>
            <a:endParaRPr lang="en-US" dirty="0"/>
          </a:p>
        </p:txBody>
      </p:sp>
      <p:sp>
        <p:nvSpPr>
          <p:cNvPr id="4" name="Footer Placeholder 3"/>
          <p:cNvSpPr>
            <a:spLocks noGrp="1"/>
          </p:cNvSpPr>
          <p:nvPr>
            <p:ph type="ftr" sz="quarter" idx="11"/>
          </p:nvPr>
        </p:nvSpPr>
        <p:spPr/>
        <p:txBody>
          <a:bodyPr/>
          <a:lstStyle/>
          <a:p>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15</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96112"/>
          </a:xfrm>
        </p:spPr>
        <p:txBody>
          <a:bodyPr>
            <a:normAutofit/>
          </a:bodyPr>
          <a:lstStyle/>
          <a:p>
            <a:pPr algn="ctr"/>
            <a:r>
              <a:rPr lang="en-US" b="1" u="sng" dirty="0" smtClean="0"/>
              <a:t>ASSET STANDARDS</a:t>
            </a:r>
            <a:endParaRPr lang="en-US" u="sng" dirty="0"/>
          </a:p>
        </p:txBody>
      </p:sp>
      <p:sp>
        <p:nvSpPr>
          <p:cNvPr id="3" name="Content Placeholder 2"/>
          <p:cNvSpPr>
            <a:spLocks noGrp="1"/>
          </p:cNvSpPr>
          <p:nvPr>
            <p:ph idx="1"/>
          </p:nvPr>
        </p:nvSpPr>
        <p:spPr/>
        <p:txBody>
          <a:bodyPr>
            <a:normAutofit fontScale="92500" lnSpcReduction="10000"/>
          </a:bodyPr>
          <a:lstStyle/>
          <a:p>
            <a:pPr>
              <a:buNone/>
            </a:pPr>
            <a:r>
              <a:rPr lang="en-US" dirty="0" smtClean="0"/>
              <a:t>     Asset Specific Standards are the standards laid down with respect to a particular asset class. In valuation of those assets for whom specific standards have been formulated, should be valued as per  those standards. The six  Asset Standards are :</a:t>
            </a:r>
          </a:p>
          <a:p>
            <a:pPr marL="514350" indent="-514350">
              <a:buFont typeface="+mj-lt"/>
              <a:buAutoNum type="arabicParenR"/>
            </a:pPr>
            <a:r>
              <a:rPr lang="en-US" dirty="0" smtClean="0"/>
              <a:t>IVS 200 Business and Business Interests, </a:t>
            </a:r>
          </a:p>
          <a:p>
            <a:pPr marL="514350" indent="-514350">
              <a:buFont typeface="+mj-lt"/>
              <a:buAutoNum type="arabicParenR"/>
            </a:pPr>
            <a:r>
              <a:rPr lang="en-US" dirty="0" smtClean="0"/>
              <a:t>IVS 210 Intangible Assets, </a:t>
            </a:r>
          </a:p>
          <a:p>
            <a:pPr marL="514350" indent="-514350">
              <a:buFont typeface="+mj-lt"/>
              <a:buAutoNum type="arabicParenR"/>
            </a:pPr>
            <a:r>
              <a:rPr lang="en-US" dirty="0" smtClean="0"/>
              <a:t>IVS 300 Plant and Equipment, </a:t>
            </a:r>
          </a:p>
          <a:p>
            <a:pPr marL="514350" indent="-514350">
              <a:buFont typeface="+mj-lt"/>
              <a:buAutoNum type="arabicParenR"/>
            </a:pPr>
            <a:r>
              <a:rPr lang="en-US" dirty="0" smtClean="0"/>
              <a:t>IVS 400 Real Property Interests, </a:t>
            </a:r>
          </a:p>
          <a:p>
            <a:pPr marL="514350" indent="-514350">
              <a:buFont typeface="+mj-lt"/>
              <a:buAutoNum type="arabicParenR"/>
            </a:pPr>
            <a:r>
              <a:rPr lang="en-US" dirty="0" smtClean="0"/>
              <a:t>IVS 410 Development Property and </a:t>
            </a:r>
          </a:p>
          <a:p>
            <a:pPr marL="514350" indent="-514350">
              <a:buFont typeface="+mj-lt"/>
              <a:buAutoNum type="arabicParenR"/>
            </a:pPr>
            <a:r>
              <a:rPr lang="en-US" dirty="0" smtClean="0"/>
              <a:t>IVS 500 Financial Instruments.</a:t>
            </a:r>
            <a:endParaRPr lang="en-US" dirty="0"/>
          </a:p>
        </p:txBody>
      </p:sp>
      <p:sp>
        <p:nvSpPr>
          <p:cNvPr id="4" name="Footer Placeholder 3"/>
          <p:cNvSpPr>
            <a:spLocks noGrp="1"/>
          </p:cNvSpPr>
          <p:nvPr>
            <p:ph type="ftr" sz="quarter" idx="11"/>
          </p:nvPr>
        </p:nvSpPr>
        <p:spPr/>
        <p:txBody>
          <a:bodyPr/>
          <a:lstStyle/>
          <a:p>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16</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685800"/>
          </a:xfrm>
        </p:spPr>
        <p:txBody>
          <a:bodyPr>
            <a:normAutofit fontScale="90000"/>
          </a:bodyPr>
          <a:lstStyle/>
          <a:p>
            <a:pPr algn="ctr"/>
            <a:r>
              <a:rPr lang="en-US" dirty="0" smtClean="0"/>
              <a:t>   </a:t>
            </a:r>
            <a:r>
              <a:rPr lang="en-US" b="1" u="sng" dirty="0" smtClean="0"/>
              <a:t>VALUATION FOR : </a:t>
            </a:r>
            <a:endParaRPr lang="en-US" b="1" u="sng" dirty="0"/>
          </a:p>
        </p:txBody>
      </p:sp>
      <p:sp>
        <p:nvSpPr>
          <p:cNvPr id="3" name="Content Placeholder 2"/>
          <p:cNvSpPr>
            <a:spLocks noGrp="1"/>
          </p:cNvSpPr>
          <p:nvPr>
            <p:ph idx="1"/>
          </p:nvPr>
        </p:nvSpPr>
        <p:spPr>
          <a:xfrm>
            <a:off x="457200" y="1295400"/>
            <a:ext cx="8229600" cy="5029200"/>
          </a:xfrm>
        </p:spPr>
        <p:txBody>
          <a:bodyPr>
            <a:normAutofit fontScale="85000" lnSpcReduction="10000"/>
          </a:bodyPr>
          <a:lstStyle/>
          <a:p>
            <a:pPr>
              <a:buFont typeface="Arial" pitchFamily="34" charset="0"/>
              <a:buChar char="•"/>
            </a:pPr>
            <a:r>
              <a:rPr lang="en-US" sz="2700" dirty="0" smtClean="0"/>
              <a:t>The Assets Valuation  for Lending Purpose by Bank, Financial Institution Primary and as Collateral Security Lenders, Market Value purpose, Realizable Value and Liquidation purpose  as Force/ Distress sale value for Recoveries,</a:t>
            </a:r>
          </a:p>
          <a:p>
            <a:pPr>
              <a:buFont typeface="Arial" pitchFamily="34" charset="0"/>
              <a:buChar char="•"/>
            </a:pPr>
            <a:r>
              <a:rPr lang="en-US" sz="2700" dirty="0" smtClean="0"/>
              <a:t> Assets Valuation Measurement Accounting and Disclosures for   Restructuring, Take Over, Mergers and acquisition etc. </a:t>
            </a:r>
          </a:p>
          <a:p>
            <a:pPr>
              <a:buFont typeface="Arial" pitchFamily="34" charset="0"/>
              <a:buChar char="•"/>
            </a:pPr>
            <a:r>
              <a:rPr lang="en-US" sz="2700" dirty="0" smtClean="0"/>
              <a:t> Assets Valuation for Business Valuation and allied.  </a:t>
            </a:r>
          </a:p>
          <a:p>
            <a:pPr>
              <a:buFont typeface="Arial" pitchFamily="34" charset="0"/>
              <a:buChar char="•"/>
            </a:pPr>
            <a:r>
              <a:rPr lang="en-US" sz="2700" dirty="0" smtClean="0"/>
              <a:t> Assets Valuation for discontinued operation </a:t>
            </a:r>
          </a:p>
          <a:p>
            <a:pPr>
              <a:buFont typeface="Arial" pitchFamily="34" charset="0"/>
              <a:buChar char="•"/>
            </a:pPr>
            <a:r>
              <a:rPr lang="en-US" sz="2700" dirty="0" smtClean="0"/>
              <a:t> Assets Valuation for settling Liabilities.</a:t>
            </a:r>
            <a:endParaRPr lang="en-GB" sz="2700" dirty="0" smtClean="0">
              <a:latin typeface="Times New Roman" pitchFamily="18" charset="0"/>
              <a:cs typeface="Times New Roman" pitchFamily="18" charset="0"/>
            </a:endParaRPr>
          </a:p>
          <a:p>
            <a:pPr>
              <a:buFont typeface="Arial" pitchFamily="34" charset="0"/>
              <a:buChar char="•"/>
            </a:pPr>
            <a:r>
              <a:rPr lang="en-GB" sz="2700" dirty="0" smtClean="0">
                <a:latin typeface="Times New Roman" pitchFamily="18" charset="0"/>
                <a:cs typeface="Times New Roman" pitchFamily="18" charset="0"/>
              </a:rPr>
              <a:t>Valuation: By Registered Valuer ( Chapter XVII : Section 247 of Companies Act 2013 and Rules as notified by MCA  &amp; IBBI as Regulator under IBC Code 2016. CA,CMA &amp; CS have IPA &amp; Registered Valuer  Organisation (RVO) Professional Companies with Technical Valuation ( Real Estate &amp; Plant &amp; M/c ) RVO too.</a:t>
            </a:r>
          </a:p>
          <a:p>
            <a:pPr>
              <a:buNone/>
            </a:pP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17</a:t>
            </a:fld>
            <a:r>
              <a:rPr lang="en-US" dirty="0" smtClean="0"/>
              <a:t>/49</a:t>
            </a:r>
          </a:p>
          <a:p>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pPr algn="ctr"/>
            <a:r>
              <a:rPr lang="en-US" smtClean="0"/>
              <a:t>J. B. Mistri &amp; Co.</a:t>
            </a:r>
            <a:endParaRPr lang="en-US" dirty="0"/>
          </a:p>
        </p:txBody>
      </p:sp>
      <p:graphicFrame>
        <p:nvGraphicFramePr>
          <p:cNvPr id="3" name="Table 2"/>
          <p:cNvGraphicFramePr>
            <a:graphicFrameLocks noGrp="1"/>
          </p:cNvGraphicFramePr>
          <p:nvPr/>
        </p:nvGraphicFramePr>
        <p:xfrm>
          <a:off x="228600" y="1397000"/>
          <a:ext cx="8686800" cy="4592320"/>
        </p:xfrm>
        <a:graphic>
          <a:graphicData uri="http://schemas.openxmlformats.org/drawingml/2006/table">
            <a:tbl>
              <a:tblPr firstRow="1" bandRow="1">
                <a:tableStyleId>{5C22544A-7EE6-4342-B048-85BDC9FD1C3A}</a:tableStyleId>
              </a:tblPr>
              <a:tblGrid>
                <a:gridCol w="1524000"/>
                <a:gridCol w="1524000"/>
                <a:gridCol w="1295400"/>
                <a:gridCol w="1447800"/>
                <a:gridCol w="1447800"/>
                <a:gridCol w="1447800"/>
              </a:tblGrid>
              <a:tr h="370840">
                <a:tc>
                  <a:txBody>
                    <a:bodyPr/>
                    <a:lstStyle/>
                    <a:p>
                      <a:endParaRPr lang="en-US" dirty="0"/>
                    </a:p>
                  </a:txBody>
                  <a:tcPr/>
                </a:tc>
                <a:tc>
                  <a:txBody>
                    <a:bodyPr/>
                    <a:lstStyle/>
                    <a:p>
                      <a:r>
                        <a:rPr lang="en-US" dirty="0" smtClean="0"/>
                        <a:t>Book</a:t>
                      </a:r>
                      <a:r>
                        <a:rPr lang="en-US" baseline="0" dirty="0" smtClean="0"/>
                        <a:t> </a:t>
                      </a:r>
                      <a:r>
                        <a:rPr lang="en-US" dirty="0" smtClean="0"/>
                        <a:t>Value</a:t>
                      </a:r>
                      <a:endParaRPr lang="en-US" dirty="0"/>
                    </a:p>
                  </a:txBody>
                  <a:tcPr/>
                </a:tc>
                <a:tc>
                  <a:txBody>
                    <a:bodyPr/>
                    <a:lstStyle/>
                    <a:p>
                      <a:r>
                        <a:rPr lang="en-US" dirty="0" smtClean="0"/>
                        <a:t>Min.</a:t>
                      </a:r>
                      <a:endParaRPr lang="en-US" dirty="0"/>
                    </a:p>
                  </a:txBody>
                  <a:tcPr/>
                </a:tc>
                <a:tc>
                  <a:txBody>
                    <a:bodyPr/>
                    <a:lstStyle/>
                    <a:p>
                      <a:r>
                        <a:rPr lang="en-US" dirty="0" smtClean="0"/>
                        <a:t>Max.</a:t>
                      </a:r>
                      <a:endParaRPr lang="en-US" dirty="0"/>
                    </a:p>
                  </a:txBody>
                  <a:tcPr/>
                </a:tc>
                <a:tc>
                  <a:txBody>
                    <a:bodyPr/>
                    <a:lstStyle/>
                    <a:p>
                      <a:r>
                        <a:rPr lang="en-US" dirty="0" smtClean="0"/>
                        <a:t>Min.</a:t>
                      </a:r>
                      <a:r>
                        <a:rPr lang="en-US" baseline="0" dirty="0" smtClean="0"/>
                        <a:t> Value</a:t>
                      </a:r>
                      <a:endParaRPr lang="en-US" dirty="0"/>
                    </a:p>
                  </a:txBody>
                  <a:tcPr/>
                </a:tc>
                <a:tc>
                  <a:txBody>
                    <a:bodyPr/>
                    <a:lstStyle/>
                    <a:p>
                      <a:r>
                        <a:rPr lang="en-US" dirty="0" smtClean="0"/>
                        <a:t>Max. Value</a:t>
                      </a:r>
                      <a:endParaRPr lang="en-US" dirty="0"/>
                    </a:p>
                  </a:txBody>
                  <a:tcPr/>
                </a:tc>
              </a:tr>
              <a:tr h="370840">
                <a:tc>
                  <a:txBody>
                    <a:bodyPr/>
                    <a:lstStyle/>
                    <a:p>
                      <a:r>
                        <a:rPr lang="en-US" dirty="0" smtClean="0"/>
                        <a:t>Inventories</a:t>
                      </a:r>
                      <a:endParaRPr lang="en-US" dirty="0"/>
                    </a:p>
                  </a:txBody>
                  <a:tcPr/>
                </a:tc>
                <a:tc>
                  <a:txBody>
                    <a:bodyPr/>
                    <a:lstStyle/>
                    <a:p>
                      <a:r>
                        <a:rPr lang="en-US" dirty="0" smtClean="0"/>
                        <a:t>20,478.51</a:t>
                      </a:r>
                      <a:endParaRPr lang="en-US" dirty="0"/>
                    </a:p>
                  </a:txBody>
                  <a:tcPr/>
                </a:tc>
                <a:tc>
                  <a:txBody>
                    <a:bodyPr/>
                    <a:lstStyle/>
                    <a:p>
                      <a:r>
                        <a:rPr lang="en-US" dirty="0" smtClean="0"/>
                        <a:t>30%</a:t>
                      </a:r>
                      <a:endParaRPr lang="en-US" dirty="0"/>
                    </a:p>
                  </a:txBody>
                  <a:tcPr/>
                </a:tc>
                <a:tc>
                  <a:txBody>
                    <a:bodyPr/>
                    <a:lstStyle/>
                    <a:p>
                      <a:r>
                        <a:rPr lang="en-US" dirty="0" smtClean="0"/>
                        <a:t>60%</a:t>
                      </a:r>
                      <a:endParaRPr lang="en-US" dirty="0"/>
                    </a:p>
                  </a:txBody>
                  <a:tcPr/>
                </a:tc>
                <a:tc>
                  <a:txBody>
                    <a:bodyPr/>
                    <a:lstStyle/>
                    <a:p>
                      <a:r>
                        <a:rPr lang="en-US" dirty="0" smtClean="0"/>
                        <a:t>6,143.55</a:t>
                      </a:r>
                      <a:endParaRPr lang="en-US" dirty="0"/>
                    </a:p>
                  </a:txBody>
                  <a:tcPr/>
                </a:tc>
                <a:tc>
                  <a:txBody>
                    <a:bodyPr/>
                    <a:lstStyle/>
                    <a:p>
                      <a:r>
                        <a:rPr lang="en-US" dirty="0" smtClean="0"/>
                        <a:t>12,287.11</a:t>
                      </a:r>
                      <a:endParaRPr lang="en-US" dirty="0"/>
                    </a:p>
                  </a:txBody>
                  <a:tcPr/>
                </a:tc>
              </a:tr>
              <a:tr h="370840">
                <a:tc>
                  <a:txBody>
                    <a:bodyPr/>
                    <a:lstStyle/>
                    <a:p>
                      <a:r>
                        <a:rPr lang="en-US" dirty="0" smtClean="0"/>
                        <a:t>Trade Receivables</a:t>
                      </a:r>
                      <a:endParaRPr lang="en-US" dirty="0"/>
                    </a:p>
                  </a:txBody>
                  <a:tcPr/>
                </a:tc>
                <a:tc>
                  <a:txBody>
                    <a:bodyPr/>
                    <a:lstStyle/>
                    <a:p>
                      <a:r>
                        <a:rPr lang="en-US" dirty="0" smtClean="0"/>
                        <a:t>18,759.37</a:t>
                      </a:r>
                      <a:endParaRPr lang="en-US" dirty="0"/>
                    </a:p>
                  </a:txBody>
                  <a:tcPr/>
                </a:tc>
                <a:tc>
                  <a:txBody>
                    <a:bodyPr/>
                    <a:lstStyle/>
                    <a:p>
                      <a:r>
                        <a:rPr lang="en-US" dirty="0" smtClean="0"/>
                        <a:t>50%</a:t>
                      </a:r>
                      <a:endParaRPr lang="en-US" dirty="0"/>
                    </a:p>
                  </a:txBody>
                  <a:tcPr/>
                </a:tc>
                <a:tc>
                  <a:txBody>
                    <a:bodyPr/>
                    <a:lstStyle/>
                    <a:p>
                      <a:r>
                        <a:rPr lang="en-US" dirty="0" smtClean="0"/>
                        <a:t>70%</a:t>
                      </a:r>
                      <a:endParaRPr lang="en-US" dirty="0"/>
                    </a:p>
                  </a:txBody>
                  <a:tcPr/>
                </a:tc>
                <a:tc>
                  <a:txBody>
                    <a:bodyPr/>
                    <a:lstStyle/>
                    <a:p>
                      <a:r>
                        <a:rPr lang="en-US" dirty="0" smtClean="0"/>
                        <a:t>9,379.69</a:t>
                      </a:r>
                      <a:endParaRPr lang="en-US" dirty="0"/>
                    </a:p>
                  </a:txBody>
                  <a:tcPr/>
                </a:tc>
                <a:tc>
                  <a:txBody>
                    <a:bodyPr/>
                    <a:lstStyle/>
                    <a:p>
                      <a:r>
                        <a:rPr lang="en-US" dirty="0" smtClean="0"/>
                        <a:t>13,131.56</a:t>
                      </a:r>
                      <a:endParaRPr lang="en-US" dirty="0"/>
                    </a:p>
                  </a:txBody>
                  <a:tcPr/>
                </a:tc>
              </a:tr>
              <a:tr h="370840">
                <a:tc>
                  <a:txBody>
                    <a:bodyPr/>
                    <a:lstStyle/>
                    <a:p>
                      <a:r>
                        <a:rPr lang="en-US" dirty="0" smtClean="0"/>
                        <a:t>Cash and Bank</a:t>
                      </a:r>
                      <a:endParaRPr lang="en-US" dirty="0"/>
                    </a:p>
                  </a:txBody>
                  <a:tcPr/>
                </a:tc>
                <a:tc>
                  <a:txBody>
                    <a:bodyPr/>
                    <a:lstStyle/>
                    <a:p>
                      <a:r>
                        <a:rPr lang="en-US" dirty="0" smtClean="0"/>
                        <a:t>18,226.73</a:t>
                      </a:r>
                      <a:endParaRPr lang="en-US" dirty="0"/>
                    </a:p>
                  </a:txBody>
                  <a:tcPr/>
                </a:tc>
                <a:tc>
                  <a:txBody>
                    <a:bodyPr/>
                    <a:lstStyle/>
                    <a:p>
                      <a:r>
                        <a:rPr lang="en-US" dirty="0" smtClean="0"/>
                        <a:t>70%</a:t>
                      </a:r>
                      <a:endParaRPr lang="en-US" dirty="0"/>
                    </a:p>
                  </a:txBody>
                  <a:tcPr/>
                </a:tc>
                <a:tc>
                  <a:txBody>
                    <a:bodyPr/>
                    <a:lstStyle/>
                    <a:p>
                      <a:r>
                        <a:rPr lang="en-US" dirty="0" smtClean="0"/>
                        <a:t>95%</a:t>
                      </a:r>
                      <a:endParaRPr lang="en-US" dirty="0"/>
                    </a:p>
                  </a:txBody>
                  <a:tcPr/>
                </a:tc>
                <a:tc>
                  <a:txBody>
                    <a:bodyPr/>
                    <a:lstStyle/>
                    <a:p>
                      <a:r>
                        <a:rPr lang="en-US" dirty="0" smtClean="0"/>
                        <a:t>12,758.71</a:t>
                      </a:r>
                      <a:endParaRPr lang="en-US" dirty="0"/>
                    </a:p>
                  </a:txBody>
                  <a:tcPr/>
                </a:tc>
                <a:tc>
                  <a:txBody>
                    <a:bodyPr/>
                    <a:lstStyle/>
                    <a:p>
                      <a:r>
                        <a:rPr lang="en-US" dirty="0" smtClean="0"/>
                        <a:t>17,315.39</a:t>
                      </a:r>
                      <a:endParaRPr lang="en-US" dirty="0"/>
                    </a:p>
                  </a:txBody>
                  <a:tcPr/>
                </a:tc>
              </a:tr>
              <a:tr h="370840">
                <a:tc>
                  <a:txBody>
                    <a:bodyPr/>
                    <a:lstStyle/>
                    <a:p>
                      <a:r>
                        <a:rPr lang="en-US" dirty="0" smtClean="0"/>
                        <a:t>Short-term loan and advances</a:t>
                      </a:r>
                      <a:endParaRPr lang="en-US" dirty="0"/>
                    </a:p>
                  </a:txBody>
                  <a:tcPr/>
                </a:tc>
                <a:tc>
                  <a:txBody>
                    <a:bodyPr/>
                    <a:lstStyle/>
                    <a:p>
                      <a:r>
                        <a:rPr lang="en-US" dirty="0" smtClean="0"/>
                        <a:t>103,209.77</a:t>
                      </a:r>
                      <a:endParaRPr lang="en-US" dirty="0"/>
                    </a:p>
                  </a:txBody>
                  <a:tcPr/>
                </a:tc>
                <a:tc>
                  <a:txBody>
                    <a:bodyPr/>
                    <a:lstStyle/>
                    <a:p>
                      <a:r>
                        <a:rPr lang="en-US" dirty="0" smtClean="0"/>
                        <a:t>10%</a:t>
                      </a:r>
                      <a:endParaRPr lang="en-US" dirty="0"/>
                    </a:p>
                  </a:txBody>
                  <a:tcPr/>
                </a:tc>
                <a:tc>
                  <a:txBody>
                    <a:bodyPr/>
                    <a:lstStyle/>
                    <a:p>
                      <a:r>
                        <a:rPr lang="en-US" dirty="0" smtClean="0"/>
                        <a:t>30%</a:t>
                      </a:r>
                      <a:endParaRPr lang="en-US" dirty="0"/>
                    </a:p>
                  </a:txBody>
                  <a:tcPr/>
                </a:tc>
                <a:tc>
                  <a:txBody>
                    <a:bodyPr/>
                    <a:lstStyle/>
                    <a:p>
                      <a:r>
                        <a:rPr lang="en-US" dirty="0" smtClean="0"/>
                        <a:t>10,320.98</a:t>
                      </a:r>
                      <a:endParaRPr lang="en-US" dirty="0"/>
                    </a:p>
                  </a:txBody>
                  <a:tcPr/>
                </a:tc>
                <a:tc>
                  <a:txBody>
                    <a:bodyPr/>
                    <a:lstStyle/>
                    <a:p>
                      <a:r>
                        <a:rPr lang="en-US" dirty="0" smtClean="0"/>
                        <a:t>30,962.93</a:t>
                      </a:r>
                      <a:endParaRPr lang="en-US" dirty="0"/>
                    </a:p>
                  </a:txBody>
                  <a:tcPr/>
                </a:tc>
              </a:tr>
              <a:tr h="370840">
                <a:tc>
                  <a:txBody>
                    <a:bodyPr/>
                    <a:lstStyle/>
                    <a:p>
                      <a:r>
                        <a:rPr lang="en-US" dirty="0" smtClean="0"/>
                        <a:t>Other current Assets</a:t>
                      </a:r>
                      <a:endParaRPr lang="en-US" dirty="0"/>
                    </a:p>
                  </a:txBody>
                  <a:tcPr/>
                </a:tc>
                <a:tc>
                  <a:txBody>
                    <a:bodyPr/>
                    <a:lstStyle/>
                    <a:p>
                      <a:r>
                        <a:rPr lang="en-US" dirty="0" smtClean="0"/>
                        <a:t>1209.15</a:t>
                      </a:r>
                      <a:endParaRPr lang="en-US" dirty="0"/>
                    </a:p>
                  </a:txBody>
                  <a:tcPr/>
                </a:tc>
                <a:tc>
                  <a:txBody>
                    <a:bodyPr/>
                    <a:lstStyle/>
                    <a:p>
                      <a:r>
                        <a:rPr lang="en-US" dirty="0" smtClean="0"/>
                        <a:t>5%</a:t>
                      </a:r>
                      <a:endParaRPr lang="en-US" dirty="0"/>
                    </a:p>
                  </a:txBody>
                  <a:tcPr/>
                </a:tc>
                <a:tc>
                  <a:txBody>
                    <a:bodyPr/>
                    <a:lstStyle/>
                    <a:p>
                      <a:r>
                        <a:rPr lang="en-US" dirty="0" smtClean="0"/>
                        <a:t>10%</a:t>
                      </a:r>
                      <a:endParaRPr lang="en-US" dirty="0"/>
                    </a:p>
                  </a:txBody>
                  <a:tcPr/>
                </a:tc>
                <a:tc>
                  <a:txBody>
                    <a:bodyPr/>
                    <a:lstStyle/>
                    <a:p>
                      <a:r>
                        <a:rPr lang="en-US" dirty="0" smtClean="0"/>
                        <a:t>60.46</a:t>
                      </a:r>
                      <a:endParaRPr lang="en-US" dirty="0"/>
                    </a:p>
                  </a:txBody>
                  <a:tcPr/>
                </a:tc>
                <a:tc>
                  <a:txBody>
                    <a:bodyPr/>
                    <a:lstStyle/>
                    <a:p>
                      <a:r>
                        <a:rPr lang="en-US" dirty="0" smtClean="0"/>
                        <a:t>120.92</a:t>
                      </a:r>
                      <a:endParaRPr lang="en-US" dirty="0"/>
                    </a:p>
                  </a:txBody>
                  <a:tcPr/>
                </a:tc>
              </a:tr>
              <a:tr h="370840">
                <a:tc>
                  <a:txBody>
                    <a:bodyPr/>
                    <a:lstStyle/>
                    <a:p>
                      <a:r>
                        <a:rPr lang="en-US" dirty="0" smtClean="0"/>
                        <a:t>Total</a:t>
                      </a:r>
                      <a:endParaRPr lang="en-US" dirty="0"/>
                    </a:p>
                  </a:txBody>
                  <a:tcPr/>
                </a:tc>
                <a:tc>
                  <a:txBody>
                    <a:bodyPr/>
                    <a:lstStyle/>
                    <a:p>
                      <a:r>
                        <a:rPr lang="en-US" dirty="0" smtClean="0"/>
                        <a:t>161,883.53</a:t>
                      </a:r>
                      <a:endParaRPr lang="en-US" dirty="0"/>
                    </a:p>
                  </a:txBody>
                  <a:tcPr/>
                </a:tc>
                <a:tc>
                  <a:txBody>
                    <a:bodyPr/>
                    <a:lstStyle/>
                    <a:p>
                      <a:endParaRPr lang="en-US"/>
                    </a:p>
                  </a:txBody>
                  <a:tcPr/>
                </a:tc>
                <a:tc>
                  <a:txBody>
                    <a:bodyPr/>
                    <a:lstStyle/>
                    <a:p>
                      <a:endParaRPr lang="en-US"/>
                    </a:p>
                  </a:txBody>
                  <a:tcPr/>
                </a:tc>
                <a:tc>
                  <a:txBody>
                    <a:bodyPr/>
                    <a:lstStyle/>
                    <a:p>
                      <a:r>
                        <a:rPr lang="en-US" dirty="0" smtClean="0"/>
                        <a:t>38,663.38</a:t>
                      </a:r>
                      <a:endParaRPr lang="en-US" dirty="0"/>
                    </a:p>
                  </a:txBody>
                  <a:tcPr/>
                </a:tc>
                <a:tc>
                  <a:txBody>
                    <a:bodyPr/>
                    <a:lstStyle/>
                    <a:p>
                      <a:r>
                        <a:rPr lang="en-US" dirty="0" smtClean="0"/>
                        <a:t>73,817.90</a:t>
                      </a:r>
                      <a:endParaRPr lang="en-US" dirty="0"/>
                    </a:p>
                  </a:txBody>
                  <a:tcPr/>
                </a:tc>
              </a:tr>
              <a:tr h="370840">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a:p>
                  </a:txBody>
                  <a:tcPr/>
                </a:tc>
                <a:tc>
                  <a:txBody>
                    <a:bodyPr/>
                    <a:lstStyle/>
                    <a:p>
                      <a:endParaRPr lang="en-US" dirty="0"/>
                    </a:p>
                  </a:txBody>
                  <a:tcPr/>
                </a:tc>
              </a:tr>
            </a:tbl>
          </a:graphicData>
        </a:graphic>
      </p:graphicFrame>
      <p:sp>
        <p:nvSpPr>
          <p:cNvPr id="5" name="TextBox 4"/>
          <p:cNvSpPr txBox="1"/>
          <p:nvPr/>
        </p:nvSpPr>
        <p:spPr>
          <a:xfrm>
            <a:off x="533400" y="457200"/>
            <a:ext cx="7696200" cy="1015663"/>
          </a:xfrm>
          <a:prstGeom prst="rect">
            <a:avLst/>
          </a:prstGeom>
          <a:noFill/>
        </p:spPr>
        <p:txBody>
          <a:bodyPr wrap="square" rtlCol="0">
            <a:spAutoFit/>
          </a:bodyPr>
          <a:lstStyle/>
          <a:p>
            <a:pPr algn="ctr">
              <a:spcBef>
                <a:spcPct val="0"/>
              </a:spcBef>
            </a:pPr>
            <a:r>
              <a:rPr lang="en-US" sz="3000" b="1" u="sng" dirty="0" smtClean="0">
                <a:solidFill>
                  <a:schemeClr val="tx2"/>
                </a:solidFill>
                <a:latin typeface="+mj-lt"/>
                <a:ea typeface="+mj-ea"/>
                <a:cs typeface="+mj-cs"/>
              </a:rPr>
              <a:t>CURRENT ASSETS &amp; THEIR LIKELY RECOVERY </a:t>
            </a:r>
            <a:r>
              <a:rPr lang="en-US" sz="3000" b="1" u="sng" dirty="0" smtClean="0">
                <a:solidFill>
                  <a:schemeClr val="tx2"/>
                </a:solidFill>
                <a:latin typeface="+mj-lt"/>
                <a:ea typeface="+mj-ea"/>
                <a:cs typeface="+mj-cs"/>
              </a:rPr>
              <a:t>VALUE- For Liquidation </a:t>
            </a:r>
            <a:endParaRPr lang="en-US" sz="3000" b="1" u="sng" dirty="0">
              <a:solidFill>
                <a:schemeClr val="tx2"/>
              </a:solidFill>
              <a:latin typeface="+mj-lt"/>
              <a:ea typeface="+mj-ea"/>
              <a:cs typeface="+mj-cs"/>
            </a:endParaRPr>
          </a:p>
        </p:txBody>
      </p:sp>
      <p:sp>
        <p:nvSpPr>
          <p:cNvPr id="6" name="Slide Number Placeholder 5"/>
          <p:cNvSpPr>
            <a:spLocks noGrp="1"/>
          </p:cNvSpPr>
          <p:nvPr>
            <p:ph type="sldNum" sz="quarter" idx="12"/>
          </p:nvPr>
        </p:nvSpPr>
        <p:spPr/>
        <p:txBody>
          <a:bodyPr/>
          <a:lstStyle/>
          <a:p>
            <a:fld id="{B6F15528-21DE-4FAA-801E-634DDDAF4B2B}" type="slidenum">
              <a:rPr lang="en-US" smtClean="0"/>
              <a:pPr/>
              <a:t>18</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pPr algn="ctr"/>
            <a:r>
              <a:rPr lang="en-US" sz="4000" b="1" u="sng" dirty="0" smtClean="0">
                <a:latin typeface="Times New Roman" pitchFamily="18" charset="0"/>
                <a:cs typeface="Times New Roman" pitchFamily="18" charset="0"/>
              </a:rPr>
              <a:t>WHO ARE STAKE HOLDERS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Autofit/>
          </a:bodyPr>
          <a:lstStyle/>
          <a:p>
            <a:r>
              <a:rPr lang="en-US" dirty="0" smtClean="0"/>
              <a:t>Individual, Family, HUF, AOP .</a:t>
            </a:r>
          </a:p>
          <a:p>
            <a:r>
              <a:rPr lang="en-US" dirty="0" smtClean="0"/>
              <a:t>Firms: Registered ,Unregistered , LLP. </a:t>
            </a:r>
          </a:p>
          <a:p>
            <a:r>
              <a:rPr lang="en-US" dirty="0" smtClean="0"/>
              <a:t>Public and Private Trusts and by Trustees.</a:t>
            </a:r>
          </a:p>
          <a:p>
            <a:r>
              <a:rPr lang="en-US" dirty="0" smtClean="0"/>
              <a:t>Limited Companies. (Listed/Unlisted, Private/Public) </a:t>
            </a:r>
          </a:p>
          <a:p>
            <a:r>
              <a:rPr lang="en-US" dirty="0" smtClean="0"/>
              <a:t>Public Sector Undertaking and Independently owned and operated by State &amp; Local Bodies ( Primary &amp; Public Health Services, Water, ETP Facilities etc.)</a:t>
            </a:r>
          </a:p>
          <a:p>
            <a:r>
              <a:rPr lang="en-US" dirty="0" smtClean="0"/>
              <a:t>This will cover for Measuring, Accounting and Disclosures with implication of Impairment, Fair Value Measurement, under Various Ind. As, IFRS, Impairment, Componentization and allied requirements. </a:t>
            </a:r>
          </a:p>
          <a:p>
            <a:endParaRPr lang="en-US" sz="1600"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19</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990600"/>
            <a:ext cx="8229600" cy="5334000"/>
          </a:xfrm>
        </p:spPr>
        <p:txBody>
          <a:bodyPr>
            <a:normAutofit/>
          </a:bodyPr>
          <a:lstStyle/>
          <a:p>
            <a:pPr algn="just">
              <a:buNone/>
            </a:pPr>
            <a:r>
              <a:rPr lang="en-US" sz="3600" b="1" dirty="0" smtClean="0">
                <a:latin typeface="Times New Roman" pitchFamily="18" charset="0"/>
                <a:cs typeface="Times New Roman" pitchFamily="18" charset="0"/>
              </a:rPr>
              <a:t>   Valuation is not just figure but it calibrates different knowledge wisdom of art, science, social economics, local laws regulation and many human and potential hidden dimensions. Richer dimensions, assumptions, facts and figure and many such aspects, richer and real shall be the Valuation.</a:t>
            </a:r>
            <a:endParaRPr lang="en-US" sz="3600" dirty="0" smtClean="0">
              <a:latin typeface="Times New Roman" pitchFamily="18" charset="0"/>
              <a:cs typeface="Times New Roman" pitchFamily="18" charset="0"/>
            </a:endParaRPr>
          </a:p>
          <a:p>
            <a:pPr>
              <a:buNone/>
            </a:pPr>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z="1600" smtClean="0"/>
              <a:t>J. B. Mistri &amp; Co.</a:t>
            </a:r>
            <a:endParaRPr lang="en-US" sz="1600"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fontScale="90000"/>
          </a:bodyPr>
          <a:lstStyle/>
          <a:p>
            <a:r>
              <a:rPr lang="en-US" dirty="0" smtClean="0"/>
              <a:t>	</a:t>
            </a:r>
            <a:r>
              <a:rPr lang="en-US" b="1" u="sng" dirty="0" smtClean="0"/>
              <a:t>VALUATION UNDER IBC 2016</a:t>
            </a:r>
            <a:endParaRPr lang="en-US" b="1" u="sng" dirty="0"/>
          </a:p>
        </p:txBody>
      </p:sp>
      <p:sp>
        <p:nvSpPr>
          <p:cNvPr id="3" name="Content Placeholder 2"/>
          <p:cNvSpPr>
            <a:spLocks noGrp="1"/>
          </p:cNvSpPr>
          <p:nvPr>
            <p:ph idx="1"/>
          </p:nvPr>
        </p:nvSpPr>
        <p:spPr>
          <a:xfrm>
            <a:off x="457200" y="1524000"/>
            <a:ext cx="8382000" cy="4800600"/>
          </a:xfrm>
        </p:spPr>
        <p:txBody>
          <a:bodyPr>
            <a:normAutofit fontScale="92500" lnSpcReduction="10000"/>
          </a:bodyPr>
          <a:lstStyle/>
          <a:p>
            <a:pPr algn="just">
              <a:buNone/>
            </a:pPr>
            <a:r>
              <a:rPr lang="en-US" dirty="0" smtClean="0"/>
              <a:t>	Registered Valuer u/s 247 of Companies Act ,2013 (including Professional Valuer) shall perform key role for calibration and judgmental implication to provide diagnostic tool for future preventive and corrective action prevailing in economic sphere to enhance price, prosperity of the society , who shall perform under Insolvency and Bankruptcy Code 2016 and Rules notified and framed as Successful for resolution, liquidation, bankruptcy decision process so as arrive and enhance value system with state of affairs of various entity having ease and hassle free entry and/or exist route for business in the interest of consumer, society and shall have calm, cool, compose, healthy and prosperous environment as required by Directive Principle of Good Governance Practice. </a:t>
            </a:r>
            <a:endParaRPr lang="en-US" dirty="0"/>
          </a:p>
        </p:txBody>
      </p:sp>
      <p:sp>
        <p:nvSpPr>
          <p:cNvPr id="4" name="Footer Placeholder 3"/>
          <p:cNvSpPr>
            <a:spLocks noGrp="1"/>
          </p:cNvSpPr>
          <p:nvPr>
            <p:ph type="ftr" sz="quarter" idx="11"/>
          </p:nvPr>
        </p:nvSpPr>
        <p:spPr>
          <a:xfrm>
            <a:off x="2590800" y="6324600"/>
            <a:ext cx="3352800" cy="365125"/>
          </a:xfrm>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20</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685800"/>
          </a:xfrm>
        </p:spPr>
        <p:txBody>
          <a:bodyPr>
            <a:normAutofit fontScale="90000"/>
          </a:bodyPr>
          <a:lstStyle/>
          <a:p>
            <a:r>
              <a:rPr lang="en-US" sz="2800" dirty="0" smtClean="0">
                <a:latin typeface="Times New Roman" pitchFamily="18" charset="0"/>
                <a:cs typeface="Times New Roman" pitchFamily="18" charset="0"/>
              </a:rPr>
              <a:t> </a:t>
            </a:r>
            <a:r>
              <a:rPr lang="en-US" sz="2800" b="1" u="sng" dirty="0" smtClean="0">
                <a:latin typeface="Times New Roman" pitchFamily="18" charset="0"/>
                <a:cs typeface="Times New Roman" pitchFamily="18" charset="0"/>
              </a:rPr>
              <a:t>FAIR VALUATION : AS OVER VIEW AS PER IND AS 113</a:t>
            </a:r>
            <a:endParaRPr lang="en-US" sz="28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228600" y="914400"/>
            <a:ext cx="8686800" cy="5410200"/>
          </a:xfrm>
        </p:spPr>
        <p:txBody>
          <a:bodyPr>
            <a:normAutofit lnSpcReduction="10000"/>
          </a:bodyPr>
          <a:lstStyle/>
          <a:p>
            <a:r>
              <a:rPr lang="en-US" b="1" dirty="0" smtClean="0">
                <a:latin typeface="Times New Roman" pitchFamily="18" charset="0"/>
                <a:cs typeface="Times New Roman" pitchFamily="18" charset="0"/>
              </a:rPr>
              <a:t>Transition to Ind. AS:</a:t>
            </a:r>
          </a:p>
          <a:p>
            <a:pPr algn="just">
              <a:buNone/>
            </a:pPr>
            <a:r>
              <a:rPr lang="en-US" dirty="0" smtClean="0">
                <a:latin typeface="Times New Roman" pitchFamily="18" charset="0"/>
                <a:cs typeface="Times New Roman" pitchFamily="18" charset="0"/>
              </a:rPr>
              <a:t> 	Indian corporate are in the process of transitioning to a new set of accounting standards called the Indian Accounting Standards (Ind. AS) which converge closely with the International Financial Reporting Standards (IFRS).</a:t>
            </a:r>
          </a:p>
          <a:p>
            <a:r>
              <a:rPr lang="en-US" b="1" dirty="0" smtClean="0">
                <a:latin typeface="Times New Roman" pitchFamily="18" charset="0"/>
                <a:cs typeface="Times New Roman" pitchFamily="18" charset="0"/>
              </a:rPr>
              <a:t>Advantages of Transition:</a:t>
            </a:r>
          </a:p>
          <a:p>
            <a:pPr marL="880110" lvl="1" indent="-514350">
              <a:buFont typeface="+mj-lt"/>
              <a:buAutoNum type="arabicPeriod"/>
            </a:pPr>
            <a:r>
              <a:rPr lang="en-US" dirty="0" smtClean="0">
                <a:latin typeface="Times New Roman" pitchFamily="18" charset="0"/>
                <a:cs typeface="Times New Roman" pitchFamily="18" charset="0"/>
              </a:rPr>
              <a:t>• `	Improved Comparability</a:t>
            </a:r>
          </a:p>
          <a:p>
            <a:pPr>
              <a:buNone/>
            </a:pPr>
            <a:r>
              <a:rPr lang="en-US" dirty="0" smtClean="0">
                <a:latin typeface="Times New Roman" pitchFamily="18" charset="0"/>
                <a:cs typeface="Times New Roman" pitchFamily="18" charset="0"/>
              </a:rPr>
              <a:t>		• 	Transparency</a:t>
            </a:r>
          </a:p>
          <a:p>
            <a:pPr>
              <a:buNone/>
            </a:pPr>
            <a:r>
              <a:rPr lang="en-US" dirty="0" smtClean="0">
                <a:latin typeface="Times New Roman" pitchFamily="18" charset="0"/>
                <a:cs typeface="Times New Roman" pitchFamily="18" charset="0"/>
              </a:rPr>
              <a:t>		• 	Qualitative Financial Statements</a:t>
            </a:r>
          </a:p>
          <a:p>
            <a:pPr>
              <a:buNone/>
            </a:pPr>
            <a:r>
              <a:rPr lang="en-US" dirty="0" smtClean="0">
                <a:latin typeface="Times New Roman" pitchFamily="18" charset="0"/>
                <a:cs typeface="Times New Roman" pitchFamily="18" charset="0"/>
              </a:rPr>
              <a:t>		•	 Global Acceptability</a:t>
            </a:r>
          </a:p>
          <a:p>
            <a:r>
              <a:rPr lang="en-US" b="1" dirty="0" smtClean="0">
                <a:latin typeface="Times New Roman" pitchFamily="18" charset="0"/>
                <a:cs typeface="Times New Roman" pitchFamily="18" charset="0"/>
              </a:rPr>
              <a:t>Fundamental changes due to  Ind. AS</a:t>
            </a:r>
          </a:p>
          <a:p>
            <a:pPr>
              <a:buNone/>
            </a:pPr>
            <a:r>
              <a:rPr lang="en-US" dirty="0" smtClean="0">
                <a:latin typeface="Times New Roman" pitchFamily="18" charset="0"/>
                <a:cs typeface="Times New Roman" pitchFamily="18" charset="0"/>
              </a:rPr>
              <a:t>	Significant increase in focus on “FAIR VALUE" accounting (Approx. 75% of Balance Sheet size need Fair Value)</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21</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305800" cy="1143000"/>
          </a:xfrm>
        </p:spPr>
        <p:txBody>
          <a:bodyPr>
            <a:normAutofit/>
          </a:bodyPr>
          <a:lstStyle/>
          <a:p>
            <a:r>
              <a:rPr lang="en-US" sz="3200" dirty="0" smtClean="0"/>
              <a:t>Provisions under the Companies Act, 2013</a:t>
            </a:r>
            <a:br>
              <a:rPr lang="en-US" sz="3200" dirty="0" smtClean="0"/>
            </a:br>
            <a:r>
              <a:rPr lang="en-US" sz="3200" dirty="0" smtClean="0"/>
              <a:t>which require Valuation</a:t>
            </a:r>
            <a:endParaRPr lang="en-US" sz="3200" dirty="0"/>
          </a:p>
        </p:txBody>
      </p:sp>
      <p:sp>
        <p:nvSpPr>
          <p:cNvPr id="3" name="Footer Placeholder 2"/>
          <p:cNvSpPr>
            <a:spLocks noGrp="1"/>
          </p:cNvSpPr>
          <p:nvPr>
            <p:ph type="ftr" sz="quarter" idx="11"/>
          </p:nvPr>
        </p:nvSpPr>
        <p:spPr/>
        <p:txBody>
          <a:bodyPr/>
          <a:lstStyle/>
          <a:p>
            <a:pPr algn="ctr"/>
            <a:r>
              <a:rPr lang="en-US" smtClean="0"/>
              <a:t>J. B. Mistri &amp; Co.</a:t>
            </a:r>
            <a:endParaRPr lang="en-US" dirty="0"/>
          </a:p>
        </p:txBody>
      </p:sp>
      <p:graphicFrame>
        <p:nvGraphicFramePr>
          <p:cNvPr id="4" name="Table 3"/>
          <p:cNvGraphicFramePr>
            <a:graphicFrameLocks noGrp="1"/>
          </p:cNvGraphicFramePr>
          <p:nvPr/>
        </p:nvGraphicFramePr>
        <p:xfrm>
          <a:off x="228599" y="1666875"/>
          <a:ext cx="8686802" cy="4429125"/>
        </p:xfrm>
        <a:graphic>
          <a:graphicData uri="http://schemas.openxmlformats.org/drawingml/2006/table">
            <a:tbl>
              <a:tblPr firstRow="1" bandRow="1">
                <a:tableStyleId>{5C22544A-7EE6-4342-B048-85BDC9FD1C3A}</a:tableStyleId>
              </a:tblPr>
              <a:tblGrid>
                <a:gridCol w="609601"/>
                <a:gridCol w="1371600"/>
                <a:gridCol w="6705601"/>
              </a:tblGrid>
              <a:tr h="561975">
                <a:tc>
                  <a:txBody>
                    <a:bodyPr/>
                    <a:lstStyle/>
                    <a:p>
                      <a:r>
                        <a:rPr lang="en-US" sz="1400" dirty="0" smtClean="0"/>
                        <a:t>Sr. No.</a:t>
                      </a:r>
                      <a:endParaRPr lang="en-US" sz="1400" dirty="0"/>
                    </a:p>
                  </a:txBody>
                  <a:tcPr/>
                </a:tc>
                <a:tc>
                  <a:txBody>
                    <a:bodyPr/>
                    <a:lstStyle/>
                    <a:p>
                      <a:r>
                        <a:rPr kumimoji="0" lang="en-US" sz="1400" b="1" kern="1200" baseline="0" dirty="0" smtClean="0">
                          <a:solidFill>
                            <a:schemeClr val="lt1"/>
                          </a:solidFill>
                          <a:latin typeface="+mn-lt"/>
                          <a:ea typeface="+mn-ea"/>
                          <a:cs typeface="+mn-cs"/>
                        </a:rPr>
                        <a:t>Section</a:t>
                      </a:r>
                      <a:endParaRPr lang="en-US" sz="1400" dirty="0"/>
                    </a:p>
                  </a:txBody>
                  <a:tcPr/>
                </a:tc>
                <a:tc>
                  <a:txBody>
                    <a:bodyPr/>
                    <a:lstStyle/>
                    <a:p>
                      <a:r>
                        <a:rPr lang="en-US" sz="1400" dirty="0" smtClean="0"/>
                        <a:t>Particulars</a:t>
                      </a:r>
                      <a:endParaRPr lang="en-US" sz="1400" dirty="0"/>
                    </a:p>
                  </a:txBody>
                  <a:tcPr/>
                </a:tc>
              </a:tr>
              <a:tr h="137160">
                <a:tc>
                  <a:txBody>
                    <a:bodyPr/>
                    <a:lstStyle/>
                    <a:p>
                      <a:r>
                        <a:rPr kumimoji="0" lang="en-US" sz="1400" kern="1200" baseline="0" dirty="0" smtClean="0">
                          <a:solidFill>
                            <a:schemeClr val="dk1"/>
                          </a:solidFill>
                          <a:latin typeface="+mn-lt"/>
                          <a:ea typeface="+mn-ea"/>
                          <a:cs typeface="+mn-cs"/>
                        </a:rPr>
                        <a:t>1</a:t>
                      </a:r>
                      <a:endParaRPr lang="en-US" sz="1400" dirty="0"/>
                    </a:p>
                  </a:txBody>
                  <a:tcPr/>
                </a:tc>
                <a:tc>
                  <a:txBody>
                    <a:bodyPr/>
                    <a:lstStyle/>
                    <a:p>
                      <a:r>
                        <a:rPr kumimoji="0" lang="en-US" sz="1400" kern="1200" baseline="0" dirty="0" smtClean="0">
                          <a:solidFill>
                            <a:schemeClr val="dk1"/>
                          </a:solidFill>
                          <a:latin typeface="+mn-lt"/>
                          <a:ea typeface="+mn-ea"/>
                          <a:cs typeface="+mn-cs"/>
                        </a:rPr>
                        <a:t>62(1)C</a:t>
                      </a:r>
                      <a:endParaRPr 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400" kern="1200" baseline="0" dirty="0" smtClean="0">
                          <a:solidFill>
                            <a:schemeClr val="dk1"/>
                          </a:solidFill>
                          <a:latin typeface="+mn-lt"/>
                          <a:ea typeface="+mn-ea"/>
                          <a:cs typeface="+mn-cs"/>
                        </a:rPr>
                        <a:t>Valuation report for Further Issue of Shares</a:t>
                      </a:r>
                      <a:endParaRPr lang="en-US" sz="1400" dirty="0" smtClean="0"/>
                    </a:p>
                  </a:txBody>
                  <a:tcPr/>
                </a:tc>
              </a:tr>
              <a:tr h="626745">
                <a:tc>
                  <a:txBody>
                    <a:bodyPr/>
                    <a:lstStyle/>
                    <a:p>
                      <a:r>
                        <a:rPr kumimoji="0" lang="en-US" sz="1400" kern="1200" baseline="0" dirty="0" smtClean="0">
                          <a:solidFill>
                            <a:schemeClr val="dk1"/>
                          </a:solidFill>
                          <a:latin typeface="+mn-lt"/>
                          <a:ea typeface="+mn-ea"/>
                          <a:cs typeface="+mn-cs"/>
                        </a:rPr>
                        <a:t>2</a:t>
                      </a:r>
                      <a:endParaRPr lang="en-US" sz="1400" dirty="0"/>
                    </a:p>
                  </a:txBody>
                  <a:tcPr/>
                </a:tc>
                <a:tc>
                  <a:txBody>
                    <a:bodyPr/>
                    <a:lstStyle/>
                    <a:p>
                      <a:r>
                        <a:rPr kumimoji="0" lang="en-US" sz="1400" kern="1200" baseline="0" dirty="0" smtClean="0">
                          <a:solidFill>
                            <a:schemeClr val="dk1"/>
                          </a:solidFill>
                          <a:latin typeface="+mn-lt"/>
                          <a:ea typeface="+mn-ea"/>
                          <a:cs typeface="+mn-cs"/>
                        </a:rPr>
                        <a:t>192(2)</a:t>
                      </a:r>
                      <a:endParaRPr lang="en-US" sz="1400" dirty="0"/>
                    </a:p>
                  </a:txBody>
                  <a:tcPr/>
                </a:tc>
                <a:tc>
                  <a:txBody>
                    <a:bodyPr/>
                    <a:lstStyle/>
                    <a:p>
                      <a:r>
                        <a:rPr kumimoji="0" lang="en-US" sz="1400" kern="1200" baseline="0" dirty="0" smtClean="0">
                          <a:solidFill>
                            <a:schemeClr val="dk1"/>
                          </a:solidFill>
                          <a:latin typeface="+mn-lt"/>
                          <a:ea typeface="+mn-ea"/>
                          <a:cs typeface="+mn-cs"/>
                        </a:rPr>
                        <a:t>Valuation of Assets Involved in Arrangement of Non cash</a:t>
                      </a:r>
                    </a:p>
                    <a:p>
                      <a:r>
                        <a:rPr kumimoji="0" lang="en-US" sz="1400" kern="1200" baseline="0" dirty="0" smtClean="0">
                          <a:solidFill>
                            <a:schemeClr val="dk1"/>
                          </a:solidFill>
                          <a:latin typeface="+mn-lt"/>
                          <a:ea typeface="+mn-ea"/>
                          <a:cs typeface="+mn-cs"/>
                        </a:rPr>
                        <a:t>transactions involving Directors</a:t>
                      </a:r>
                      <a:endParaRPr lang="en-US" sz="1400" dirty="0" smtClean="0"/>
                    </a:p>
                  </a:txBody>
                  <a:tcPr/>
                </a:tc>
              </a:tr>
              <a:tr h="561975">
                <a:tc>
                  <a:txBody>
                    <a:bodyPr/>
                    <a:lstStyle/>
                    <a:p>
                      <a:r>
                        <a:rPr lang="en-US" sz="1400" dirty="0" smtClean="0"/>
                        <a:t>3</a:t>
                      </a:r>
                      <a:endParaRPr lang="en-US" sz="1400" dirty="0"/>
                    </a:p>
                  </a:txBody>
                  <a:tcPr/>
                </a:tc>
                <a:tc>
                  <a:txBody>
                    <a:bodyPr/>
                    <a:lstStyle/>
                    <a:p>
                      <a:r>
                        <a:rPr kumimoji="0" lang="en-US" sz="1400" kern="1200" baseline="0" dirty="0" smtClean="0">
                          <a:solidFill>
                            <a:schemeClr val="dk1"/>
                          </a:solidFill>
                          <a:latin typeface="+mn-lt"/>
                          <a:ea typeface="+mn-ea"/>
                          <a:cs typeface="+mn-cs"/>
                        </a:rPr>
                        <a:t>230(2)(c)(v)</a:t>
                      </a:r>
                      <a:endParaRPr lang="en-US" sz="1400" dirty="0"/>
                    </a:p>
                  </a:txBody>
                  <a:tcPr/>
                </a:tc>
                <a:tc>
                  <a:txBody>
                    <a:bodyPr/>
                    <a:lstStyle/>
                    <a:p>
                      <a:r>
                        <a:rPr kumimoji="0" lang="en-US" sz="1400" kern="1200" baseline="0" dirty="0" smtClean="0">
                          <a:solidFill>
                            <a:schemeClr val="dk1"/>
                          </a:solidFill>
                          <a:latin typeface="+mn-lt"/>
                          <a:ea typeface="+mn-ea"/>
                          <a:cs typeface="+mn-cs"/>
                        </a:rPr>
                        <a:t>Valuation of shares, property and assets of the Company under a scheme of Corporate Debt Restructuring</a:t>
                      </a:r>
                      <a:endParaRPr lang="en-US" sz="1400" dirty="0"/>
                    </a:p>
                  </a:txBody>
                  <a:tcPr/>
                </a:tc>
              </a:tr>
              <a:tr h="561975">
                <a:tc>
                  <a:txBody>
                    <a:bodyPr/>
                    <a:lstStyle/>
                    <a:p>
                      <a:r>
                        <a:rPr lang="en-US" sz="1400" dirty="0" smtClean="0"/>
                        <a:t>4</a:t>
                      </a:r>
                      <a:endParaRPr lang="en-US" sz="1400" dirty="0"/>
                    </a:p>
                  </a:txBody>
                  <a:tcPr/>
                </a:tc>
                <a:tc>
                  <a:txBody>
                    <a:bodyPr/>
                    <a:lstStyle/>
                    <a:p>
                      <a:r>
                        <a:rPr kumimoji="0" lang="en-US" sz="1400" kern="1200" baseline="0" dirty="0" smtClean="0">
                          <a:solidFill>
                            <a:schemeClr val="dk1"/>
                          </a:solidFill>
                          <a:latin typeface="+mn-lt"/>
                          <a:ea typeface="+mn-ea"/>
                          <a:cs typeface="+mn-cs"/>
                        </a:rPr>
                        <a:t>230(3)</a:t>
                      </a:r>
                      <a:endParaRPr lang="en-US" sz="1400" dirty="0"/>
                    </a:p>
                  </a:txBody>
                  <a:tcPr/>
                </a:tc>
                <a:tc>
                  <a:txBody>
                    <a:bodyPr/>
                    <a:lstStyle/>
                    <a:p>
                      <a:r>
                        <a:rPr kumimoji="0" lang="en-US" sz="1400" kern="1200" baseline="0" dirty="0" smtClean="0">
                          <a:solidFill>
                            <a:schemeClr val="dk1"/>
                          </a:solidFill>
                          <a:latin typeface="+mn-lt"/>
                          <a:ea typeface="+mn-ea"/>
                          <a:cs typeface="+mn-cs"/>
                        </a:rPr>
                        <a:t>Valuation report along with Notice of creditors /share holders meeting –Under scheme of compromise /Arrangement.</a:t>
                      </a:r>
                      <a:endParaRPr lang="en-US" sz="1400" dirty="0"/>
                    </a:p>
                  </a:txBody>
                  <a:tcPr/>
                </a:tc>
              </a:tr>
              <a:tr h="561975">
                <a:tc>
                  <a:txBody>
                    <a:bodyPr/>
                    <a:lstStyle/>
                    <a:p>
                      <a:r>
                        <a:rPr lang="en-US" sz="1400" dirty="0" smtClean="0"/>
                        <a:t>5</a:t>
                      </a:r>
                      <a:endParaRPr lang="en-US" sz="1400" dirty="0"/>
                    </a:p>
                  </a:txBody>
                  <a:tcPr/>
                </a:tc>
                <a:tc>
                  <a:txBody>
                    <a:bodyPr/>
                    <a:lstStyle/>
                    <a:p>
                      <a:r>
                        <a:rPr kumimoji="0" lang="en-US" sz="1400" kern="1200" baseline="0" dirty="0" smtClean="0">
                          <a:solidFill>
                            <a:schemeClr val="dk1"/>
                          </a:solidFill>
                          <a:latin typeface="+mn-lt"/>
                          <a:ea typeface="+mn-ea"/>
                          <a:cs typeface="+mn-cs"/>
                        </a:rPr>
                        <a:t>232(2(d)</a:t>
                      </a:r>
                      <a:endParaRPr lang="en-US" sz="1400" dirty="0"/>
                    </a:p>
                  </a:txBody>
                  <a:tcPr/>
                </a:tc>
                <a:tc>
                  <a:txBody>
                    <a:bodyPr/>
                    <a:lstStyle/>
                    <a:p>
                      <a:r>
                        <a:rPr kumimoji="0" lang="en-US" sz="1400" kern="1200" baseline="0" dirty="0" smtClean="0">
                          <a:solidFill>
                            <a:schemeClr val="dk1"/>
                          </a:solidFill>
                          <a:latin typeface="+mn-lt"/>
                          <a:ea typeface="+mn-ea"/>
                          <a:cs typeface="+mn-cs"/>
                        </a:rPr>
                        <a:t>The report of the expert with regard to valuation, if any, would be circulated for meeting of creditors/Members</a:t>
                      </a:r>
                      <a:endParaRPr lang="en-US" sz="1400" dirty="0"/>
                    </a:p>
                  </a:txBody>
                  <a:tcPr/>
                </a:tc>
              </a:tr>
              <a:tr h="561975">
                <a:tc>
                  <a:txBody>
                    <a:bodyPr/>
                    <a:lstStyle/>
                    <a:p>
                      <a:r>
                        <a:rPr lang="en-US" sz="1400" dirty="0" smtClean="0"/>
                        <a:t>6</a:t>
                      </a:r>
                      <a:endParaRPr lang="en-US" sz="1400" dirty="0"/>
                    </a:p>
                  </a:txBody>
                  <a:tcPr/>
                </a:tc>
                <a:tc>
                  <a:txBody>
                    <a:bodyPr/>
                    <a:lstStyle/>
                    <a:p>
                      <a:r>
                        <a:rPr kumimoji="0" lang="en-US" sz="1400" kern="1200" baseline="0" dirty="0" smtClean="0">
                          <a:solidFill>
                            <a:schemeClr val="dk1"/>
                          </a:solidFill>
                          <a:latin typeface="+mn-lt"/>
                          <a:ea typeface="+mn-ea"/>
                          <a:cs typeface="+mn-cs"/>
                        </a:rPr>
                        <a:t>232(3)(h)</a:t>
                      </a:r>
                      <a:endParaRPr lang="en-US" sz="1400" dirty="0"/>
                    </a:p>
                  </a:txBody>
                  <a:tcPr/>
                </a:tc>
                <a:tc>
                  <a:txBody>
                    <a:bodyPr/>
                    <a:lstStyle/>
                    <a:p>
                      <a:r>
                        <a:rPr kumimoji="0" lang="en-US" sz="1400" kern="1200" baseline="0" dirty="0" smtClean="0">
                          <a:solidFill>
                            <a:schemeClr val="dk1"/>
                          </a:solidFill>
                          <a:latin typeface="+mn-lt"/>
                          <a:ea typeface="+mn-ea"/>
                          <a:cs typeface="+mn-cs"/>
                        </a:rPr>
                        <a:t>The Valuation report to be made by the tribunal for exit opportunity to the shareholders of transferor Company –Under the scheme of Compromise/Arrangement in case the Transferor company is Listed Company and the Transferee-company is an unlisted Company.</a:t>
                      </a:r>
                      <a:endParaRPr lang="en-US" sz="1400" dirty="0"/>
                    </a:p>
                  </a:txBody>
                  <a:tcPr/>
                </a:tc>
              </a:tr>
              <a:tr h="295275">
                <a:tc>
                  <a:txBody>
                    <a:bodyPr/>
                    <a:lstStyle/>
                    <a:p>
                      <a:r>
                        <a:rPr lang="en-US" sz="1400" dirty="0" smtClean="0"/>
                        <a:t>7</a:t>
                      </a:r>
                      <a:endParaRPr lang="en-US" sz="1400" dirty="0"/>
                    </a:p>
                  </a:txBody>
                  <a:tcPr/>
                </a:tc>
                <a:tc>
                  <a:txBody>
                    <a:bodyPr/>
                    <a:lstStyle/>
                    <a:p>
                      <a:r>
                        <a:rPr kumimoji="0" lang="en-US" sz="1400" kern="1200" baseline="0" dirty="0" smtClean="0">
                          <a:solidFill>
                            <a:schemeClr val="dk1"/>
                          </a:solidFill>
                          <a:latin typeface="+mn-lt"/>
                          <a:ea typeface="+mn-ea"/>
                          <a:cs typeface="+mn-cs"/>
                        </a:rPr>
                        <a:t>236(2)</a:t>
                      </a:r>
                      <a:endParaRPr lang="en-US" sz="1400" dirty="0"/>
                    </a:p>
                  </a:txBody>
                  <a:tcPr/>
                </a:tc>
                <a:tc>
                  <a:txBody>
                    <a:bodyPr/>
                    <a:lstStyle/>
                    <a:p>
                      <a:r>
                        <a:rPr kumimoji="0" lang="en-US" sz="1400" kern="1200" baseline="0" dirty="0" smtClean="0">
                          <a:solidFill>
                            <a:schemeClr val="dk1"/>
                          </a:solidFill>
                          <a:latin typeface="+mn-lt"/>
                          <a:ea typeface="+mn-ea"/>
                          <a:cs typeface="+mn-cs"/>
                        </a:rPr>
                        <a:t>Valuation of equity shares held by the Minority Share Holders.</a:t>
                      </a:r>
                      <a:endParaRPr lang="en-US" sz="1400"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22</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b="1" u="sng" dirty="0" smtClean="0"/>
              <a:t>PROVISIONS UNDER THE INCOME TAX ACT, 1961 WHICH REQUIRE VALUATION</a:t>
            </a:r>
            <a:endParaRPr lang="en-US" sz="4000" b="1" u="sng" dirty="0"/>
          </a:p>
        </p:txBody>
      </p:sp>
      <p:sp>
        <p:nvSpPr>
          <p:cNvPr id="3" name="Footer Placeholder 2"/>
          <p:cNvSpPr>
            <a:spLocks noGrp="1"/>
          </p:cNvSpPr>
          <p:nvPr>
            <p:ph type="ftr" sz="quarter" idx="11"/>
          </p:nvPr>
        </p:nvSpPr>
        <p:spPr/>
        <p:txBody>
          <a:bodyPr/>
          <a:lstStyle/>
          <a:p>
            <a:r>
              <a:rPr lang="en-US" smtClean="0"/>
              <a:t>J. B. Mistri &amp; Co.</a:t>
            </a:r>
            <a:endParaRPr lang="en-US" dirty="0"/>
          </a:p>
        </p:txBody>
      </p:sp>
      <p:graphicFrame>
        <p:nvGraphicFramePr>
          <p:cNvPr id="4" name="Table 3"/>
          <p:cNvGraphicFramePr>
            <a:graphicFrameLocks noGrp="1"/>
          </p:cNvGraphicFramePr>
          <p:nvPr/>
        </p:nvGraphicFramePr>
        <p:xfrm>
          <a:off x="228601" y="1828800"/>
          <a:ext cx="8458200" cy="4846320"/>
        </p:xfrm>
        <a:graphic>
          <a:graphicData uri="http://schemas.openxmlformats.org/drawingml/2006/table">
            <a:tbl>
              <a:tblPr firstRow="1" bandRow="1">
                <a:tableStyleId>{5C22544A-7EE6-4342-B048-85BDC9FD1C3A}</a:tableStyleId>
              </a:tblPr>
              <a:tblGrid>
                <a:gridCol w="951548"/>
                <a:gridCol w="1554586"/>
                <a:gridCol w="5952066"/>
              </a:tblGrid>
              <a:tr h="146980">
                <a:tc>
                  <a:txBody>
                    <a:bodyPr/>
                    <a:lstStyle/>
                    <a:p>
                      <a:r>
                        <a:rPr lang="en-US" dirty="0" smtClean="0"/>
                        <a:t>Sr.No.</a:t>
                      </a:r>
                      <a:endParaRPr lang="en-US" dirty="0"/>
                    </a:p>
                  </a:txBody>
                  <a:tcPr/>
                </a:tc>
                <a:tc>
                  <a:txBody>
                    <a:bodyPr/>
                    <a:lstStyle/>
                    <a:p>
                      <a:r>
                        <a:rPr lang="en-US" dirty="0" smtClean="0"/>
                        <a:t>Section</a:t>
                      </a:r>
                      <a:endParaRPr lang="en-US" dirty="0"/>
                    </a:p>
                  </a:txBody>
                  <a:tcPr/>
                </a:tc>
                <a:tc>
                  <a:txBody>
                    <a:bodyPr/>
                    <a:lstStyle/>
                    <a:p>
                      <a:r>
                        <a:rPr lang="en-US" dirty="0" smtClean="0"/>
                        <a:t>Particulars</a:t>
                      </a:r>
                      <a:endParaRPr lang="en-US" dirty="0"/>
                    </a:p>
                  </a:txBody>
                  <a:tcPr/>
                </a:tc>
              </a:tr>
              <a:tr h="871963">
                <a:tc>
                  <a:txBody>
                    <a:bodyPr/>
                    <a:lstStyle/>
                    <a:p>
                      <a:r>
                        <a:rPr lang="en-US" dirty="0" smtClean="0"/>
                        <a:t>1</a:t>
                      </a:r>
                      <a:endParaRPr lang="en-US" dirty="0"/>
                    </a:p>
                  </a:txBody>
                  <a:tcPr/>
                </a:tc>
                <a:tc>
                  <a:txBody>
                    <a:bodyPr/>
                    <a:lstStyle/>
                    <a:p>
                      <a:r>
                        <a:rPr kumimoji="0" lang="en-US" sz="1800" kern="1200" baseline="0" dirty="0" smtClean="0">
                          <a:solidFill>
                            <a:schemeClr val="dk1"/>
                          </a:solidFill>
                          <a:latin typeface="+mn-lt"/>
                          <a:ea typeface="+mn-ea"/>
                          <a:cs typeface="+mn-cs"/>
                        </a:rPr>
                        <a:t>56(2) </a:t>
                      </a:r>
                      <a:endParaRPr lang="en-US" dirty="0"/>
                    </a:p>
                  </a:txBody>
                  <a:tcPr/>
                </a:tc>
                <a:tc>
                  <a:txBody>
                    <a:bodyPr/>
                    <a:lstStyle/>
                    <a:p>
                      <a:r>
                        <a:rPr kumimoji="0" lang="en-US" sz="1800" kern="1200" baseline="0" dirty="0" smtClean="0">
                          <a:solidFill>
                            <a:schemeClr val="dk1"/>
                          </a:solidFill>
                          <a:latin typeface="+mn-lt"/>
                          <a:ea typeface="+mn-ea"/>
                          <a:cs typeface="+mn-cs"/>
                        </a:rPr>
                        <a:t> Valuation Methodology for Issue of Unquoted Equity</a:t>
                      </a:r>
                    </a:p>
                    <a:p>
                      <a:r>
                        <a:rPr kumimoji="0" lang="en-US" sz="1800" kern="1200" baseline="0" dirty="0" smtClean="0">
                          <a:solidFill>
                            <a:schemeClr val="dk1"/>
                          </a:solidFill>
                          <a:latin typeface="+mn-lt"/>
                          <a:ea typeface="+mn-ea"/>
                          <a:cs typeface="+mn-cs"/>
                        </a:rPr>
                        <a:t>Shares -Rule 11UA(2)2 56(2)</a:t>
                      </a:r>
                    </a:p>
                    <a:p>
                      <a:r>
                        <a:rPr kumimoji="0" lang="en-US" sz="1800" kern="1200" baseline="0" dirty="0" smtClean="0">
                          <a:solidFill>
                            <a:schemeClr val="dk1"/>
                          </a:solidFill>
                          <a:latin typeface="+mn-lt"/>
                          <a:ea typeface="+mn-ea"/>
                          <a:cs typeface="+mn-cs"/>
                        </a:rPr>
                        <a:t> </a:t>
                      </a:r>
                      <a:endParaRPr lang="en-US" dirty="0"/>
                    </a:p>
                  </a:txBody>
                  <a:tcPr/>
                </a:tc>
              </a:tr>
              <a:tr h="610374">
                <a:tc>
                  <a:txBody>
                    <a:bodyPr/>
                    <a:lstStyle/>
                    <a:p>
                      <a:r>
                        <a:rPr lang="en-US" dirty="0" smtClean="0"/>
                        <a:t>2</a:t>
                      </a:r>
                      <a:endParaRPr lang="en-US" dirty="0"/>
                    </a:p>
                  </a:txBody>
                  <a:tcPr/>
                </a:tc>
                <a:tc>
                  <a:txBody>
                    <a:bodyPr/>
                    <a:lstStyle/>
                    <a:p>
                      <a:r>
                        <a:rPr kumimoji="0" lang="en-US" sz="1800" kern="1200" baseline="0" dirty="0" smtClean="0">
                          <a:solidFill>
                            <a:schemeClr val="dk1"/>
                          </a:solidFill>
                          <a:latin typeface="+mn-lt"/>
                          <a:ea typeface="+mn-ea"/>
                          <a:cs typeface="+mn-cs"/>
                        </a:rPr>
                        <a:t>56(2)</a:t>
                      </a:r>
                      <a:endParaRPr lang="en-US" dirty="0"/>
                    </a:p>
                  </a:txBody>
                  <a:tcPr/>
                </a:tc>
                <a:tc>
                  <a:txBody>
                    <a:bodyPr/>
                    <a:lstStyle/>
                    <a:p>
                      <a:r>
                        <a:rPr kumimoji="0" lang="en-US" sz="1800" kern="1200" baseline="0" dirty="0" smtClean="0">
                          <a:solidFill>
                            <a:schemeClr val="dk1"/>
                          </a:solidFill>
                          <a:latin typeface="+mn-lt"/>
                          <a:ea typeface="+mn-ea"/>
                          <a:cs typeface="+mn-cs"/>
                        </a:rPr>
                        <a:t>Issue of Unquoted Shares (Other Than Equity Shares)</a:t>
                      </a:r>
                    </a:p>
                    <a:p>
                      <a:r>
                        <a:rPr kumimoji="0" lang="en-US" sz="1800" kern="1200" baseline="0" dirty="0" smtClean="0">
                          <a:solidFill>
                            <a:schemeClr val="dk1"/>
                          </a:solidFill>
                          <a:latin typeface="+mn-lt"/>
                          <a:ea typeface="+mn-ea"/>
                          <a:cs typeface="+mn-cs"/>
                        </a:rPr>
                        <a:t>- Rule 11UA(1)(c)(c)</a:t>
                      </a:r>
                      <a:endParaRPr lang="en-US" dirty="0"/>
                    </a:p>
                  </a:txBody>
                  <a:tcPr/>
                </a:tc>
              </a:tr>
              <a:tr h="348785">
                <a:tc>
                  <a:txBody>
                    <a:bodyPr/>
                    <a:lstStyle/>
                    <a:p>
                      <a:r>
                        <a:rPr lang="en-US" dirty="0" smtClean="0"/>
                        <a:t>3</a:t>
                      </a:r>
                      <a:endParaRPr lang="en-US" dirty="0"/>
                    </a:p>
                  </a:txBody>
                  <a:tcPr/>
                </a:tc>
                <a:tc>
                  <a:txBody>
                    <a:bodyPr/>
                    <a:lstStyle/>
                    <a:p>
                      <a:r>
                        <a:rPr kumimoji="0" lang="en-US" sz="1800" kern="1200" baseline="0" dirty="0" smtClean="0">
                          <a:solidFill>
                            <a:schemeClr val="dk1"/>
                          </a:solidFill>
                          <a:latin typeface="+mn-lt"/>
                          <a:ea typeface="+mn-ea"/>
                          <a:cs typeface="+mn-cs"/>
                        </a:rPr>
                        <a:t>56(2) (x)</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Transfer of Shares and Other Securities</a:t>
                      </a:r>
                      <a:endParaRPr lang="en-US" dirty="0" smtClean="0"/>
                    </a:p>
                  </a:txBody>
                  <a:tcPr/>
                </a:tc>
              </a:tr>
              <a:tr h="348785">
                <a:tc>
                  <a:txBody>
                    <a:bodyPr/>
                    <a:lstStyle/>
                    <a:p>
                      <a:r>
                        <a:rPr lang="en-US" dirty="0" smtClean="0"/>
                        <a:t>4</a:t>
                      </a:r>
                      <a:endParaRPr lang="en-US" dirty="0"/>
                    </a:p>
                  </a:txBody>
                  <a:tcPr/>
                </a:tc>
                <a:tc>
                  <a:txBody>
                    <a:bodyPr/>
                    <a:lstStyle/>
                    <a:p>
                      <a:r>
                        <a:rPr kumimoji="0" lang="en-US" sz="1800" kern="1200" baseline="0" dirty="0" smtClean="0">
                          <a:solidFill>
                            <a:schemeClr val="dk1"/>
                          </a:solidFill>
                          <a:latin typeface="+mn-lt"/>
                          <a:ea typeface="+mn-ea"/>
                          <a:cs typeface="+mn-cs"/>
                        </a:rPr>
                        <a:t>50CA</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0" lang="en-US" sz="1800" kern="1200" baseline="0" dirty="0" smtClean="0">
                          <a:solidFill>
                            <a:schemeClr val="dk1"/>
                          </a:solidFill>
                          <a:latin typeface="+mn-lt"/>
                          <a:ea typeface="+mn-ea"/>
                          <a:cs typeface="+mn-cs"/>
                        </a:rPr>
                        <a:t>Valuation for Capital Gains</a:t>
                      </a:r>
                      <a:endParaRPr lang="en-US" dirty="0" smtClean="0"/>
                    </a:p>
                  </a:txBody>
                  <a:tcPr/>
                </a:tc>
              </a:tr>
              <a:tr h="610374">
                <a:tc>
                  <a:txBody>
                    <a:bodyPr/>
                    <a:lstStyle/>
                    <a:p>
                      <a:r>
                        <a:rPr lang="en-US" dirty="0" smtClean="0"/>
                        <a:t>5</a:t>
                      </a:r>
                      <a:endParaRPr lang="en-US" dirty="0"/>
                    </a:p>
                  </a:txBody>
                  <a:tcPr/>
                </a:tc>
                <a:tc>
                  <a:txBody>
                    <a:bodyPr/>
                    <a:lstStyle/>
                    <a:p>
                      <a:r>
                        <a:rPr kumimoji="0" lang="en-US" sz="1800" kern="1200" baseline="0" dirty="0" smtClean="0">
                          <a:solidFill>
                            <a:schemeClr val="dk1"/>
                          </a:solidFill>
                          <a:latin typeface="+mn-lt"/>
                          <a:ea typeface="+mn-ea"/>
                          <a:cs typeface="+mn-cs"/>
                        </a:rPr>
                        <a:t>92C </a:t>
                      </a:r>
                    </a:p>
                  </a:txBody>
                  <a:tcPr/>
                </a:tc>
                <a:tc>
                  <a:txBody>
                    <a:bodyPr/>
                    <a:lstStyle/>
                    <a:p>
                      <a:r>
                        <a:rPr kumimoji="0" lang="en-US" sz="1800" kern="1200" baseline="0" dirty="0" smtClean="0">
                          <a:solidFill>
                            <a:schemeClr val="dk1"/>
                          </a:solidFill>
                          <a:latin typeface="+mn-lt"/>
                          <a:ea typeface="+mn-ea"/>
                          <a:cs typeface="+mn-cs"/>
                        </a:rPr>
                        <a:t>Transfer Pricing – International Transactions between</a:t>
                      </a:r>
                    </a:p>
                    <a:p>
                      <a:r>
                        <a:rPr kumimoji="0" lang="en-US" sz="1800" kern="1200" baseline="0" dirty="0" smtClean="0">
                          <a:solidFill>
                            <a:schemeClr val="dk1"/>
                          </a:solidFill>
                          <a:latin typeface="+mn-lt"/>
                          <a:ea typeface="+mn-ea"/>
                          <a:cs typeface="+mn-cs"/>
                        </a:rPr>
                        <a:t>Associated Entities</a:t>
                      </a:r>
                      <a:endParaRPr lang="en-US" dirty="0" smtClean="0"/>
                    </a:p>
                  </a:txBody>
                  <a:tcPr/>
                </a:tc>
              </a:tr>
              <a:tr h="610374">
                <a:tc>
                  <a:txBody>
                    <a:bodyPr/>
                    <a:lstStyle/>
                    <a:p>
                      <a:r>
                        <a:rPr lang="en-US" dirty="0" smtClean="0"/>
                        <a:t>6</a:t>
                      </a:r>
                      <a:endParaRPr lang="en-US" dirty="0"/>
                    </a:p>
                  </a:txBody>
                  <a:tcPr/>
                </a:tc>
                <a:tc>
                  <a:txBody>
                    <a:bodyPr/>
                    <a:lstStyle/>
                    <a:p>
                      <a:r>
                        <a:rPr kumimoji="0" lang="en-US" sz="1800" kern="1200" baseline="0" dirty="0" smtClean="0">
                          <a:solidFill>
                            <a:schemeClr val="dk1"/>
                          </a:solidFill>
                          <a:latin typeface="+mn-lt"/>
                          <a:ea typeface="+mn-ea"/>
                          <a:cs typeface="+mn-cs"/>
                        </a:rPr>
                        <a:t>9</a:t>
                      </a:r>
                      <a:endParaRPr lang="en-US" dirty="0"/>
                    </a:p>
                  </a:txBody>
                  <a:tcPr/>
                </a:tc>
                <a:tc>
                  <a:txBody>
                    <a:bodyPr/>
                    <a:lstStyle/>
                    <a:p>
                      <a:r>
                        <a:rPr kumimoji="0" lang="en-US" sz="1800" kern="1200" baseline="0" dirty="0" smtClean="0">
                          <a:solidFill>
                            <a:schemeClr val="dk1"/>
                          </a:solidFill>
                          <a:latin typeface="+mn-lt"/>
                          <a:ea typeface="+mn-ea"/>
                          <a:cs typeface="+mn-cs"/>
                        </a:rPr>
                        <a:t>Indirect Transfer Pricing – Capital Gain arising to Non-</a:t>
                      </a:r>
                    </a:p>
                    <a:p>
                      <a:r>
                        <a:rPr kumimoji="0" lang="en-US" sz="1800" kern="1200" baseline="0" dirty="0" smtClean="0">
                          <a:solidFill>
                            <a:schemeClr val="dk1"/>
                          </a:solidFill>
                          <a:latin typeface="+mn-lt"/>
                          <a:ea typeface="+mn-ea"/>
                          <a:cs typeface="+mn-cs"/>
                        </a:rPr>
                        <a:t>Resident on transfer of shares of foreign company</a:t>
                      </a:r>
                      <a:endParaRPr lang="en-US" dirty="0" smtClean="0"/>
                    </a:p>
                  </a:txBody>
                  <a:tcPr/>
                </a:tc>
              </a:tr>
              <a:tr h="871963">
                <a:tc>
                  <a:txBody>
                    <a:bodyPr/>
                    <a:lstStyle/>
                    <a:p>
                      <a:r>
                        <a:rPr lang="en-US" dirty="0" smtClean="0"/>
                        <a:t>7</a:t>
                      </a:r>
                      <a:endParaRPr lang="en-US" dirty="0"/>
                    </a:p>
                  </a:txBody>
                  <a:tcPr/>
                </a:tc>
                <a:tc>
                  <a:txBody>
                    <a:bodyPr/>
                    <a:lstStyle/>
                    <a:p>
                      <a:r>
                        <a:rPr kumimoji="0" lang="en-US" sz="1800" kern="1200" baseline="0" dirty="0" smtClean="0">
                          <a:solidFill>
                            <a:schemeClr val="dk1"/>
                          </a:solidFill>
                          <a:latin typeface="+mn-lt"/>
                          <a:ea typeface="+mn-ea"/>
                          <a:cs typeface="+mn-cs"/>
                        </a:rPr>
                        <a:t>236(2)</a:t>
                      </a:r>
                      <a:endParaRPr lang="en-US" dirty="0"/>
                    </a:p>
                  </a:txBody>
                  <a:tcPr/>
                </a:tc>
                <a:tc>
                  <a:txBody>
                    <a:bodyPr/>
                    <a:lstStyle/>
                    <a:p>
                      <a:r>
                        <a:rPr kumimoji="0" lang="en-US" sz="1800" kern="1200" baseline="0" dirty="0" smtClean="0">
                          <a:solidFill>
                            <a:schemeClr val="dk1"/>
                          </a:solidFill>
                          <a:latin typeface="+mn-lt"/>
                          <a:ea typeface="+mn-ea"/>
                          <a:cs typeface="+mn-cs"/>
                        </a:rPr>
                        <a:t>Valuation of Equity Shares held by the Minority Share</a:t>
                      </a:r>
                    </a:p>
                    <a:p>
                      <a:r>
                        <a:rPr kumimoji="0" lang="en-US" sz="1800" kern="1200" baseline="0" dirty="0" smtClean="0">
                          <a:solidFill>
                            <a:schemeClr val="dk1"/>
                          </a:solidFill>
                          <a:latin typeface="+mn-lt"/>
                          <a:ea typeface="+mn-ea"/>
                          <a:cs typeface="+mn-cs"/>
                        </a:rPr>
                        <a:t>Holders.</a:t>
                      </a:r>
                      <a:endParaRPr lang="en-US" dirty="0" smtClean="0"/>
                    </a:p>
                    <a:p>
                      <a:endParaRPr lang="en-US" dirty="0"/>
                    </a:p>
                  </a:txBody>
                  <a:tcPr/>
                </a:tc>
              </a:tr>
            </a:tbl>
          </a:graphicData>
        </a:graphic>
      </p:graphicFrame>
      <p:sp>
        <p:nvSpPr>
          <p:cNvPr id="5" name="Slide Number Placeholder 4"/>
          <p:cNvSpPr>
            <a:spLocks noGrp="1"/>
          </p:cNvSpPr>
          <p:nvPr>
            <p:ph type="sldNum" sz="quarter" idx="12"/>
          </p:nvPr>
        </p:nvSpPr>
        <p:spPr/>
        <p:txBody>
          <a:bodyPr/>
          <a:lstStyle/>
          <a:p>
            <a:fld id="{B6F15528-21DE-4FAA-801E-634DDDAF4B2B}" type="slidenum">
              <a:rPr lang="en-US" smtClean="0"/>
              <a:pPr/>
              <a:t>23</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0"/>
            <a:ext cx="8229600" cy="990600"/>
          </a:xfrm>
        </p:spPr>
        <p:txBody>
          <a:bodyPr>
            <a:normAutofit fontScale="90000"/>
          </a:bodyPr>
          <a:lstStyle/>
          <a:p>
            <a:r>
              <a:rPr lang="en-US" dirty="0" smtClean="0">
                <a:latin typeface="Times New Roman" pitchFamily="18" charset="0"/>
                <a:cs typeface="Times New Roman" pitchFamily="18" charset="0"/>
              </a:rPr>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 </a:t>
            </a:r>
            <a:r>
              <a:rPr lang="en-US" b="1" u="sng" dirty="0" smtClean="0">
                <a:latin typeface="Times New Roman" pitchFamily="18" charset="0"/>
                <a:cs typeface="Times New Roman" pitchFamily="18" charset="0"/>
              </a:rPr>
              <a:t>APPLICABILITY OF  Ind. AS</a:t>
            </a:r>
            <a:endParaRPr lang="en-US"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lnSpcReduction="10000"/>
          </a:bodyPr>
          <a:lstStyle/>
          <a:p>
            <a:r>
              <a:rPr lang="en-US" sz="3200" b="1" dirty="0" smtClean="0">
                <a:latin typeface="Times New Roman" pitchFamily="18" charset="0"/>
                <a:cs typeface="Times New Roman" pitchFamily="18" charset="0"/>
              </a:rPr>
              <a:t>2016-17:</a:t>
            </a:r>
            <a:r>
              <a:rPr lang="en-US" sz="3200" dirty="0" smtClean="0">
                <a:latin typeface="Times New Roman" pitchFamily="18" charset="0"/>
                <a:cs typeface="Times New Roman" pitchFamily="18" charset="0"/>
              </a:rPr>
              <a:t>Companies (listed and unlisted) whose net worth is  equal to or greater than 500 crore INR</a:t>
            </a:r>
          </a:p>
          <a:p>
            <a:r>
              <a:rPr lang="en-US" sz="3200" b="1" dirty="0" smtClean="0">
                <a:latin typeface="Times New Roman" pitchFamily="18" charset="0"/>
                <a:cs typeface="Times New Roman" pitchFamily="18" charset="0"/>
              </a:rPr>
              <a:t>2017-18:</a:t>
            </a:r>
            <a:r>
              <a:rPr lang="en-US" sz="3200" dirty="0" smtClean="0">
                <a:latin typeface="Times New Roman" pitchFamily="18" charset="0"/>
                <a:cs typeface="Times New Roman" pitchFamily="18" charset="0"/>
              </a:rPr>
              <a:t>Unlisted companies whose net worth is equal to or greater than 250 crore INR and all listed companies</a:t>
            </a:r>
          </a:p>
          <a:p>
            <a:r>
              <a:rPr lang="en-US" sz="3200" b="1" dirty="0" smtClean="0">
                <a:latin typeface="Times New Roman" pitchFamily="18" charset="0"/>
                <a:cs typeface="Times New Roman" pitchFamily="18" charset="0"/>
              </a:rPr>
              <a:t>2018-19 (</a:t>
            </a:r>
            <a:r>
              <a:rPr lang="en-US" sz="3200" dirty="0" smtClean="0">
                <a:latin typeface="Times New Roman" pitchFamily="18" charset="0"/>
                <a:cs typeface="Times New Roman" pitchFamily="18" charset="0"/>
              </a:rPr>
              <a:t>onwards):When a company’s net worth becomes greater than 250 crore INR</a:t>
            </a:r>
          </a:p>
          <a:p>
            <a:r>
              <a:rPr lang="en-US" sz="3200" dirty="0" smtClean="0">
                <a:latin typeface="Times New Roman" pitchFamily="18" charset="0"/>
                <a:cs typeface="Times New Roman" pitchFamily="18" charset="0"/>
              </a:rPr>
              <a:t>Registered Valuer shall be most competent person to provide Fair Valuation as an Expert.</a:t>
            </a: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24</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447800"/>
          </a:xfrm>
        </p:spPr>
        <p:txBody>
          <a:bodyPr>
            <a:normAutofit/>
          </a:bodyPr>
          <a:lstStyle/>
          <a:p>
            <a:pPr algn="ctr"/>
            <a:r>
              <a:rPr lang="en-US" sz="4000" b="1" u="sng" dirty="0" smtClean="0">
                <a:latin typeface="Times New Roman" pitchFamily="18" charset="0"/>
                <a:cs typeface="Times New Roman" pitchFamily="18" charset="0"/>
              </a:rPr>
              <a:t>HOW BUSSINESS VALUATION IS DONE (METHODS/APPROACH)</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2133600"/>
            <a:ext cx="8229600" cy="3886200"/>
          </a:xfrm>
        </p:spPr>
        <p:txBody>
          <a:bodyPr>
            <a:normAutofit/>
          </a:bodyPr>
          <a:lstStyle/>
          <a:p>
            <a:r>
              <a:rPr lang="en-US" sz="4400" dirty="0" smtClean="0">
                <a:latin typeface="Times New Roman" pitchFamily="18" charset="0"/>
                <a:cs typeface="Times New Roman" pitchFamily="18" charset="0"/>
              </a:rPr>
              <a:t>NET ASSET BASED METHOD/REPLACEMENT COST MODEL</a:t>
            </a:r>
          </a:p>
          <a:p>
            <a:r>
              <a:rPr lang="en-US" sz="4400" dirty="0" smtClean="0">
                <a:latin typeface="Times New Roman" pitchFamily="18" charset="0"/>
                <a:cs typeface="Times New Roman" pitchFamily="18" charset="0"/>
              </a:rPr>
              <a:t>MARKET APPROACH</a:t>
            </a:r>
          </a:p>
          <a:p>
            <a:r>
              <a:rPr lang="en-US" sz="4400" dirty="0" smtClean="0">
                <a:latin typeface="Times New Roman" pitchFamily="18" charset="0"/>
                <a:cs typeface="Times New Roman" pitchFamily="18" charset="0"/>
              </a:rPr>
              <a:t>INCOME APPROACH</a:t>
            </a:r>
            <a:endParaRPr lang="en-US" sz="44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25</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762000"/>
          </a:xfrm>
        </p:spPr>
        <p:txBody>
          <a:bodyPr>
            <a:normAutofit/>
          </a:bodyPr>
          <a:lstStyle/>
          <a:p>
            <a:pPr algn="ctr"/>
            <a:r>
              <a:rPr lang="en-US" sz="4000" dirty="0" smtClean="0">
                <a:latin typeface="Times New Roman" pitchFamily="18" charset="0"/>
                <a:cs typeface="Times New Roman" pitchFamily="18" charset="0"/>
              </a:rPr>
              <a:t>NET ASSET BASED METHOD</a:t>
            </a:r>
            <a:endParaRPr lang="en-US" sz="40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a:bodyPr>
          <a:lstStyle/>
          <a:p>
            <a:pPr algn="just">
              <a:buNone/>
            </a:pPr>
            <a:r>
              <a:rPr lang="en-US" dirty="0" smtClean="0">
                <a:latin typeface="Times New Roman" pitchFamily="18" charset="0"/>
                <a:cs typeface="Times New Roman" pitchFamily="18" charset="0"/>
              </a:rPr>
              <a:t>	Net </a:t>
            </a:r>
            <a:r>
              <a:rPr lang="en-US" dirty="0" smtClean="0">
                <a:latin typeface="Times New Roman" pitchFamily="18" charset="0"/>
                <a:cs typeface="Times New Roman" pitchFamily="18" charset="0"/>
              </a:rPr>
              <a:t>Assets/Book Value approach indicates the Value of the Business by adjusting the assets and liabilities appearing in the Balance Sheet of the Company which is being valued as the Value Analysis date. </a:t>
            </a:r>
          </a:p>
          <a:p>
            <a:pPr algn="just">
              <a:buNone/>
            </a:pPr>
            <a:r>
              <a:rPr lang="en-US" dirty="0" smtClean="0">
                <a:latin typeface="Times New Roman" pitchFamily="18" charset="0"/>
                <a:cs typeface="Times New Roman" pitchFamily="18" charset="0"/>
              </a:rPr>
              <a:t>	The </a:t>
            </a:r>
            <a:r>
              <a:rPr lang="en-US" dirty="0" smtClean="0">
                <a:latin typeface="Times New Roman" pitchFamily="18" charset="0"/>
                <a:cs typeface="Times New Roman" pitchFamily="18" charset="0"/>
              </a:rPr>
              <a:t>Fixed Assets  and Current Investments related to the fixed  assets, being  adjusted by carrying out a Present Market Value calibrations as certified by Registered Valuer. (</a:t>
            </a:r>
            <a:r>
              <a:rPr lang="en-US" u="sng" dirty="0" smtClean="0">
                <a:latin typeface="Times New Roman" pitchFamily="18" charset="0"/>
                <a:cs typeface="Times New Roman" pitchFamily="18" charset="0"/>
              </a:rPr>
              <a:t>Revaluation Module</a:t>
            </a:r>
            <a:r>
              <a:rPr lang="en-US" u="sng" dirty="0" smtClean="0">
                <a:latin typeface="Times New Roman" pitchFamily="18" charset="0"/>
                <a:cs typeface="Times New Roman" pitchFamily="18" charset="0"/>
              </a:rPr>
              <a:t>)</a:t>
            </a:r>
            <a:r>
              <a:rPr lang="en-US" dirty="0" smtClean="0">
                <a:latin typeface="Times New Roman" pitchFamily="18" charset="0"/>
                <a:cs typeface="Times New Roman" pitchFamily="18" charset="0"/>
              </a:rPr>
              <a:t> where considered appropriate. Then, Net current assets as on the value analysis date are added to Value of Fixed Assets, and subtracted with long term and contingent liabilities which are likely to be materialize. </a:t>
            </a:r>
          </a:p>
          <a:p>
            <a:pPr algn="just"/>
            <a:endParaRPr lang="en-US" dirty="0" smtClean="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endParaRPr lang="en-US" dirty="0" smtClean="0"/>
          </a:p>
          <a:p>
            <a:endParaRPr lang="en-US" dirty="0" smtClean="0"/>
          </a:p>
          <a:p>
            <a:fld id="{B6F15528-21DE-4FAA-801E-634DDDAF4B2B}" type="slidenum">
              <a:rPr lang="en-US" smtClean="0"/>
              <a:pPr/>
              <a:t>26</a:t>
            </a:fld>
            <a:r>
              <a:rPr lang="en-US" dirty="0" smtClean="0"/>
              <a:t>/49</a:t>
            </a:r>
            <a:endParaRPr lang="en-US" dirty="0" smtClean="0"/>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914400"/>
          </a:xfrm>
        </p:spPr>
        <p:txBody>
          <a:bodyPr>
            <a:normAutofit/>
          </a:bodyPr>
          <a:lstStyle/>
          <a:p>
            <a:pPr algn="ctr"/>
            <a:r>
              <a:rPr lang="en-US" sz="4000" b="1" u="sng" dirty="0" smtClean="0">
                <a:latin typeface="Times New Roman" pitchFamily="18" charset="0"/>
                <a:cs typeface="Times New Roman" pitchFamily="18" charset="0"/>
              </a:rPr>
              <a:t>VARIOUS ASSETS: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95400"/>
            <a:ext cx="8229600" cy="5029200"/>
          </a:xfrm>
        </p:spPr>
        <p:txBody>
          <a:bodyPr>
            <a:normAutofit/>
          </a:bodyPr>
          <a:lstStyle/>
          <a:p>
            <a:r>
              <a:rPr lang="en-US" dirty="0" smtClean="0">
                <a:latin typeface="Times New Roman" pitchFamily="18" charset="0"/>
                <a:cs typeface="Times New Roman" pitchFamily="18" charset="0"/>
              </a:rPr>
              <a:t>TANGIBLE </a:t>
            </a:r>
          </a:p>
          <a:p>
            <a:pPr>
              <a:buNone/>
            </a:pPr>
            <a:r>
              <a:rPr lang="en-US" dirty="0" smtClean="0">
                <a:latin typeface="Times New Roman" pitchFamily="18" charset="0"/>
                <a:cs typeface="Times New Roman" pitchFamily="18" charset="0"/>
              </a:rPr>
              <a:t>             LAND</a:t>
            </a:r>
          </a:p>
          <a:p>
            <a:pPr>
              <a:buNone/>
            </a:pPr>
            <a:r>
              <a:rPr lang="en-US" dirty="0" smtClean="0">
                <a:latin typeface="Times New Roman" pitchFamily="18" charset="0"/>
                <a:cs typeface="Times New Roman" pitchFamily="18" charset="0"/>
              </a:rPr>
              <a:t>             BUILDING </a:t>
            </a:r>
          </a:p>
          <a:p>
            <a:pPr>
              <a:buNone/>
            </a:pPr>
            <a:r>
              <a:rPr lang="en-US" dirty="0" smtClean="0">
                <a:latin typeface="Times New Roman" pitchFamily="18" charset="0"/>
                <a:cs typeface="Times New Roman" pitchFamily="18" charset="0"/>
              </a:rPr>
              <a:t>             INVENTORIES</a:t>
            </a:r>
          </a:p>
          <a:p>
            <a:pPr>
              <a:buNone/>
            </a:pPr>
            <a:r>
              <a:rPr lang="en-US" dirty="0" smtClean="0">
                <a:latin typeface="Times New Roman" pitchFamily="18" charset="0"/>
                <a:cs typeface="Times New Roman" pitchFamily="18" charset="0"/>
              </a:rPr>
              <a:t>             PLANT AND MACHINERY</a:t>
            </a:r>
          </a:p>
          <a:p>
            <a:r>
              <a:rPr lang="en-US" dirty="0" smtClean="0">
                <a:latin typeface="Times New Roman" pitchFamily="18" charset="0"/>
                <a:cs typeface="Times New Roman" pitchFamily="18" charset="0"/>
              </a:rPr>
              <a:t>IN-TANGIBLE </a:t>
            </a:r>
          </a:p>
          <a:p>
            <a:pPr>
              <a:buNone/>
            </a:pPr>
            <a:r>
              <a:rPr lang="en-US" dirty="0" smtClean="0">
                <a:latin typeface="Times New Roman" pitchFamily="18" charset="0"/>
                <a:cs typeface="Times New Roman" pitchFamily="18" charset="0"/>
              </a:rPr>
              <a:t>		GOODWILL</a:t>
            </a:r>
          </a:p>
          <a:p>
            <a:pPr>
              <a:buNone/>
            </a:pPr>
            <a:r>
              <a:rPr lang="en-US" dirty="0" smtClean="0">
                <a:latin typeface="Times New Roman" pitchFamily="18" charset="0"/>
                <a:cs typeface="Times New Roman" pitchFamily="18" charset="0"/>
              </a:rPr>
              <a:t>		PATENTS</a:t>
            </a:r>
          </a:p>
          <a:p>
            <a:pPr>
              <a:buNone/>
            </a:pPr>
            <a:r>
              <a:rPr lang="en-US" dirty="0" smtClean="0">
                <a:latin typeface="Times New Roman" pitchFamily="18" charset="0"/>
                <a:cs typeface="Times New Roman" pitchFamily="18" charset="0"/>
              </a:rPr>
              <a:t>		KNOW-HOW</a:t>
            </a:r>
          </a:p>
          <a:p>
            <a:pPr>
              <a:buNone/>
            </a:pPr>
            <a:r>
              <a:rPr lang="en-US" dirty="0" smtClean="0">
                <a:latin typeface="Times New Roman" pitchFamily="18" charset="0"/>
                <a:cs typeface="Times New Roman" pitchFamily="18" charset="0"/>
              </a:rPr>
              <a:t>		BRANDNAME</a:t>
            </a:r>
          </a:p>
          <a:p>
            <a:pPr>
              <a:buNone/>
            </a:pPr>
            <a:endParaRPr lang="en-US" dirty="0" smtClean="0">
              <a:latin typeface="Times New Roman" pitchFamily="18" charset="0"/>
              <a:cs typeface="Times New Roman" pitchFamily="18" charset="0"/>
            </a:endParaRPr>
          </a:p>
          <a:p>
            <a:endParaRPr lang="en-US"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27</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1066800"/>
          </a:xfrm>
        </p:spPr>
        <p:txBody>
          <a:bodyPr>
            <a:normAutofit/>
          </a:bodyPr>
          <a:lstStyle/>
          <a:p>
            <a:pPr algn="ctr"/>
            <a:r>
              <a:rPr lang="en-US" sz="4000" b="1" u="sng" dirty="0" smtClean="0">
                <a:latin typeface="Times New Roman" pitchFamily="18" charset="0"/>
                <a:cs typeface="Times New Roman" pitchFamily="18" charset="0"/>
              </a:rPr>
              <a:t>LAND &amp; BUILDING</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447800"/>
            <a:ext cx="8229600" cy="4876800"/>
          </a:xfrm>
        </p:spPr>
        <p:txBody>
          <a:bodyPr>
            <a:noAutofit/>
          </a:bodyPr>
          <a:lstStyle/>
          <a:p>
            <a:pPr algn="just"/>
            <a:r>
              <a:rPr lang="en-US" sz="3800" dirty="0" smtClean="0">
                <a:latin typeface="Times New Roman" pitchFamily="18" charset="0"/>
                <a:cs typeface="Times New Roman" pitchFamily="18" charset="0"/>
              </a:rPr>
              <a:t>Under Ind. AS16, Assets classification and Valuation measurement (Tangible Assets ) shall Cover For Property Like Real Estate Properties, Plant and Machinery, Utilities, Furniture and Fixtures, Vehicles etc and can be Grouped based on entity specific requirements.    </a:t>
            </a:r>
          </a:p>
          <a:p>
            <a:pPr>
              <a:buNone/>
            </a:pPr>
            <a:r>
              <a:rPr lang="en-US" sz="4000" dirty="0" smtClean="0">
                <a:latin typeface="Times New Roman" pitchFamily="18" charset="0"/>
                <a:cs typeface="Times New Roman" pitchFamily="18" charset="0"/>
              </a:rPr>
              <a:t> </a:t>
            </a:r>
          </a:p>
          <a:p>
            <a:endParaRPr lang="en-US" sz="4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28</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90600"/>
          </a:xfrm>
        </p:spPr>
        <p:txBody>
          <a:bodyPr>
            <a:normAutofit/>
          </a:bodyPr>
          <a:lstStyle/>
          <a:p>
            <a:r>
              <a:rPr lang="en-US" sz="4000" dirty="0" smtClean="0">
                <a:latin typeface="Times New Roman" pitchFamily="18" charset="0"/>
                <a:cs typeface="Times New Roman" pitchFamily="18" charset="0"/>
              </a:rPr>
              <a:t>                           </a:t>
            </a:r>
            <a:r>
              <a:rPr lang="en-US" sz="4000" b="1" u="sng" dirty="0" smtClean="0">
                <a:latin typeface="Times New Roman" pitchFamily="18" charset="0"/>
                <a:cs typeface="Times New Roman" pitchFamily="18" charset="0"/>
              </a:rPr>
              <a:t>LAND</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990600"/>
            <a:ext cx="8229600" cy="5334000"/>
          </a:xfrm>
        </p:spPr>
        <p:txBody>
          <a:bodyPr>
            <a:normAutofit lnSpcReduction="10000"/>
          </a:bodyPr>
          <a:lstStyle/>
          <a:p>
            <a:pPr lvl="0" algn="just"/>
            <a:r>
              <a:rPr lang="en-US" dirty="0" smtClean="0"/>
              <a:t>Like Agriculture Land, Non Agriculture Land, Specific Intended Use Land known as N.A. land Industrial, Residential, Commercial, Public Utilities and services  For Railways, Port, Civil Aviation, State Transport &amp; Bus Depots,   Ware Houses for  Water ways, Public Road and like Garden Amusement, Archeological  and related sites etc.</a:t>
            </a:r>
          </a:p>
          <a:p>
            <a:pPr lvl="0" algn="just"/>
            <a:r>
              <a:rPr lang="en-US" dirty="0" smtClean="0"/>
              <a:t>Land: From Ownership perspective of various entity i.e. owned and/or lease (Short term or Long term) with riders with intended uses, covenants etc. </a:t>
            </a:r>
          </a:p>
          <a:p>
            <a:pPr lvl="0" algn="just"/>
            <a:r>
              <a:rPr lang="en-US" dirty="0" smtClean="0"/>
              <a:t>Based on above with Valuation of Intended purpose valuation are required to be  carried out for Various Stake holders and implication to entities </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29</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533400"/>
            <a:ext cx="8229600" cy="838200"/>
          </a:xfrm>
        </p:spPr>
        <p:txBody>
          <a:bodyPr>
            <a:normAutofit/>
          </a:bodyPr>
          <a:lstStyle/>
          <a:p>
            <a:pPr algn="ctr"/>
            <a:r>
              <a:rPr lang="en-US" sz="4000" b="1" u="sng" dirty="0" smtClean="0">
                <a:latin typeface="Times New Roman" pitchFamily="18" charset="0"/>
                <a:cs typeface="Times New Roman" pitchFamily="18" charset="0"/>
              </a:rPr>
              <a:t>KEY TERMS IN VALUATION</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371600"/>
            <a:ext cx="8229600" cy="5029200"/>
          </a:xfrm>
        </p:spPr>
        <p:txBody>
          <a:bodyPr>
            <a:noAutofit/>
          </a:bodyPr>
          <a:lstStyle/>
          <a:p>
            <a:pPr algn="just">
              <a:buNone/>
            </a:pPr>
            <a:r>
              <a:rPr lang="en-US" sz="2800" dirty="0" smtClean="0">
                <a:latin typeface="Times New Roman" pitchFamily="18" charset="0"/>
                <a:cs typeface="Times New Roman" pitchFamily="18" charset="0"/>
              </a:rPr>
              <a:t>   </a:t>
            </a:r>
            <a:r>
              <a:rPr lang="en-US" sz="2900" dirty="0" smtClean="0">
                <a:latin typeface="Times New Roman" pitchFamily="18" charset="0"/>
                <a:cs typeface="Times New Roman" pitchFamily="18" charset="0"/>
              </a:rPr>
              <a:t>Important terms used in valuation by various stakeholders (persons, entities, government etc.) who deals in incurring and/or acquiring “Cost” i.e.. incurred cost, decides and transact  “Price” Base on cardinal or perceive principle of  “Valuation” as opinion and/or judgment arrived in. This practice is as per prevailing economic, social, as per National (Statute Laws) as well as per generally acceptable national and international  customs, system practice and makes transactions for past, present and its prospective future implication in society as required. </a:t>
            </a:r>
            <a:endParaRPr lang="en-US" sz="2900" b="1" dirty="0" smtClean="0">
              <a:latin typeface="Times New Roman" pitchFamily="18" charset="0"/>
              <a:cs typeface="Times New Roman" pitchFamily="18" charset="0"/>
            </a:endParaRPr>
          </a:p>
          <a:p>
            <a:pPr algn="ctr">
              <a:buNone/>
            </a:pPr>
            <a:endParaRPr lang="en-US" sz="3600" b="1" dirty="0" smtClean="0">
              <a:latin typeface="Times New Roman" pitchFamily="18" charset="0"/>
              <a:cs typeface="Times New Roman" pitchFamily="18" charset="0"/>
            </a:endParaRPr>
          </a:p>
          <a:p>
            <a:pPr algn="ctr">
              <a:buNone/>
            </a:pPr>
            <a:endParaRPr lang="en-US" sz="3600" b="1" dirty="0" smtClean="0">
              <a:latin typeface="Times New Roman" pitchFamily="18" charset="0"/>
              <a:cs typeface="Times New Roman" pitchFamily="18" charset="0"/>
            </a:endParaRPr>
          </a:p>
          <a:p>
            <a:pPr algn="ctr">
              <a:buNone/>
            </a:pPr>
            <a:endParaRPr lang="en-US" sz="3600" b="1" dirty="0" smtClean="0">
              <a:latin typeface="Times New Roman" pitchFamily="18" charset="0"/>
              <a:cs typeface="Times New Roman" pitchFamily="18" charset="0"/>
            </a:endParaRPr>
          </a:p>
          <a:p>
            <a:pPr algn="ctr">
              <a:buNone/>
            </a:pPr>
            <a:endParaRPr lang="en-US" sz="3600" b="1" dirty="0" smtClean="0">
              <a:latin typeface="Times New Roman" pitchFamily="18" charset="0"/>
              <a:cs typeface="Times New Roman" pitchFamily="18" charset="0"/>
            </a:endParaRPr>
          </a:p>
          <a:p>
            <a:pPr algn="ctr">
              <a:buNone/>
            </a:pPr>
            <a:endParaRPr lang="en-US" sz="3600" b="1"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14400"/>
          </a:xfrm>
        </p:spPr>
        <p:txBody>
          <a:bodyPr>
            <a:normAutofit/>
          </a:bodyPr>
          <a:lstStyle/>
          <a:p>
            <a:pPr algn="ctr"/>
            <a:r>
              <a:rPr lang="en-US" sz="4000" b="1" u="sng" dirty="0" smtClean="0">
                <a:latin typeface="Times New Roman" pitchFamily="18" charset="0"/>
                <a:cs typeface="Times New Roman" pitchFamily="18" charset="0"/>
              </a:rPr>
              <a:t>BUILDING</a:t>
            </a:r>
          </a:p>
        </p:txBody>
      </p:sp>
      <p:sp>
        <p:nvSpPr>
          <p:cNvPr id="3" name="Content Placeholder 2"/>
          <p:cNvSpPr>
            <a:spLocks noGrp="1"/>
          </p:cNvSpPr>
          <p:nvPr>
            <p:ph idx="1"/>
          </p:nvPr>
        </p:nvSpPr>
        <p:spPr>
          <a:xfrm>
            <a:off x="457200" y="990600"/>
            <a:ext cx="8229600" cy="5334000"/>
          </a:xfrm>
        </p:spPr>
        <p:txBody>
          <a:bodyPr>
            <a:normAutofit/>
          </a:bodyPr>
          <a:lstStyle/>
          <a:p>
            <a:pPr lvl="0"/>
            <a:r>
              <a:rPr lang="en-US" dirty="0" smtClean="0"/>
              <a:t>Residential Buildings </a:t>
            </a:r>
          </a:p>
          <a:p>
            <a:pPr lvl="0"/>
            <a:r>
              <a:rPr lang="en-US" dirty="0" smtClean="0"/>
              <a:t>Industrial Buildings</a:t>
            </a:r>
          </a:p>
          <a:p>
            <a:pPr lvl="0"/>
            <a:r>
              <a:rPr lang="en-US" dirty="0" smtClean="0"/>
              <a:t>Commercial Buildings </a:t>
            </a:r>
          </a:p>
          <a:p>
            <a:pPr lvl="0"/>
            <a:r>
              <a:rPr lang="en-US" dirty="0" smtClean="0"/>
              <a:t>Hotel, Tourism, Leisure’s and amusement Parks </a:t>
            </a:r>
          </a:p>
          <a:p>
            <a:pPr lvl="0"/>
            <a:r>
              <a:rPr lang="en-US" dirty="0" smtClean="0"/>
              <a:t>Buildings related to Roads, Marine and Air Services infrastructure, Logistic and Ware housing etc. </a:t>
            </a:r>
          </a:p>
          <a:p>
            <a:pPr lvl="0"/>
            <a:r>
              <a:rPr lang="en-US" dirty="0" smtClean="0"/>
              <a:t>Buildings for of Government, Local Bodies owned Like, Metropolitan Cities, Municipal Corporations, Panchayat, Public Services, Health like water, sanitation, waste deposal and environment supporting systems.</a:t>
            </a:r>
          </a:p>
          <a:p>
            <a:pPr lvl="0"/>
            <a:r>
              <a:rPr lang="en-US" dirty="0" smtClean="0"/>
              <a:t>Other if any.</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30</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838200"/>
          </a:xfrm>
        </p:spPr>
        <p:txBody>
          <a:bodyPr>
            <a:normAutofit/>
          </a:bodyPr>
          <a:lstStyle/>
          <a:p>
            <a:pPr algn="ctr"/>
            <a:r>
              <a:rPr lang="en-US" sz="4000" b="1" u="sng" dirty="0" smtClean="0">
                <a:latin typeface="Times New Roman" pitchFamily="18" charset="0"/>
                <a:cs typeface="Times New Roman" pitchFamily="18" charset="0"/>
              </a:rPr>
              <a:t>PLANT AND MACHINERY</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152400" y="685800"/>
            <a:ext cx="8839200" cy="6172200"/>
          </a:xfrm>
        </p:spPr>
        <p:txBody>
          <a:bodyPr>
            <a:normAutofit fontScale="70000" lnSpcReduction="20000"/>
          </a:bodyPr>
          <a:lstStyle/>
          <a:p>
            <a:pPr>
              <a:buNone/>
            </a:pPr>
            <a:r>
              <a:rPr lang="en-US" dirty="0" smtClean="0"/>
              <a:t> </a:t>
            </a:r>
          </a:p>
          <a:p>
            <a:pPr lvl="0"/>
            <a:r>
              <a:rPr lang="en-US" dirty="0" smtClean="0"/>
              <a:t>Plant and Machinery related Production of Goods and Services to Specific Industries: Engineering, Chemical &amp; Process Plants, Marine Vessels, Air, Vehicles, Power Sectors Like Hydro, Thermal, Nuclear, Equipments for Agricultures, Deference Equipments Like Air, Marine and Army Equipments on Land, Air, Water and distance war equipments like Missile and Aero Space Engineering,   Mining Mineral, Exploration, Dragging  equipments etc. Ware housing and Logistic Managements and allied.</a:t>
            </a:r>
          </a:p>
          <a:p>
            <a:pPr lvl="0"/>
            <a:r>
              <a:rPr lang="en-US" dirty="0" smtClean="0"/>
              <a:t>Plant and Machinery spherically for Spectrum, Telecommunications, wireless devices, Towers etc .    </a:t>
            </a:r>
          </a:p>
          <a:p>
            <a:pPr lvl="0"/>
            <a:r>
              <a:rPr lang="en-US" dirty="0" smtClean="0"/>
              <a:t>Services and Support Functional Equipments Known as Utilities like Power Supply, DG Sets, Electric Installation, Air Supply, HVAC Equipment, Air, Water and Waste Disposal equipments, CIP- Cleaning and Treatment equipments, Connecting of Air, Water, HVAC pipelining, Measuring and Delivering equipment, Fire Hydrants, Mechanized automated Material and Services Handling equipments like cranes etc for Loading and Unloading of Raw Material, Work in-Progress and Finished Goods,  Equipments for Preventive and Corrective Maintenance .</a:t>
            </a:r>
          </a:p>
          <a:p>
            <a:pPr lvl="0"/>
            <a:r>
              <a:rPr lang="en-US" dirty="0" smtClean="0"/>
              <a:t>Quality Control and Quality Assurance, Recoding and Measuring Like Weigh Bridge/Scales, Liquid and Gas dispensing,  and related facilities.  </a:t>
            </a:r>
          </a:p>
          <a:p>
            <a:pPr lvl="0"/>
            <a:r>
              <a:rPr lang="en-US" dirty="0" smtClean="0"/>
              <a:t>Hardware and Software and Integration and Automation with Instrumentation etc.  </a:t>
            </a:r>
          </a:p>
          <a:p>
            <a:pPr lvl="0"/>
            <a:r>
              <a:rPr lang="en-US" dirty="0" smtClean="0"/>
              <a:t>Tools and Tackles with Dies and Jigs &amp; Fixtures if amortized with life in periodic use and or Quantitative output in measurable terms and allied. </a:t>
            </a:r>
          </a:p>
          <a:p>
            <a:r>
              <a:rPr lang="en-US" dirty="0" smtClean="0"/>
              <a:t>Componentization of above various plant and equipments other if any with Life, deprecation, Impairment etc.</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31</a:t>
            </a:fld>
            <a:r>
              <a:rPr lang="en-US" dirty="0" smtClean="0"/>
              <a:t>/49</a:t>
            </a:r>
          </a:p>
          <a:p>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rmAutofit/>
          </a:bodyPr>
          <a:lstStyle/>
          <a:p>
            <a:pPr algn="ctr"/>
            <a:r>
              <a:rPr lang="en-US" sz="4000" b="1" u="sng" dirty="0" smtClean="0">
                <a:latin typeface="Times New Roman" pitchFamily="18" charset="0"/>
                <a:cs typeface="Times New Roman" pitchFamily="18" charset="0"/>
              </a:rPr>
              <a:t>OTHER TANGIBLE ASSETS</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838200"/>
            <a:ext cx="8229600" cy="5486400"/>
          </a:xfrm>
        </p:spPr>
        <p:txBody>
          <a:bodyPr>
            <a:normAutofit fontScale="70000" lnSpcReduction="20000"/>
          </a:bodyPr>
          <a:lstStyle/>
          <a:p>
            <a:r>
              <a:rPr lang="en-US" dirty="0" smtClean="0">
                <a:solidFill>
                  <a:srgbClr val="000000"/>
                </a:solidFill>
              </a:rPr>
              <a:t>Inventory</a:t>
            </a:r>
          </a:p>
          <a:p>
            <a:pPr>
              <a:buNone/>
            </a:pPr>
            <a:r>
              <a:rPr lang="en-US" dirty="0" smtClean="0">
                <a:solidFill>
                  <a:srgbClr val="000000"/>
                </a:solidFill>
              </a:rPr>
              <a:t>     Inventory in terms of goods for sale, organizations manufactures , Service </a:t>
            </a:r>
            <a:r>
              <a:rPr lang="en-US" dirty="0" smtClean="0">
                <a:solidFill>
                  <a:srgbClr val="000000"/>
                </a:solidFill>
                <a:hlinkClick r:id="rId3" tooltip="Manufacturer"/>
              </a:rPr>
              <a:t>–</a:t>
            </a:r>
            <a:r>
              <a:rPr lang="en-US" dirty="0" smtClean="0">
                <a:solidFill>
                  <a:srgbClr val="000000"/>
                </a:solidFill>
              </a:rPr>
              <a:t>providers  and </a:t>
            </a:r>
            <a:r>
              <a:rPr lang="en-US" dirty="0" smtClean="0"/>
              <a:t> </a:t>
            </a:r>
            <a:r>
              <a:rPr lang="en-US" dirty="0" smtClean="0">
                <a:solidFill>
                  <a:srgbClr val="000000"/>
                </a:solidFill>
              </a:rPr>
              <a:t>and  not-for - profit  - also have inventories (fixtures, furniture, supplies, etc.) that they do not intend to sell. Manufacturers',  distributers  and wholesalers' inventory tends to cluster in  warehouses .  Retailer's  inventory may exist in a warehouse or in a  Shops or store accessible to  Customers Inventories not intended for sale to customers or to  clients  may be held in any premises an organization uses. </a:t>
            </a:r>
          </a:p>
          <a:p>
            <a:pPr>
              <a:buNone/>
            </a:pPr>
            <a:r>
              <a:rPr lang="en-US" dirty="0" smtClean="0">
                <a:solidFill>
                  <a:srgbClr val="000000"/>
                </a:solidFill>
              </a:rPr>
              <a:t>     In manufacture, trade, warehousing and services are mainly  classed as  : </a:t>
            </a:r>
          </a:p>
          <a:p>
            <a:pPr lvl="0"/>
            <a:r>
              <a:rPr lang="en-US" dirty="0" smtClean="0">
                <a:solidFill>
                  <a:srgbClr val="000000"/>
                </a:solidFill>
              </a:rPr>
              <a:t>Raw materials and components scheduled for use in making a product.</a:t>
            </a:r>
          </a:p>
          <a:p>
            <a:pPr lvl="0"/>
            <a:r>
              <a:rPr lang="en-US" dirty="0" smtClean="0">
                <a:solidFill>
                  <a:srgbClr val="000000"/>
                </a:solidFill>
              </a:rPr>
              <a:t>Work in progress : WIP - materials and components that have begun their transformation to finished goods.</a:t>
            </a:r>
          </a:p>
          <a:p>
            <a:pPr lvl="0"/>
            <a:r>
              <a:rPr lang="en-US" dirty="0" smtClean="0">
                <a:solidFill>
                  <a:srgbClr val="000000"/>
                </a:solidFill>
              </a:rPr>
              <a:t>Finished goods : Goods ready for sale to customers.</a:t>
            </a:r>
          </a:p>
          <a:p>
            <a:pPr lvl="0"/>
            <a:r>
              <a:rPr lang="en-US" dirty="0" smtClean="0">
                <a:solidFill>
                  <a:srgbClr val="000000"/>
                </a:solidFill>
              </a:rPr>
              <a:t>Goods for resale - returned goods that are salable.</a:t>
            </a:r>
          </a:p>
          <a:p>
            <a:pPr lvl="0"/>
            <a:r>
              <a:rPr lang="en-US" dirty="0" smtClean="0">
                <a:solidFill>
                  <a:srgbClr val="000000"/>
                </a:solidFill>
              </a:rPr>
              <a:t>Stocks in transit.</a:t>
            </a:r>
          </a:p>
          <a:p>
            <a:pPr lvl="0"/>
            <a:r>
              <a:rPr lang="en-US" dirty="0" smtClean="0">
                <a:solidFill>
                  <a:srgbClr val="000000"/>
                </a:solidFill>
              </a:rPr>
              <a:t>Consignment stocks</a:t>
            </a:r>
          </a:p>
          <a:p>
            <a:pPr lvl="0"/>
            <a:r>
              <a:rPr lang="en-US" dirty="0" smtClean="0">
                <a:solidFill>
                  <a:srgbClr val="000000"/>
                </a:solidFill>
              </a:rPr>
              <a:t>Maintenance supply </a:t>
            </a:r>
          </a:p>
          <a:p>
            <a:pPr lvl="0">
              <a:buNone/>
            </a:pPr>
            <a:r>
              <a:rPr lang="en-US" dirty="0" smtClean="0">
                <a:solidFill>
                  <a:srgbClr val="000000"/>
                </a:solidFill>
              </a:rPr>
              <a:t>       In servicing of Products during Installation, commissioning trial run etc.</a:t>
            </a:r>
          </a:p>
          <a:p>
            <a:pPr lvl="0">
              <a:buNone/>
            </a:pPr>
            <a:r>
              <a:rPr lang="en-US" dirty="0" smtClean="0">
                <a:solidFill>
                  <a:srgbClr val="000000"/>
                </a:solidFill>
              </a:rPr>
              <a:t>       Inventory in Agriculture, Marine, Explorations, Minerals, Mines,        Construction, Farming, Animal Husbandry etc.    </a:t>
            </a:r>
          </a:p>
          <a:p>
            <a:pPr>
              <a:buNone/>
            </a:pPr>
            <a:endParaRPr lang="en-US" dirty="0" smtClean="0"/>
          </a:p>
          <a:p>
            <a:endParaRPr lang="en-US" dirty="0"/>
          </a:p>
        </p:txBody>
      </p:sp>
      <p:sp>
        <p:nvSpPr>
          <p:cNvPr id="4" name="Footer Placeholder 3"/>
          <p:cNvSpPr>
            <a:spLocks noGrp="1"/>
          </p:cNvSpPr>
          <p:nvPr>
            <p:ph type="ftr" sz="quarter" idx="11"/>
          </p:nvPr>
        </p:nvSpPr>
        <p:spPr>
          <a:xfrm>
            <a:off x="2667000" y="6248400"/>
            <a:ext cx="3352800" cy="365125"/>
          </a:xfrm>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32</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229600" cy="609600"/>
          </a:xfrm>
        </p:spPr>
        <p:txBody>
          <a:bodyPr>
            <a:noAutofit/>
          </a:bodyPr>
          <a:lstStyle/>
          <a:p>
            <a:pPr algn="ctr"/>
            <a:r>
              <a:rPr lang="en-US" sz="3200" b="1" u="sng" dirty="0" smtClean="0">
                <a:latin typeface="Times New Roman" pitchFamily="18" charset="0"/>
                <a:cs typeface="Times New Roman" pitchFamily="18" charset="0"/>
              </a:rPr>
              <a:t>VALUATION OF INTANGIBLE ASSETS</a:t>
            </a:r>
            <a:endParaRPr lang="en-US" sz="32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914400"/>
            <a:ext cx="8229600" cy="5410200"/>
          </a:xfrm>
        </p:spPr>
        <p:txBody>
          <a:bodyPr>
            <a:normAutofit fontScale="92500" lnSpcReduction="20000"/>
          </a:bodyPr>
          <a:lstStyle/>
          <a:p>
            <a:r>
              <a:rPr lang="en-US" dirty="0" smtClean="0"/>
              <a:t> An </a:t>
            </a:r>
            <a:r>
              <a:rPr lang="en-US" i="1" dirty="0" smtClean="0"/>
              <a:t>intangible asset </a:t>
            </a:r>
            <a:r>
              <a:rPr lang="en-US" dirty="0" smtClean="0"/>
              <a:t>is a non-monetary asset that manifests itself by its economic Properties. It does not have physical substance but grants rights and economic benefits to its owner.</a:t>
            </a:r>
          </a:p>
          <a:p>
            <a:pPr>
              <a:buNone/>
            </a:pPr>
            <a:r>
              <a:rPr lang="en-US" dirty="0" smtClean="0"/>
              <a:t> </a:t>
            </a:r>
          </a:p>
          <a:p>
            <a:r>
              <a:rPr lang="en-US" dirty="0" smtClean="0"/>
              <a:t> An </a:t>
            </a:r>
            <a:r>
              <a:rPr lang="en-US" i="1" dirty="0" smtClean="0"/>
              <a:t>intangible asset </a:t>
            </a:r>
            <a:r>
              <a:rPr lang="en-US" dirty="0" smtClean="0"/>
              <a:t>is distinguishable from </a:t>
            </a:r>
            <a:r>
              <a:rPr lang="en-US" i="1" dirty="0" smtClean="0"/>
              <a:t>goodwill</a:t>
            </a:r>
            <a:r>
              <a:rPr lang="en-US" dirty="0" smtClean="0"/>
              <a:t>. </a:t>
            </a:r>
            <a:r>
              <a:rPr lang="en-US" i="1" dirty="0" smtClean="0"/>
              <a:t>Goodwill </a:t>
            </a:r>
            <a:r>
              <a:rPr lang="en-US" dirty="0" smtClean="0"/>
              <a:t>is any future economic benefit arising from a business or a group of assets which is not separable from the business or group of assets in its entirety.</a:t>
            </a:r>
          </a:p>
          <a:p>
            <a:pPr>
              <a:buNone/>
            </a:pPr>
            <a:endParaRPr lang="en-US" dirty="0" smtClean="0"/>
          </a:p>
          <a:p>
            <a:r>
              <a:rPr lang="en-US" dirty="0" smtClean="0"/>
              <a:t>  Valuations of intangible assets are required for many different purposes including acquisitions, mergers and sales of businesses or parts of businesses, purchases and sales of intangible assets, reporting to tax authorities, litigation and insolvency proceedings, and financial reporting. </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33</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5128"/>
            <a:ext cx="7972452" cy="546872"/>
          </a:xfrm>
        </p:spPr>
        <p:txBody>
          <a:bodyPr>
            <a:normAutofit/>
          </a:bodyPr>
          <a:lstStyle/>
          <a:p>
            <a:pPr algn="ctr"/>
            <a:r>
              <a:rPr lang="en-US" sz="3199" b="1" u="sng" dirty="0" smtClean="0"/>
              <a:t>MODES OF ACQUISITION OF IA </a:t>
            </a:r>
            <a:endParaRPr lang="en-US" sz="3199" b="1" u="sng" dirty="0"/>
          </a:p>
        </p:txBody>
      </p:sp>
      <p:graphicFrame>
        <p:nvGraphicFramePr>
          <p:cNvPr id="19" name="Diagram 18"/>
          <p:cNvGraphicFramePr/>
          <p:nvPr>
            <p:extLst/>
          </p:nvPr>
        </p:nvGraphicFramePr>
        <p:xfrm>
          <a:off x="381000" y="1295400"/>
          <a:ext cx="8763000" cy="47136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11" name="Right Arrow 10"/>
          <p:cNvSpPr/>
          <p:nvPr/>
        </p:nvSpPr>
        <p:spPr>
          <a:xfrm>
            <a:off x="5638800" y="3352800"/>
            <a:ext cx="508962" cy="428516"/>
          </a:xfrm>
          <a:prstGeom prst="rightArrow">
            <a:avLst>
              <a:gd name="adj1" fmla="val 0"/>
              <a:gd name="adj2"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4" name="Right Arrow 13"/>
          <p:cNvSpPr/>
          <p:nvPr/>
        </p:nvSpPr>
        <p:spPr>
          <a:xfrm flipH="1">
            <a:off x="2971800" y="3429000"/>
            <a:ext cx="533400" cy="428516"/>
          </a:xfrm>
          <a:prstGeom prst="rightArrow">
            <a:avLst>
              <a:gd name="adj1" fmla="val 0"/>
              <a:gd name="adj2"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5" name="Down Arrow 14"/>
          <p:cNvSpPr/>
          <p:nvPr/>
        </p:nvSpPr>
        <p:spPr>
          <a:xfrm>
            <a:off x="4357700" y="4572000"/>
            <a:ext cx="366700" cy="304800"/>
          </a:xfrm>
          <a:prstGeom prst="downArrow">
            <a:avLst>
              <a:gd name="adj1" fmla="val 0"/>
              <a:gd name="adj2"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6" name="Down Arrow 15"/>
          <p:cNvSpPr/>
          <p:nvPr/>
        </p:nvSpPr>
        <p:spPr>
          <a:xfrm flipV="1">
            <a:off x="4343400" y="2438400"/>
            <a:ext cx="428628" cy="428516"/>
          </a:xfrm>
          <a:prstGeom prst="downArrow">
            <a:avLst>
              <a:gd name="adj1" fmla="val 0"/>
              <a:gd name="adj2" fmla="val 50000"/>
            </a:avLst>
          </a:prstGeom>
          <a:solidFill>
            <a:schemeClr val="accent4">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13" name="Footer Placeholder 12"/>
          <p:cNvSpPr>
            <a:spLocks noGrp="1"/>
          </p:cNvSpPr>
          <p:nvPr>
            <p:ph type="ftr" sz="quarter" idx="11"/>
          </p:nvPr>
        </p:nvSpPr>
        <p:spPr/>
        <p:txBody>
          <a:bodyPr/>
          <a:lstStyle/>
          <a:p>
            <a:pPr algn="ctr"/>
            <a:r>
              <a:rPr lang="en-US" dirty="0" smtClean="0"/>
              <a:t>J. B. </a:t>
            </a:r>
            <a:r>
              <a:rPr lang="en-US" dirty="0" err="1" smtClean="0"/>
              <a:t>Mistri</a:t>
            </a:r>
            <a:r>
              <a:rPr lang="en-US" dirty="0" smtClean="0"/>
              <a:t> &amp; Co.</a:t>
            </a:r>
            <a:endParaRPr lang="en-US" dirty="0"/>
          </a:p>
        </p:txBody>
      </p:sp>
      <p:sp>
        <p:nvSpPr>
          <p:cNvPr id="17" name="Slide Number Placeholder 16"/>
          <p:cNvSpPr>
            <a:spLocks noGrp="1"/>
          </p:cNvSpPr>
          <p:nvPr>
            <p:ph type="sldNum" sz="quarter" idx="12"/>
          </p:nvPr>
        </p:nvSpPr>
        <p:spPr>
          <a:xfrm>
            <a:off x="8077200" y="6356350"/>
            <a:ext cx="762000" cy="365125"/>
          </a:xfrm>
        </p:spPr>
        <p:txBody>
          <a:bodyPr/>
          <a:lstStyle/>
          <a:p>
            <a:fld id="{B6F15528-21DE-4FAA-801E-634DDDAF4B2B}" type="slidenum">
              <a:rPr lang="en-US" smtClean="0"/>
              <a:pPr/>
              <a:t>34</a:t>
            </a:fld>
            <a:r>
              <a:rPr lang="en-US" dirty="0" smtClean="0"/>
              <a:t>/49</a:t>
            </a:r>
            <a:endParaRPr lang="en-US" dirty="0"/>
          </a:p>
        </p:txBody>
      </p:sp>
    </p:spTree>
    <p:extLst>
      <p:ext uri="{BB962C8B-B14F-4D97-AF65-F5344CB8AC3E}">
        <p14:creationId xmlns="" xmlns:p14="http://schemas.microsoft.com/office/powerpoint/2010/main" val="3799055583"/>
      </p:ext>
    </p:extLst>
  </p:cSld>
  <p:clrMapOvr>
    <a:masterClrMapping/>
  </p:clrMapOvr>
  <p:transition spd="med">
    <p:wheel spokes="8"/>
    <p:sndAc>
      <p:stSnd>
        <p:snd r:embed="rId2"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762000"/>
          </a:xfrm>
        </p:spPr>
        <p:txBody>
          <a:bodyPr>
            <a:normAutofit/>
          </a:bodyPr>
          <a:lstStyle/>
          <a:p>
            <a:pPr algn="ctr"/>
            <a:r>
              <a:rPr lang="en-US" sz="3800" b="1" u="sng" dirty="0" smtClean="0"/>
              <a:t>VALUATION IN FINANCIAL STATEMENTS</a:t>
            </a:r>
            <a:endParaRPr lang="en-US" sz="3800" b="1" u="sng" dirty="0"/>
          </a:p>
        </p:txBody>
      </p:sp>
      <p:sp>
        <p:nvSpPr>
          <p:cNvPr id="3" name="Content Placeholder 2"/>
          <p:cNvSpPr>
            <a:spLocks noGrp="1"/>
          </p:cNvSpPr>
          <p:nvPr>
            <p:ph idx="1"/>
          </p:nvPr>
        </p:nvSpPr>
        <p:spPr>
          <a:xfrm>
            <a:off x="381000" y="1676400"/>
            <a:ext cx="8229600" cy="4693920"/>
          </a:xfrm>
        </p:spPr>
        <p:txBody>
          <a:bodyPr>
            <a:normAutofit fontScale="92500" lnSpcReduction="20000"/>
          </a:bodyPr>
          <a:lstStyle/>
          <a:p>
            <a:r>
              <a:rPr lang="en-US" dirty="0" smtClean="0"/>
              <a:t>In many cases use of value in financial report is an alternative option to historical cost, e.g.</a:t>
            </a:r>
          </a:p>
          <a:p>
            <a:r>
              <a:rPr lang="en-US" dirty="0" smtClean="0"/>
              <a:t> </a:t>
            </a:r>
            <a:r>
              <a:rPr lang="en-US" dirty="0" err="1" smtClean="0"/>
              <a:t>IndAS</a:t>
            </a:r>
            <a:r>
              <a:rPr lang="en-US" dirty="0" smtClean="0"/>
              <a:t> 2 – Inventories</a:t>
            </a:r>
          </a:p>
          <a:p>
            <a:r>
              <a:rPr lang="en-US" dirty="0" smtClean="0"/>
              <a:t> </a:t>
            </a:r>
            <a:r>
              <a:rPr lang="en-US" dirty="0" err="1" smtClean="0"/>
              <a:t>IndAS</a:t>
            </a:r>
            <a:r>
              <a:rPr lang="en-US" dirty="0" smtClean="0"/>
              <a:t> 16 – Property, plant and equipment</a:t>
            </a:r>
          </a:p>
          <a:p>
            <a:r>
              <a:rPr lang="en-US" dirty="0" err="1" smtClean="0"/>
              <a:t>IndAS</a:t>
            </a:r>
            <a:r>
              <a:rPr lang="en-US" dirty="0" smtClean="0"/>
              <a:t> 40 – Investment property</a:t>
            </a:r>
          </a:p>
          <a:p>
            <a:pPr>
              <a:buNone/>
            </a:pPr>
            <a:r>
              <a:rPr lang="en-US" dirty="0" smtClean="0"/>
              <a:t>   				– although if cost adopted value must 				    be shown in notes to accounts</a:t>
            </a:r>
          </a:p>
          <a:p>
            <a:r>
              <a:rPr lang="en-US" dirty="0" smtClean="0"/>
              <a:t> </a:t>
            </a:r>
            <a:r>
              <a:rPr lang="en-US" dirty="0" err="1" smtClean="0"/>
              <a:t>IndAS</a:t>
            </a:r>
            <a:r>
              <a:rPr lang="en-US" dirty="0" smtClean="0"/>
              <a:t> 106 - Exploration for and Evaluation of Mineral Resources</a:t>
            </a:r>
          </a:p>
          <a:p>
            <a:pPr>
              <a:buFont typeface="Wingdings" pitchFamily="2" charset="2"/>
              <a:buChar char="q"/>
            </a:pPr>
            <a:r>
              <a:rPr lang="en-US" dirty="0" smtClean="0"/>
              <a:t> First Time Adoption of </a:t>
            </a:r>
            <a:r>
              <a:rPr lang="en-US" dirty="0" err="1" smtClean="0"/>
              <a:t>IndAS</a:t>
            </a:r>
            <a:r>
              <a:rPr lang="en-US" dirty="0" smtClean="0"/>
              <a:t> (IndAS-101)</a:t>
            </a:r>
          </a:p>
          <a:p>
            <a:pPr>
              <a:buFont typeface="Wingdings" pitchFamily="2" charset="2"/>
              <a:buChar char="q"/>
            </a:pPr>
            <a:r>
              <a:rPr lang="en-US" dirty="0" smtClean="0"/>
              <a:t> Fair Value Measurement (IndAS-113)</a:t>
            </a:r>
          </a:p>
          <a:p>
            <a:pPr>
              <a:buFont typeface="Wingdings" pitchFamily="2" charset="2"/>
              <a:buChar char="q"/>
            </a:pPr>
            <a:r>
              <a:rPr lang="en-US" dirty="0" smtClean="0"/>
              <a:t> Financial Instruments (</a:t>
            </a:r>
            <a:r>
              <a:rPr lang="en-US" dirty="0" err="1" smtClean="0"/>
              <a:t>IndAS</a:t>
            </a:r>
            <a:r>
              <a:rPr lang="en-US" dirty="0" smtClean="0"/>
              <a:t>- 109)</a:t>
            </a:r>
          </a:p>
          <a:p>
            <a:pPr>
              <a:buFont typeface="Wingdings" pitchFamily="2" charset="2"/>
              <a:buChar char="q"/>
            </a:pPr>
            <a:r>
              <a:rPr lang="en-US" dirty="0" smtClean="0"/>
              <a:t>Business Combinations (</a:t>
            </a:r>
            <a:r>
              <a:rPr lang="en-US" dirty="0" err="1" smtClean="0"/>
              <a:t>IndAS</a:t>
            </a:r>
            <a:r>
              <a:rPr lang="en-US" dirty="0" smtClean="0"/>
              <a:t> – 103)</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35</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algn="ctr"/>
            <a:r>
              <a:rPr lang="en-US" b="1" u="sng" dirty="0" smtClean="0"/>
              <a:t>PRINCIPLE OF HABU AND LALU</a:t>
            </a:r>
            <a:endParaRPr lang="en-US" b="1" u="sng" dirty="0"/>
          </a:p>
        </p:txBody>
      </p:sp>
      <p:sp>
        <p:nvSpPr>
          <p:cNvPr id="3" name="Content Placeholder 2"/>
          <p:cNvSpPr>
            <a:spLocks noGrp="1"/>
          </p:cNvSpPr>
          <p:nvPr>
            <p:ph idx="1"/>
          </p:nvPr>
        </p:nvSpPr>
        <p:spPr/>
        <p:txBody>
          <a:bodyPr>
            <a:normAutofit/>
          </a:bodyPr>
          <a:lstStyle/>
          <a:p>
            <a:pPr>
              <a:buNone/>
            </a:pPr>
            <a:r>
              <a:rPr lang="en-US" dirty="0" smtClean="0"/>
              <a:t>	</a:t>
            </a:r>
            <a:r>
              <a:rPr lang="en-US" b="1" u="sng" dirty="0" smtClean="0"/>
              <a:t>HIGHEST AND BEST USE/USABLE(HABU)</a:t>
            </a:r>
          </a:p>
          <a:p>
            <a:pPr>
              <a:buNone/>
            </a:pPr>
            <a:r>
              <a:rPr lang="en-US" dirty="0" smtClean="0"/>
              <a:t>	Highest and best use is </a:t>
            </a:r>
            <a:r>
              <a:rPr lang="en-US" dirty="0" smtClean="0"/>
              <a:t> </a:t>
            </a:r>
            <a:r>
              <a:rPr lang="en-US" dirty="0" smtClean="0"/>
              <a:t>that use that would produce the highest value for a property, regardless of its actual current use.</a:t>
            </a:r>
          </a:p>
          <a:p>
            <a:pPr>
              <a:buNone/>
            </a:pPr>
            <a:r>
              <a:rPr lang="en-US" b="1" dirty="0" smtClean="0"/>
              <a:t>    </a:t>
            </a:r>
            <a:r>
              <a:rPr lang="en-US" b="1" u="sng" dirty="0" smtClean="0"/>
              <a:t> LOWEST AND LEAST USE / USABLE (LALU)</a:t>
            </a:r>
          </a:p>
          <a:p>
            <a:pPr>
              <a:buNone/>
            </a:pPr>
            <a:r>
              <a:rPr lang="en-US" dirty="0" smtClean="0"/>
              <a:t> 	 Lowest and least use is </a:t>
            </a:r>
            <a:r>
              <a:rPr lang="en-US" dirty="0" smtClean="0"/>
              <a:t> </a:t>
            </a:r>
            <a:r>
              <a:rPr lang="en-US" dirty="0" smtClean="0"/>
              <a:t>that </a:t>
            </a:r>
            <a:r>
              <a:rPr lang="en-US" dirty="0" smtClean="0"/>
              <a:t>may use </a:t>
            </a:r>
            <a:r>
              <a:rPr lang="en-US" dirty="0" smtClean="0"/>
              <a:t>would produce the least value for a property, regardless of its actual current use.(Leftover land area after exploration  of Minerals or/ and polluted and  unfriendly environmental </a:t>
            </a:r>
            <a:r>
              <a:rPr lang="en-US" dirty="0" smtClean="0"/>
              <a:t>asset/lands, encroachment )</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36</a:t>
            </a:fld>
            <a:r>
              <a:rPr lang="en-US" dirty="0" smtClean="0"/>
              <a:t>/49</a:t>
            </a:r>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US" b="1" u="sng" dirty="0" smtClean="0"/>
              <a:t>MARKET APPROACH </a:t>
            </a:r>
            <a:endParaRPr lang="en-US" b="1" u="sng" dirty="0"/>
          </a:p>
        </p:txBody>
      </p:sp>
      <p:sp>
        <p:nvSpPr>
          <p:cNvPr id="3" name="Content Placeholder 2"/>
          <p:cNvSpPr>
            <a:spLocks noGrp="1"/>
          </p:cNvSpPr>
          <p:nvPr>
            <p:ph idx="1"/>
          </p:nvPr>
        </p:nvSpPr>
        <p:spPr>
          <a:xfrm>
            <a:off x="152400" y="1219200"/>
            <a:ext cx="8534400" cy="5090160"/>
          </a:xfrm>
        </p:spPr>
        <p:txBody>
          <a:bodyPr>
            <a:normAutofit/>
          </a:bodyPr>
          <a:lstStyle/>
          <a:p>
            <a:pPr algn="just">
              <a:buNone/>
            </a:pPr>
            <a:r>
              <a:rPr lang="en-US" dirty="0" smtClean="0"/>
              <a:t>Market multiple approach indicates the Value of the business by comparing it to publicly traded companies and/or market transactions in similar lines of business. </a:t>
            </a:r>
          </a:p>
          <a:p>
            <a:pPr algn="just">
              <a:buNone/>
            </a:pPr>
            <a:r>
              <a:rPr lang="en-US" dirty="0" smtClean="0"/>
              <a:t>The approach based on the segment the business operates as per universal factors affecting market conditions such as demand for products, availabilities of inputs like Raw Materials, infrastructures, price elasticity of demand, tax and duty regime, impact of business cycles etc. </a:t>
            </a:r>
          </a:p>
          <a:p>
            <a:pPr algn="just">
              <a:buNone/>
            </a:pPr>
            <a:r>
              <a:rPr lang="en-US" dirty="0" smtClean="0"/>
              <a:t>An analysis of these comparable companies then gives an opportunity to access the Value of the Business under consideration. </a:t>
            </a:r>
          </a:p>
          <a:p>
            <a:pPr algn="just"/>
            <a:endParaRPr lang="en-US" dirty="0" smtClean="0"/>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37</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09600"/>
            <a:ext cx="8229600" cy="5715000"/>
          </a:xfrm>
        </p:spPr>
        <p:txBody>
          <a:bodyPr>
            <a:normAutofit lnSpcReduction="10000"/>
          </a:bodyPr>
          <a:lstStyle/>
          <a:p>
            <a:pPr marL="520700" lvl="1" indent="-233363">
              <a:spcBef>
                <a:spcPct val="50000"/>
              </a:spcBef>
              <a:buClr>
                <a:srgbClr val="ED3426"/>
              </a:buClr>
              <a:buFont typeface="Wingdings" pitchFamily="2" charset="2"/>
              <a:buChar char="§"/>
              <a:tabLst>
                <a:tab pos="914400" algn="l"/>
                <a:tab pos="1028700" algn="l"/>
              </a:tabLst>
            </a:pPr>
            <a:r>
              <a:rPr lang="en-US" sz="3600" dirty="0" smtClean="0">
                <a:latin typeface="Arial" charset="0"/>
              </a:rPr>
              <a:t>Market Transaction (M&amp;A) Approach</a:t>
            </a:r>
          </a:p>
          <a:p>
            <a:pPr marL="800100" lvl="2" indent="-165100" algn="just">
              <a:lnSpc>
                <a:spcPct val="90000"/>
              </a:lnSpc>
              <a:spcBef>
                <a:spcPct val="50000"/>
              </a:spcBef>
              <a:buClr>
                <a:srgbClr val="ED3426"/>
              </a:buClr>
              <a:buFontTx/>
              <a:buChar char="–"/>
              <a:tabLst>
                <a:tab pos="914400" algn="l"/>
                <a:tab pos="1028700" algn="l"/>
              </a:tabLst>
            </a:pPr>
            <a:r>
              <a:rPr lang="en-US" sz="2800" dirty="0" smtClean="0">
                <a:latin typeface="Arial" charset="0"/>
              </a:rPr>
              <a:t>In the Guideline Merged and Acquired Company Method, the value of the business is indicated based on multiples paid for entire companies or controlling interests.</a:t>
            </a:r>
          </a:p>
          <a:p>
            <a:pPr marL="800100" lvl="2" indent="-165100">
              <a:lnSpc>
                <a:spcPct val="90000"/>
              </a:lnSpc>
              <a:spcBef>
                <a:spcPct val="50000"/>
              </a:spcBef>
              <a:buClr>
                <a:srgbClr val="ED3426"/>
              </a:buClr>
              <a:buFontTx/>
              <a:buChar char="–"/>
              <a:tabLst>
                <a:tab pos="914400" algn="l"/>
                <a:tab pos="1028700" algn="l"/>
              </a:tabLst>
            </a:pPr>
            <a:r>
              <a:rPr lang="en-US" sz="2800" dirty="0" smtClean="0">
                <a:latin typeface="Arial" charset="0"/>
              </a:rPr>
              <a:t>Public Market Transaction Approach</a:t>
            </a:r>
          </a:p>
          <a:p>
            <a:pPr marL="1089025" lvl="3" indent="-169863">
              <a:lnSpc>
                <a:spcPct val="90000"/>
              </a:lnSpc>
              <a:spcBef>
                <a:spcPct val="50000"/>
              </a:spcBef>
              <a:buClr>
                <a:srgbClr val="ED3426"/>
              </a:buClr>
              <a:buFontTx/>
              <a:buChar char="»"/>
              <a:tabLst>
                <a:tab pos="914400" algn="l"/>
                <a:tab pos="1028700" algn="l"/>
              </a:tabLst>
            </a:pPr>
            <a:r>
              <a:rPr lang="en-US" sz="2800" dirty="0" smtClean="0">
                <a:latin typeface="Arial" charset="0"/>
              </a:rPr>
              <a:t>Public Buyer or Seller Transactions</a:t>
            </a:r>
          </a:p>
          <a:p>
            <a:pPr marL="1089025" lvl="3" indent="-169863">
              <a:lnSpc>
                <a:spcPct val="90000"/>
              </a:lnSpc>
              <a:spcBef>
                <a:spcPct val="50000"/>
              </a:spcBef>
              <a:buClr>
                <a:srgbClr val="ED3426"/>
              </a:buClr>
              <a:buFontTx/>
              <a:buChar char="»"/>
              <a:tabLst>
                <a:tab pos="914400" algn="l"/>
                <a:tab pos="1028700" algn="l"/>
              </a:tabLst>
            </a:pPr>
            <a:r>
              <a:rPr lang="en-US" sz="2800" dirty="0" smtClean="0">
                <a:latin typeface="Arial" charset="0"/>
              </a:rPr>
              <a:t>Control Value</a:t>
            </a:r>
          </a:p>
          <a:p>
            <a:pPr marL="800100" lvl="2" indent="-165100">
              <a:lnSpc>
                <a:spcPct val="90000"/>
              </a:lnSpc>
              <a:spcBef>
                <a:spcPct val="50000"/>
              </a:spcBef>
              <a:buClr>
                <a:srgbClr val="ED3426"/>
              </a:buClr>
              <a:buFontTx/>
              <a:buChar char="–"/>
              <a:tabLst>
                <a:tab pos="914400" algn="l"/>
                <a:tab pos="1028700" algn="l"/>
              </a:tabLst>
            </a:pPr>
            <a:r>
              <a:rPr lang="en-US" sz="2800" dirty="0" smtClean="0">
                <a:latin typeface="Arial" charset="0"/>
              </a:rPr>
              <a:t> Private Market Transaction Approach</a:t>
            </a:r>
          </a:p>
          <a:p>
            <a:pPr marL="1089025" lvl="3" indent="-169863">
              <a:lnSpc>
                <a:spcPct val="90000"/>
              </a:lnSpc>
              <a:spcBef>
                <a:spcPct val="50000"/>
              </a:spcBef>
              <a:buClr>
                <a:srgbClr val="ED3426"/>
              </a:buClr>
              <a:buFontTx/>
              <a:buChar char="»"/>
              <a:tabLst>
                <a:tab pos="914400" algn="l"/>
                <a:tab pos="1028700" algn="l"/>
              </a:tabLst>
            </a:pPr>
            <a:r>
              <a:rPr lang="en-US" sz="2800" dirty="0" smtClean="0">
                <a:latin typeface="Arial" charset="0"/>
              </a:rPr>
              <a:t>Private to Private Transactions</a:t>
            </a:r>
          </a:p>
          <a:p>
            <a:pPr marL="1089025" lvl="3" indent="-169863">
              <a:lnSpc>
                <a:spcPct val="90000"/>
              </a:lnSpc>
              <a:spcBef>
                <a:spcPct val="50000"/>
              </a:spcBef>
              <a:buClr>
                <a:srgbClr val="ED3426"/>
              </a:buClr>
              <a:buFontTx/>
              <a:buChar char="»"/>
              <a:tabLst>
                <a:tab pos="914400" algn="l"/>
                <a:tab pos="1028700" algn="l"/>
              </a:tabLst>
            </a:pPr>
            <a:r>
              <a:rPr lang="en-US" sz="2800" dirty="0" smtClean="0">
                <a:latin typeface="Arial" charset="0"/>
              </a:rPr>
              <a:t>Control Value</a:t>
            </a:r>
          </a:p>
          <a:p>
            <a:pPr marL="800100" lvl="2" indent="-165100">
              <a:lnSpc>
                <a:spcPct val="90000"/>
              </a:lnSpc>
              <a:spcBef>
                <a:spcPct val="50000"/>
              </a:spcBef>
              <a:buClr>
                <a:srgbClr val="ED3426"/>
              </a:buClr>
              <a:buNone/>
              <a:tabLst>
                <a:tab pos="914400" algn="l"/>
                <a:tab pos="1028700" algn="l"/>
              </a:tabLst>
            </a:pP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38</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fontScale="90000"/>
          </a:bodyPr>
          <a:lstStyle/>
          <a:p>
            <a:pPr algn="ctr"/>
            <a:r>
              <a:rPr lang="en-US" b="1" u="sng" dirty="0" smtClean="0"/>
              <a:t>INCOME APPROACH</a:t>
            </a:r>
            <a:endParaRPr lang="en-US" b="1" u="sng" dirty="0"/>
          </a:p>
        </p:txBody>
      </p:sp>
      <p:sp>
        <p:nvSpPr>
          <p:cNvPr id="3" name="Content Placeholder 2"/>
          <p:cNvSpPr>
            <a:spLocks noGrp="1"/>
          </p:cNvSpPr>
          <p:nvPr>
            <p:ph idx="1"/>
          </p:nvPr>
        </p:nvSpPr>
        <p:spPr>
          <a:xfrm>
            <a:off x="457200" y="1295400"/>
            <a:ext cx="8229600" cy="5029200"/>
          </a:xfrm>
        </p:spPr>
        <p:txBody>
          <a:bodyPr>
            <a:normAutofit lnSpcReduction="10000"/>
          </a:bodyPr>
          <a:lstStyle/>
          <a:p>
            <a:pPr algn="just">
              <a:buNone/>
            </a:pPr>
            <a:r>
              <a:rPr lang="en-US" sz="2400" dirty="0" smtClean="0">
                <a:latin typeface="Times New Roman" pitchFamily="18" charset="0"/>
                <a:cs typeface="Times New Roman" pitchFamily="18" charset="0"/>
              </a:rPr>
              <a:t>    Popularly known as discounted Cash flow approach indicates the Fair Market Value of the business based on the Value of Cash Flow that can business generate in future. This method involves estimation of post-tax cash flow for the Projection period as per normal working cycle and its requirements. These cash flows are then discounted at a cost of Capital that reflects the risk of the business and capital structure.</a:t>
            </a:r>
          </a:p>
          <a:p>
            <a:pPr marL="800100" lvl="2" indent="-165100">
              <a:spcBef>
                <a:spcPct val="50000"/>
              </a:spcBef>
              <a:buClr>
                <a:srgbClr val="ED3426"/>
              </a:buClr>
              <a:buFontTx/>
              <a:buChar char="–"/>
            </a:pPr>
            <a:r>
              <a:rPr lang="en-US" sz="2400" dirty="0" smtClean="0">
                <a:latin typeface="Times New Roman" pitchFamily="18" charset="0"/>
                <a:cs typeface="Times New Roman" pitchFamily="18" charset="0"/>
              </a:rPr>
              <a:t>The various forms: </a:t>
            </a:r>
          </a:p>
          <a:p>
            <a:pPr marL="1089025" lvl="3" indent="-169863">
              <a:spcBef>
                <a:spcPct val="50000"/>
              </a:spcBef>
              <a:buClr>
                <a:srgbClr val="ED3426"/>
              </a:buClr>
              <a:buFontTx/>
              <a:buChar char="»"/>
            </a:pPr>
            <a:r>
              <a:rPr lang="en-US" sz="2400" dirty="0" smtClean="0">
                <a:latin typeface="Times New Roman" pitchFamily="18" charset="0"/>
                <a:cs typeface="Times New Roman" pitchFamily="18" charset="0"/>
              </a:rPr>
              <a:t>Capitalization of Earnings/Cash Flow Analysis (Gordon Growth Model) </a:t>
            </a:r>
          </a:p>
          <a:p>
            <a:pPr marL="1089025" lvl="3" indent="-169863">
              <a:spcBef>
                <a:spcPct val="50000"/>
              </a:spcBef>
              <a:buClr>
                <a:srgbClr val="ED3426"/>
              </a:buClr>
              <a:buFontTx/>
              <a:buChar char="»"/>
            </a:pPr>
            <a:r>
              <a:rPr lang="en-US" sz="2400" dirty="0" smtClean="0">
                <a:latin typeface="Times New Roman" pitchFamily="18" charset="0"/>
                <a:cs typeface="Times New Roman" pitchFamily="18" charset="0"/>
              </a:rPr>
              <a:t> Discounted Cash Flow Analysis (DCF)</a:t>
            </a:r>
          </a:p>
          <a:p>
            <a:pPr marL="1089025" lvl="3" indent="-169863">
              <a:spcBef>
                <a:spcPct val="50000"/>
              </a:spcBef>
              <a:buClr>
                <a:srgbClr val="ED3426"/>
              </a:buClr>
              <a:buFontTx/>
              <a:buChar char="»"/>
            </a:pPr>
            <a:r>
              <a:rPr lang="en-US" sz="2400" dirty="0" smtClean="0">
                <a:latin typeface="Times New Roman" pitchFamily="18" charset="0"/>
                <a:cs typeface="Times New Roman" pitchFamily="18" charset="0"/>
              </a:rPr>
              <a:t> Dividend Discount Model (DDM)</a:t>
            </a:r>
          </a:p>
          <a:p>
            <a:pPr algn="just">
              <a:buNone/>
            </a:pPr>
            <a:endParaRPr lang="en-US" sz="2000" dirty="0" smtClean="0">
              <a:latin typeface="Times New Roman" pitchFamily="18" charset="0"/>
              <a:cs typeface="Times New Roman" pitchFamily="18" charset="0"/>
            </a:endParaRPr>
          </a:p>
          <a:p>
            <a:pPr algn="just"/>
            <a:endParaRPr lang="en-US" sz="2000" dirty="0" smtClean="0">
              <a:latin typeface="Times New Roman" pitchFamily="18" charset="0"/>
              <a:cs typeface="Times New Roman" pitchFamily="18" charset="0"/>
            </a:endParaRPr>
          </a:p>
          <a:p>
            <a:endParaRPr lang="en-US" sz="2000" dirty="0">
              <a:latin typeface="Times New Roman" pitchFamily="18" charset="0"/>
              <a:cs typeface="Times New Roman" pitchFamily="18" charset="0"/>
            </a:endParaRPr>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39</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838200"/>
          </a:xfrm>
        </p:spPr>
        <p:txBody>
          <a:bodyPr>
            <a:normAutofit/>
          </a:bodyPr>
          <a:lstStyle/>
          <a:p>
            <a:pPr algn="ctr"/>
            <a:r>
              <a:rPr lang="en-GB" sz="4000" b="1" u="sng" dirty="0" smtClean="0">
                <a:latin typeface="Times New Roman" pitchFamily="18" charset="0"/>
                <a:cs typeface="Times New Roman" pitchFamily="18" charset="0"/>
              </a:rPr>
              <a:t>DOMAIN </a:t>
            </a:r>
            <a:r>
              <a:rPr lang="en-GB" sz="4000" b="1" u="sng" dirty="0" smtClean="0">
                <a:latin typeface="Times New Roman" pitchFamily="18" charset="0"/>
                <a:cs typeface="Times New Roman" pitchFamily="18" charset="0"/>
              </a:rPr>
              <a:t>OF VALUATION</a:t>
            </a:r>
            <a:endParaRPr lang="en-US" sz="40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066800"/>
            <a:ext cx="8229600" cy="5410200"/>
          </a:xfrm>
        </p:spPr>
        <p:txBody>
          <a:bodyPr>
            <a:noAutofit/>
          </a:bodyPr>
          <a:lstStyle/>
          <a:p>
            <a:r>
              <a:rPr lang="en-GB" sz="1800" dirty="0" smtClean="0"/>
              <a:t> </a:t>
            </a:r>
            <a:r>
              <a:rPr lang="en-GB" sz="1800" dirty="0" smtClean="0">
                <a:latin typeface="Times New Roman" pitchFamily="18" charset="0"/>
                <a:cs typeface="Times New Roman" pitchFamily="18" charset="0"/>
              </a:rPr>
              <a:t>Business  and Transaction Valuation for taxes and allied requirements </a:t>
            </a:r>
          </a:p>
          <a:p>
            <a:r>
              <a:rPr lang="en-GB" sz="1800" dirty="0" smtClean="0">
                <a:latin typeface="Times New Roman" pitchFamily="18" charset="0"/>
                <a:cs typeface="Times New Roman" pitchFamily="18" charset="0"/>
              </a:rPr>
              <a:t> Share, Goodwill, Patent, Trademark </a:t>
            </a:r>
            <a:r>
              <a:rPr lang="en-US" sz="1800" dirty="0" smtClean="0">
                <a:latin typeface="Times New Roman" pitchFamily="18" charset="0"/>
                <a:cs typeface="Times New Roman" pitchFamily="18" charset="0"/>
              </a:rPr>
              <a:t> </a:t>
            </a:r>
            <a:r>
              <a:rPr lang="en-GB" sz="1800" dirty="0" smtClean="0">
                <a:latin typeface="Times New Roman" pitchFamily="18" charset="0"/>
                <a:cs typeface="Times New Roman" pitchFamily="18" charset="0"/>
              </a:rPr>
              <a:t>Valuation (Intangible Assets).</a:t>
            </a:r>
          </a:p>
          <a:p>
            <a:r>
              <a:rPr lang="en-GB" sz="1800" dirty="0" smtClean="0">
                <a:latin typeface="Times New Roman" pitchFamily="18" charset="0"/>
                <a:cs typeface="Times New Roman" pitchFamily="18" charset="0"/>
              </a:rPr>
              <a:t>Human Resource Valuation  </a:t>
            </a:r>
          </a:p>
          <a:p>
            <a:r>
              <a:rPr lang="en-GB" sz="1800" dirty="0" smtClean="0">
                <a:latin typeface="Times New Roman" pitchFamily="18" charset="0"/>
                <a:cs typeface="Times New Roman" pitchFamily="18" charset="0"/>
              </a:rPr>
              <a:t> Fixed Assets Valuation Inventory Valuation ( Current Stocks) </a:t>
            </a:r>
          </a:p>
          <a:p>
            <a:r>
              <a:rPr lang="en-GB" sz="1800" dirty="0" smtClean="0">
                <a:latin typeface="Times New Roman" pitchFamily="18" charset="0"/>
                <a:cs typeface="Times New Roman" pitchFamily="18" charset="0"/>
              </a:rPr>
              <a:t>Merger , Acquisition, Reconstruction and Amalgamation.( Companies' Act 2013)</a:t>
            </a:r>
          </a:p>
          <a:p>
            <a:r>
              <a:rPr lang="en-US" sz="1800" dirty="0" smtClean="0"/>
              <a:t>The Assets Valuation shall cover Fair Valuation  as per </a:t>
            </a:r>
            <a:r>
              <a:rPr lang="en-US" sz="1800" dirty="0" err="1" smtClean="0"/>
              <a:t>Ind</a:t>
            </a:r>
            <a:r>
              <a:rPr lang="en-US" sz="1800" dirty="0" smtClean="0"/>
              <a:t> As. </a:t>
            </a:r>
          </a:p>
          <a:p>
            <a:r>
              <a:rPr lang="en-US" sz="1800" dirty="0" smtClean="0"/>
              <a:t> </a:t>
            </a:r>
            <a:r>
              <a:rPr lang="en-GB" sz="1800" dirty="0" smtClean="0">
                <a:latin typeface="Times New Roman" pitchFamily="18" charset="0"/>
                <a:cs typeface="Times New Roman" pitchFamily="18" charset="0"/>
              </a:rPr>
              <a:t>Valuation under IBC Code 2016, ( For RDDBFCB Act and SARFESAI Act )for resolution, liquidation, for Corporate Debtors (Bank/FIs/Companies/LLP, </a:t>
            </a:r>
          </a:p>
          <a:p>
            <a:r>
              <a:rPr lang="en-GB" sz="1800" dirty="0" smtClean="0">
                <a:latin typeface="Times New Roman" pitchFamily="18" charset="0"/>
                <a:cs typeface="Times New Roman" pitchFamily="18" charset="0"/>
              </a:rPr>
              <a:t>Individual, Partnership Firms with rules  as frame there in from time to time.)</a:t>
            </a:r>
          </a:p>
          <a:p>
            <a:r>
              <a:rPr lang="en-GB" sz="1800" dirty="0" smtClean="0">
                <a:latin typeface="Times New Roman" pitchFamily="18" charset="0"/>
                <a:cs typeface="Times New Roman" pitchFamily="18" charset="0"/>
              </a:rPr>
              <a:t>Enterprise Valuation, Fair Valuation and Liquidation Valuation. </a:t>
            </a:r>
          </a:p>
          <a:p>
            <a:r>
              <a:rPr lang="en-GB" sz="1800" dirty="0" smtClean="0">
                <a:latin typeface="Times New Roman" pitchFamily="18" charset="0"/>
                <a:cs typeface="Times New Roman" pitchFamily="18" charset="0"/>
              </a:rPr>
              <a:t>Assessment of Property Transition for  Village Panchayat, Nagrapaliks, Municipal corporation, State Revenue Taxes, Vehicles, Road-Toll Taxes   and allied requirements and allied., Registration and Court Fees and allied. </a:t>
            </a:r>
          </a:p>
          <a:p>
            <a:r>
              <a:rPr lang="en-GB" sz="1800" dirty="0" smtClean="0">
                <a:latin typeface="Times New Roman" pitchFamily="18" charset="0"/>
                <a:cs typeface="Times New Roman" pitchFamily="18" charset="0"/>
              </a:rPr>
              <a:t>Valuation under Direct Taxes:  Capital Gain Tax, Transfer pricing provisions : Comparable uncontrolled Price (CUP), Cost Plus Methods, Resale Price Method, Profit Split Method, Transaction Net Margin Method  &amp; Indirect Taxation. </a:t>
            </a:r>
          </a:p>
          <a:p>
            <a:r>
              <a:rPr lang="en-GB" sz="1800" dirty="0" smtClean="0">
                <a:latin typeface="Times New Roman" pitchFamily="18" charset="0"/>
                <a:cs typeface="Times New Roman" pitchFamily="18" charset="0"/>
              </a:rPr>
              <a:t>Valuation  Under Indirect Taxation:  GST ACT Valuation with Rules frame there in.   </a:t>
            </a:r>
            <a:endParaRPr lang="en-US" sz="1800" dirty="0" smtClean="0">
              <a:latin typeface="Times New Roman" pitchFamily="18" charset="0"/>
              <a:cs typeface="Times New Roman" pitchFamily="18" charset="0"/>
            </a:endParaRPr>
          </a:p>
          <a:p>
            <a:endParaRPr lang="en-US" sz="1800"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381000"/>
            <a:ext cx="7924800" cy="685800"/>
          </a:xfrm>
        </p:spPr>
        <p:txBody>
          <a:bodyPr>
            <a:noAutofit/>
          </a:bodyPr>
          <a:lstStyle/>
          <a:p>
            <a:pPr algn="ctr"/>
            <a:r>
              <a:rPr lang="en-US" sz="2800" b="1" u="sng" dirty="0" smtClean="0"/>
              <a:t>X- FACTORS IN VALUATION IN FAIR VALUATION</a:t>
            </a:r>
            <a:endParaRPr lang="en-US" sz="2800" b="1" u="sng" dirty="0"/>
          </a:p>
        </p:txBody>
      </p:sp>
      <p:sp>
        <p:nvSpPr>
          <p:cNvPr id="5" name="Content Placeholder 4"/>
          <p:cNvSpPr>
            <a:spLocks noGrp="1"/>
          </p:cNvSpPr>
          <p:nvPr>
            <p:ph idx="1"/>
          </p:nvPr>
        </p:nvSpPr>
        <p:spPr>
          <a:xfrm>
            <a:off x="457200" y="1066800"/>
            <a:ext cx="8229600" cy="5257800"/>
          </a:xfrm>
        </p:spPr>
        <p:txBody>
          <a:bodyPr>
            <a:normAutofit/>
          </a:bodyPr>
          <a:lstStyle/>
          <a:p>
            <a:r>
              <a:rPr lang="en-US" sz="4000" b="1" dirty="0" smtClean="0"/>
              <a:t>Choice of Peer Entities </a:t>
            </a:r>
          </a:p>
          <a:p>
            <a:r>
              <a:rPr lang="en-US" sz="4000" b="1" dirty="0" smtClean="0"/>
              <a:t>Cross Holdings &amp; Investments</a:t>
            </a:r>
          </a:p>
          <a:p>
            <a:r>
              <a:rPr lang="en-US" sz="4000" b="1" dirty="0" smtClean="0"/>
              <a:t>Excess Cash / Non operating Assets</a:t>
            </a:r>
          </a:p>
          <a:p>
            <a:r>
              <a:rPr lang="en-US" sz="4000" b="1" dirty="0" smtClean="0"/>
              <a:t>Accounting Practices and Tax issues</a:t>
            </a:r>
          </a:p>
          <a:p>
            <a:r>
              <a:rPr lang="en-US" sz="4000" b="1" dirty="0" smtClean="0"/>
              <a:t>Discounts and Premiums</a:t>
            </a:r>
          </a:p>
          <a:p>
            <a:endParaRPr lang="en-US" sz="4000" b="1" dirty="0" smtClean="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6" name="Slide Number Placeholder 5"/>
          <p:cNvSpPr>
            <a:spLocks noGrp="1"/>
          </p:cNvSpPr>
          <p:nvPr>
            <p:ph type="sldNum" sz="quarter" idx="12"/>
          </p:nvPr>
        </p:nvSpPr>
        <p:spPr/>
        <p:txBody>
          <a:bodyPr/>
          <a:lstStyle/>
          <a:p>
            <a:fld id="{B6F15528-21DE-4FAA-801E-634DDDAF4B2B}" type="slidenum">
              <a:rPr lang="en-US" smtClean="0"/>
              <a:pPr/>
              <a:t>40</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800"/>
            <a:ext cx="8229600" cy="1143000"/>
          </a:xfrm>
        </p:spPr>
        <p:txBody>
          <a:bodyPr>
            <a:normAutofit fontScale="90000"/>
          </a:bodyPr>
          <a:lstStyle/>
          <a:p>
            <a:pPr algn="ctr"/>
            <a:r>
              <a:rPr lang="en-US" sz="4000" b="1" u="sng" dirty="0" smtClean="0"/>
              <a:t>VALUE OF TAXABLE SUPPLY : SEC. 15-GST</a:t>
            </a:r>
            <a:endParaRPr lang="en-US" sz="4000" b="1" u="sng" dirty="0"/>
          </a:p>
        </p:txBody>
      </p:sp>
      <p:sp>
        <p:nvSpPr>
          <p:cNvPr id="3" name="Content Placeholder 2"/>
          <p:cNvSpPr>
            <a:spLocks noGrp="1"/>
          </p:cNvSpPr>
          <p:nvPr>
            <p:ph idx="1"/>
          </p:nvPr>
        </p:nvSpPr>
        <p:spPr/>
        <p:txBody>
          <a:bodyPr/>
          <a:lstStyle/>
          <a:p>
            <a:pPr lvl="0" algn="just"/>
            <a:r>
              <a:rPr lang="en-US" sz="2800" dirty="0" smtClean="0"/>
              <a:t>Value of supply of goods and/or services on which CGST/SGST is to be discharged shall be the </a:t>
            </a:r>
            <a:r>
              <a:rPr lang="en-US" sz="2800" b="1" u="sng" dirty="0" smtClean="0"/>
              <a:t>‘Transaction Value’, </a:t>
            </a:r>
            <a:r>
              <a:rPr lang="en-US" sz="2800" dirty="0" smtClean="0"/>
              <a:t>where </a:t>
            </a:r>
          </a:p>
          <a:p>
            <a:pPr lvl="1" algn="just"/>
            <a:r>
              <a:rPr lang="en-US" dirty="0" smtClean="0"/>
              <a:t>Supplier and recipient of supply are unrelated</a:t>
            </a:r>
          </a:p>
          <a:p>
            <a:pPr lvl="1" algn="just"/>
            <a:r>
              <a:rPr lang="en-US" dirty="0" smtClean="0"/>
              <a:t>Price is actually paid/ payable – AND price is the sole consideration for the supply.</a:t>
            </a:r>
          </a:p>
          <a:p>
            <a:endParaRPr lang="en-US" dirty="0"/>
          </a:p>
        </p:txBody>
      </p:sp>
      <p:sp>
        <p:nvSpPr>
          <p:cNvPr id="4" name="Footer Placeholder 3"/>
          <p:cNvSpPr>
            <a:spLocks noGrp="1"/>
          </p:cNvSpPr>
          <p:nvPr>
            <p:ph type="ftr" sz="quarter" idx="11"/>
          </p:nvPr>
        </p:nvSpPr>
        <p:spPr/>
        <p:txBody>
          <a:bodyPr/>
          <a:lstStyle/>
          <a:p>
            <a:r>
              <a:rPr lang="en-US" smtClean="0"/>
              <a:t>J. B. Mistri &amp; Co.</a:t>
            </a:r>
            <a:endParaRPr lang="en-US" dirty="0"/>
          </a:p>
        </p:txBody>
      </p:sp>
      <p:sp>
        <p:nvSpPr>
          <p:cNvPr id="5" name="Slide Number Placeholder 4"/>
          <p:cNvSpPr>
            <a:spLocks noGrp="1"/>
          </p:cNvSpPr>
          <p:nvPr>
            <p:ph type="sldNum" sz="quarter" idx="12"/>
          </p:nvPr>
        </p:nvSpPr>
        <p:spPr/>
        <p:txBody>
          <a:bodyPr/>
          <a:lstStyle/>
          <a:p>
            <a:r>
              <a:rPr lang="en-US" dirty="0" smtClean="0"/>
              <a:t>40/49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819912"/>
          </a:xfrm>
        </p:spPr>
        <p:txBody>
          <a:bodyPr>
            <a:normAutofit/>
          </a:bodyPr>
          <a:lstStyle/>
          <a:p>
            <a:pPr algn="ctr"/>
            <a:r>
              <a:rPr lang="en-US" sz="4000" dirty="0" smtClean="0"/>
              <a:t> </a:t>
            </a:r>
            <a:r>
              <a:rPr lang="en-US" sz="4000" b="1" u="sng" dirty="0" smtClean="0"/>
              <a:t>GST ACT : VALUATION IMPLICATION  </a:t>
            </a:r>
            <a:endParaRPr lang="en-US" sz="4000" b="1" u="sng" dirty="0"/>
          </a:p>
        </p:txBody>
      </p:sp>
      <p:sp>
        <p:nvSpPr>
          <p:cNvPr id="3" name="Content Placeholder 2"/>
          <p:cNvSpPr>
            <a:spLocks noGrp="1"/>
          </p:cNvSpPr>
          <p:nvPr>
            <p:ph idx="1"/>
          </p:nvPr>
        </p:nvSpPr>
        <p:spPr/>
        <p:txBody>
          <a:bodyPr>
            <a:normAutofit fontScale="92500" lnSpcReduction="20000"/>
          </a:bodyPr>
          <a:lstStyle/>
          <a:p>
            <a:pPr marL="457200" indent="-457200">
              <a:spcBef>
                <a:spcPts val="0"/>
              </a:spcBef>
            </a:pPr>
            <a:r>
              <a:rPr lang="en-IN" sz="3100" dirty="0" smtClean="0">
                <a:latin typeface="+mn-lt"/>
              </a:rPr>
              <a:t>Officers / Directors of one another’s business</a:t>
            </a:r>
          </a:p>
          <a:p>
            <a:pPr marL="457200" indent="-457200">
              <a:spcBef>
                <a:spcPts val="0"/>
              </a:spcBef>
            </a:pPr>
            <a:r>
              <a:rPr lang="en-IN" sz="3100" dirty="0" smtClean="0">
                <a:latin typeface="+mn-lt"/>
              </a:rPr>
              <a:t>Partners in business</a:t>
            </a:r>
          </a:p>
          <a:p>
            <a:pPr marL="457200" indent="-457200">
              <a:spcBef>
                <a:spcPts val="0"/>
              </a:spcBef>
            </a:pPr>
            <a:r>
              <a:rPr lang="en-IN" sz="3100" dirty="0" smtClean="0">
                <a:latin typeface="+mn-lt"/>
              </a:rPr>
              <a:t>Employer – employee</a:t>
            </a:r>
          </a:p>
          <a:p>
            <a:pPr marL="457200" indent="-457200">
              <a:spcBef>
                <a:spcPts val="0"/>
              </a:spcBef>
            </a:pPr>
            <a:r>
              <a:rPr lang="en-IN" sz="3100" dirty="0" smtClean="0">
                <a:latin typeface="+mn-lt"/>
              </a:rPr>
              <a:t>A person directly/ indirectly owns/ controls/ holds 25 of shares of both the persons</a:t>
            </a:r>
          </a:p>
          <a:p>
            <a:pPr marL="457200" indent="-457200">
              <a:spcBef>
                <a:spcPts val="0"/>
              </a:spcBef>
            </a:pPr>
            <a:r>
              <a:rPr lang="en-IN" sz="3100" dirty="0" smtClean="0">
                <a:latin typeface="+mn-lt"/>
              </a:rPr>
              <a:t>One directly/ indirectly controls the other</a:t>
            </a:r>
          </a:p>
          <a:p>
            <a:pPr marL="457200" indent="-457200">
              <a:spcBef>
                <a:spcPts val="0"/>
              </a:spcBef>
            </a:pPr>
            <a:r>
              <a:rPr lang="en-IN" sz="3100" dirty="0" smtClean="0">
                <a:latin typeface="+mn-lt"/>
              </a:rPr>
              <a:t>Both are </a:t>
            </a:r>
            <a:r>
              <a:rPr lang="en-IN" sz="3100" dirty="0">
                <a:solidFill>
                  <a:prstClr val="black"/>
                </a:solidFill>
                <a:latin typeface="Times New Roman"/>
              </a:rPr>
              <a:t>directly/ indirectly controlled by a third person</a:t>
            </a:r>
            <a:endParaRPr lang="en-IN" sz="3100" dirty="0" smtClean="0">
              <a:latin typeface="+mn-lt"/>
            </a:endParaRPr>
          </a:p>
          <a:p>
            <a:pPr marL="457200" indent="-457200">
              <a:spcBef>
                <a:spcPts val="0"/>
              </a:spcBef>
            </a:pPr>
            <a:r>
              <a:rPr lang="en-IN" sz="3100" dirty="0" smtClean="0">
                <a:latin typeface="+mn-lt"/>
              </a:rPr>
              <a:t>Together, they directly/ indirectly control a third person</a:t>
            </a:r>
          </a:p>
          <a:p>
            <a:pPr marL="457200" indent="-457200">
              <a:spcBef>
                <a:spcPts val="0"/>
              </a:spcBef>
            </a:pPr>
            <a:r>
              <a:rPr lang="en-IN" sz="3100" dirty="0" smtClean="0">
                <a:latin typeface="+mn-lt"/>
              </a:rPr>
              <a:t>Members of the same family</a:t>
            </a:r>
          </a:p>
          <a:p>
            <a:pPr marL="457200" indent="-457200">
              <a:spcBef>
                <a:spcPts val="0"/>
              </a:spcBef>
            </a:pPr>
            <a:r>
              <a:rPr lang="en-IN" sz="3100" dirty="0" smtClean="0">
                <a:latin typeface="+mn-lt"/>
              </a:rPr>
              <a:t>Sole agent / distributor of the other</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42</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US" sz="4000" b="1" u="sng" dirty="0" smtClean="0"/>
              <a:t>TRANSACTION VALUE :</a:t>
            </a:r>
            <a:br>
              <a:rPr lang="en-US" sz="4000" b="1" u="sng" dirty="0" smtClean="0"/>
            </a:br>
            <a:r>
              <a:rPr lang="en-US" sz="4000" b="1" u="sng" dirty="0" smtClean="0"/>
              <a:t> INCLUDE AND EXCLUDE</a:t>
            </a:r>
            <a:endParaRPr lang="en-US" sz="4000" b="1" u="sng" dirty="0"/>
          </a:p>
        </p:txBody>
      </p:sp>
      <p:sp>
        <p:nvSpPr>
          <p:cNvPr id="3" name="Content Placeholder 2"/>
          <p:cNvSpPr>
            <a:spLocks noGrp="1"/>
          </p:cNvSpPr>
          <p:nvPr>
            <p:ph idx="1"/>
          </p:nvPr>
        </p:nvSpPr>
        <p:spPr/>
        <p:txBody>
          <a:bodyPr>
            <a:normAutofit/>
          </a:bodyPr>
          <a:lstStyle/>
          <a:p>
            <a:r>
              <a:rPr lang="en-IN" sz="2000" b="1" u="sng" dirty="0" smtClean="0"/>
              <a:t>Transaction Value INCLUDES:</a:t>
            </a:r>
          </a:p>
          <a:p>
            <a:pPr marL="285750" indent="-285750" algn="just">
              <a:buClr>
                <a:schemeClr val="tx2"/>
              </a:buClr>
              <a:buFont typeface="Wingdings" panose="05000000000000000000" pitchFamily="2" charset="2"/>
              <a:buChar char="§"/>
            </a:pPr>
            <a:r>
              <a:rPr lang="en-IN" sz="1900" dirty="0" smtClean="0"/>
              <a:t>Amounts charged by supplier to recipient in respect of any </a:t>
            </a:r>
            <a:r>
              <a:rPr lang="en-IN" sz="1900" b="1" dirty="0" smtClean="0"/>
              <a:t>taxes, duties, cesses, fees and charges levied </a:t>
            </a:r>
            <a:r>
              <a:rPr lang="en-IN" sz="1900" dirty="0" smtClean="0"/>
              <a:t>under any statute, other than taxes paid under GST regime;</a:t>
            </a:r>
          </a:p>
          <a:p>
            <a:pPr marL="285750" indent="-285750" algn="just">
              <a:buClr>
                <a:schemeClr val="tx2"/>
              </a:buClr>
              <a:buFont typeface="Wingdings" panose="05000000000000000000" pitchFamily="2" charset="2"/>
              <a:buChar char="§"/>
            </a:pPr>
            <a:r>
              <a:rPr lang="en-IN" sz="1900" b="1" dirty="0" smtClean="0"/>
              <a:t>Amount incurred by Recipient </a:t>
            </a:r>
            <a:r>
              <a:rPr lang="en-IN" sz="1900" dirty="0" smtClean="0"/>
              <a:t>which is liable to be paid by the Supplier; </a:t>
            </a:r>
          </a:p>
          <a:p>
            <a:pPr marL="285750" indent="-285750" algn="just">
              <a:buClr>
                <a:schemeClr val="tx2"/>
              </a:buClr>
              <a:buFont typeface="Wingdings" panose="05000000000000000000" pitchFamily="2" charset="2"/>
              <a:buChar char="§"/>
            </a:pPr>
            <a:r>
              <a:rPr lang="en-IN" sz="1900" u="sng" dirty="0" smtClean="0"/>
              <a:t>Charges by Supplier to Recipient being:</a:t>
            </a:r>
          </a:p>
          <a:p>
            <a:pPr marL="800100" lvl="1" indent="-342900" algn="just">
              <a:buClr>
                <a:schemeClr val="tx2"/>
              </a:buClr>
              <a:buFont typeface="Courier New" panose="02070309020205020404" pitchFamily="49" charset="0"/>
              <a:buChar char="o"/>
            </a:pPr>
            <a:r>
              <a:rPr lang="en-IN" sz="1900" b="1" dirty="0" smtClean="0"/>
              <a:t>Incidental expenses </a:t>
            </a:r>
            <a:r>
              <a:rPr lang="en-IN" sz="1900" dirty="0" smtClean="0"/>
              <a:t>(e.g.: packing, commission)</a:t>
            </a:r>
          </a:p>
          <a:p>
            <a:pPr marL="800100" lvl="1" indent="-342900" algn="just">
              <a:buClr>
                <a:schemeClr val="tx2"/>
              </a:buClr>
              <a:buFont typeface="Courier New" panose="02070309020205020404" pitchFamily="49" charset="0"/>
              <a:buChar char="o"/>
            </a:pPr>
            <a:r>
              <a:rPr lang="en-IN" sz="1900" b="1" dirty="0" smtClean="0"/>
              <a:t>Charges for anything done by the Supplier </a:t>
            </a:r>
            <a:r>
              <a:rPr lang="en-IN" sz="1900" dirty="0" smtClean="0"/>
              <a:t>at the time or before the supply, in respect thereof</a:t>
            </a:r>
          </a:p>
          <a:p>
            <a:pPr marL="800100" lvl="1" indent="-342900" algn="just">
              <a:buClr>
                <a:schemeClr val="tx2"/>
              </a:buClr>
              <a:buFont typeface="Courier New" panose="02070309020205020404" pitchFamily="49" charset="0"/>
              <a:buChar char="o"/>
            </a:pPr>
            <a:r>
              <a:rPr lang="en-IN" sz="1900" b="1" dirty="0" smtClean="0"/>
              <a:t>Interest/ late fee/ </a:t>
            </a:r>
            <a:r>
              <a:rPr lang="en-IN" sz="1900" dirty="0" smtClean="0"/>
              <a:t>penalty for delayed payment of consideration</a:t>
            </a:r>
          </a:p>
          <a:p>
            <a:pPr marL="800100" lvl="1" indent="-342900" algn="just">
              <a:buClr>
                <a:schemeClr val="tx2"/>
              </a:buClr>
              <a:buFont typeface="Courier New" panose="02070309020205020404" pitchFamily="49" charset="0"/>
              <a:buChar char="o"/>
            </a:pPr>
            <a:r>
              <a:rPr lang="en-IN" sz="1900" b="1" dirty="0" smtClean="0"/>
              <a:t>Subsidies directly linked to price </a:t>
            </a:r>
            <a:r>
              <a:rPr lang="en-IN" sz="1900" dirty="0" smtClean="0"/>
              <a:t>– for supplier receiving the subsidy (excluding Central and State Govt subsidies; i.e., Government subsidies will not be included in transaction value) </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43</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04800"/>
            <a:ext cx="8229600" cy="5821363"/>
          </a:xfrm>
        </p:spPr>
        <p:txBody>
          <a:bodyPr>
            <a:normAutofit/>
          </a:bodyPr>
          <a:lstStyle/>
          <a:p>
            <a:pPr>
              <a:buNone/>
            </a:pPr>
            <a:r>
              <a:rPr lang="en-IN" sz="2800" b="1" dirty="0" smtClean="0"/>
              <a:t>Transaction Value </a:t>
            </a:r>
            <a:r>
              <a:rPr lang="en-IN" sz="2800" b="1" u="sng" dirty="0" smtClean="0"/>
              <a:t>EXCLUDES</a:t>
            </a:r>
            <a:r>
              <a:rPr lang="en-IN" sz="2800" b="1" dirty="0" smtClean="0"/>
              <a:t> </a:t>
            </a:r>
            <a:r>
              <a:rPr lang="en-IN" sz="2800" b="1" dirty="0" smtClean="0"/>
              <a:t>Discount</a:t>
            </a:r>
            <a:r>
              <a:rPr lang="en-IN" sz="3500" dirty="0" smtClean="0">
                <a:latin typeface="+mj-lt"/>
                <a:ea typeface="+mj-ea"/>
                <a:cs typeface="+mj-cs"/>
              </a:rPr>
              <a:t>:</a:t>
            </a:r>
          </a:p>
          <a:p>
            <a:pPr algn="just">
              <a:spcBef>
                <a:spcPts val="1800"/>
              </a:spcBef>
              <a:buClr>
                <a:schemeClr val="tx2"/>
              </a:buClr>
              <a:buFont typeface="Wingdings" panose="05000000000000000000" pitchFamily="2" charset="2"/>
              <a:buChar char="§"/>
            </a:pPr>
            <a:r>
              <a:rPr lang="en-IN" sz="2400" b="1" dirty="0" smtClean="0">
                <a:latin typeface="+mn-lt"/>
              </a:rPr>
              <a:t>Before</a:t>
            </a:r>
            <a:r>
              <a:rPr lang="en-IN" sz="2400" b="1" dirty="0" smtClean="0">
                <a:latin typeface="+mn-lt"/>
              </a:rPr>
              <a:t>/ at the time of supply </a:t>
            </a:r>
          </a:p>
          <a:p>
            <a:pPr marL="800100" lvl="1" indent="-342900">
              <a:buClr>
                <a:schemeClr val="tx2"/>
              </a:buClr>
              <a:buFont typeface="Courier New" panose="02070309020205020404" pitchFamily="49" charset="0"/>
              <a:buChar char="o"/>
            </a:pPr>
            <a:r>
              <a:rPr lang="en-IN" sz="2400" b="1" dirty="0" smtClean="0">
                <a:latin typeface="+mn-lt"/>
              </a:rPr>
              <a:t>Single condition: </a:t>
            </a:r>
            <a:r>
              <a:rPr lang="en-IN" sz="2400" dirty="0" smtClean="0">
                <a:latin typeface="+mn-lt"/>
              </a:rPr>
              <a:t>Such discount is duly recorded in the invoice</a:t>
            </a:r>
          </a:p>
          <a:p>
            <a:pPr algn="just">
              <a:spcBef>
                <a:spcPts val="1800"/>
              </a:spcBef>
              <a:buClr>
                <a:schemeClr val="tx2"/>
              </a:buClr>
              <a:buFont typeface="Wingdings" panose="05000000000000000000" pitchFamily="2" charset="2"/>
              <a:buChar char="§"/>
            </a:pPr>
            <a:r>
              <a:rPr lang="en-IN" sz="2400" b="1" dirty="0" smtClean="0">
                <a:latin typeface="+mn-lt"/>
              </a:rPr>
              <a:t>After the supply: Cumulative conditions:</a:t>
            </a:r>
          </a:p>
          <a:p>
            <a:pPr marL="800100" lvl="1" indent="-342900" algn="just">
              <a:spcBef>
                <a:spcPts val="300"/>
              </a:spcBef>
              <a:buClr>
                <a:schemeClr val="tx2"/>
              </a:buClr>
              <a:buFont typeface="Courier New" panose="02070309020205020404" pitchFamily="49" charset="0"/>
              <a:buChar char="o"/>
            </a:pPr>
            <a:r>
              <a:rPr lang="en-IN" sz="2400" dirty="0" smtClean="0">
                <a:latin typeface="+mn-lt"/>
              </a:rPr>
              <a:t>Agreement establishing discount entered into before/ at the time of supply</a:t>
            </a:r>
          </a:p>
          <a:p>
            <a:pPr marL="800100" lvl="1" indent="-342900" algn="just">
              <a:spcBef>
                <a:spcPts val="300"/>
              </a:spcBef>
              <a:buClr>
                <a:schemeClr val="tx2"/>
              </a:buClr>
              <a:buFont typeface="Courier New" panose="02070309020205020404" pitchFamily="49" charset="0"/>
              <a:buChar char="o"/>
            </a:pPr>
            <a:r>
              <a:rPr lang="en-IN" sz="2400" dirty="0" smtClean="0">
                <a:latin typeface="+mn-lt"/>
              </a:rPr>
              <a:t>Discount specifically linked to relevant invoices</a:t>
            </a:r>
          </a:p>
          <a:p>
            <a:pPr marL="800100" lvl="1" indent="-342900" algn="just">
              <a:spcBef>
                <a:spcPts val="300"/>
              </a:spcBef>
              <a:buClr>
                <a:schemeClr val="tx2"/>
              </a:buClr>
              <a:buFont typeface="Courier New" panose="02070309020205020404" pitchFamily="49" charset="0"/>
              <a:buChar char="o"/>
            </a:pPr>
            <a:r>
              <a:rPr lang="en-IN" sz="2400" dirty="0" smtClean="0">
                <a:latin typeface="+mn-lt"/>
              </a:rPr>
              <a:t>ITC reversed by the recipient to the extent of discount</a:t>
            </a:r>
          </a:p>
          <a:p>
            <a:pPr marL="800100" lvl="1" indent="-342900" algn="just">
              <a:spcBef>
                <a:spcPts val="300"/>
              </a:spcBef>
              <a:buClr>
                <a:schemeClr val="tx2"/>
              </a:buClr>
              <a:buNone/>
            </a:pPr>
            <a:endParaRPr lang="en-IN" dirty="0" smtClean="0"/>
          </a:p>
          <a:p>
            <a:pPr marL="800100" lvl="1" indent="-342900">
              <a:spcBef>
                <a:spcPts val="300"/>
              </a:spcBef>
              <a:buClr>
                <a:schemeClr val="tx2"/>
              </a:buClr>
              <a:buNone/>
            </a:pPr>
            <a:r>
              <a:rPr lang="en-IN" b="1" dirty="0" smtClean="0"/>
              <a:t>Issue  KEY Impetus under GST </a:t>
            </a:r>
          </a:p>
          <a:p>
            <a:pPr marL="800100" lvl="1" indent="-342900">
              <a:spcBef>
                <a:spcPts val="300"/>
              </a:spcBef>
              <a:buClr>
                <a:schemeClr val="tx2"/>
              </a:buClr>
              <a:buFont typeface="Wingdings" pitchFamily="2" charset="2"/>
              <a:buChar char="§"/>
            </a:pPr>
            <a:r>
              <a:rPr lang="en-IN" b="1" dirty="0" smtClean="0"/>
              <a:t>Relating to Anti proffering and allied. </a:t>
            </a:r>
          </a:p>
          <a:p>
            <a:pPr marL="800100" lvl="1" indent="-342900">
              <a:spcBef>
                <a:spcPts val="300"/>
              </a:spcBef>
              <a:buClr>
                <a:schemeClr val="tx2"/>
              </a:buClr>
              <a:buFont typeface="Wingdings" pitchFamily="2" charset="2"/>
              <a:buChar char="§"/>
            </a:pPr>
            <a:r>
              <a:rPr lang="en-IN" b="1" dirty="0" smtClean="0"/>
              <a:t>Fair pricing and consumers affairs attainment.</a:t>
            </a:r>
          </a:p>
          <a:p>
            <a:pPr marL="800100" lvl="1" indent="-342900">
              <a:spcBef>
                <a:spcPts val="300"/>
              </a:spcBef>
              <a:buClr>
                <a:schemeClr val="tx2"/>
              </a:buClr>
              <a:buFont typeface="Wingdings" pitchFamily="2" charset="2"/>
              <a:buChar char="§"/>
            </a:pPr>
            <a:endParaRPr lang="en-IN" sz="2400" dirty="0" smtClean="0">
              <a:latin typeface="+mn-lt"/>
            </a:endParaRP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44</a:t>
            </a:fld>
            <a:r>
              <a:rPr lang="en-US" dirty="0" smtClean="0"/>
              <a:t>/49</a:t>
            </a:r>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algn="ctr"/>
            <a:r>
              <a:rPr lang="en-IN" sz="3800" b="1" u="sng" dirty="0" smtClean="0"/>
              <a:t>TRANSACTION VALUE:</a:t>
            </a:r>
            <a:br>
              <a:rPr lang="en-IN" sz="3800" b="1" u="sng" dirty="0" smtClean="0"/>
            </a:br>
            <a:r>
              <a:rPr lang="en-IN" sz="3800" b="1" u="sng" dirty="0" smtClean="0"/>
              <a:t> RECOURSE TO RULES</a:t>
            </a:r>
            <a:endParaRPr lang="en-US" sz="3800" b="1" u="sng" dirty="0"/>
          </a:p>
        </p:txBody>
      </p:sp>
      <p:sp>
        <p:nvSpPr>
          <p:cNvPr id="3" name="Content Placeholder 2"/>
          <p:cNvSpPr>
            <a:spLocks noGrp="1"/>
          </p:cNvSpPr>
          <p:nvPr>
            <p:ph idx="1"/>
          </p:nvPr>
        </p:nvSpPr>
        <p:spPr/>
        <p:txBody>
          <a:bodyPr>
            <a:normAutofit lnSpcReduction="10000"/>
          </a:bodyPr>
          <a:lstStyle/>
          <a:p>
            <a:pPr marL="457200" indent="-457200" algn="just">
              <a:buSzPct val="100000"/>
              <a:buNone/>
              <a:defRPr/>
            </a:pPr>
            <a:r>
              <a:rPr lang="en-IN" sz="2400" dirty="0" smtClean="0"/>
              <a:t>     Where </a:t>
            </a:r>
            <a:r>
              <a:rPr lang="en-IN" sz="2400" b="1" u="sng" dirty="0"/>
              <a:t>value cannot be determined u/s 15(1)</a:t>
            </a:r>
            <a:r>
              <a:rPr lang="en-IN" sz="2400" dirty="0"/>
              <a:t>, i.e</a:t>
            </a:r>
            <a:r>
              <a:rPr lang="en-IN" sz="2400" dirty="0" smtClean="0"/>
              <a:t>.</a:t>
            </a:r>
            <a:endParaRPr lang="en-IN" sz="2400" kern="0" dirty="0"/>
          </a:p>
          <a:p>
            <a:pPr marL="784225" lvl="1" indent="-457200" algn="just">
              <a:buSzPct val="100000"/>
              <a:buFont typeface="+mj-lt"/>
              <a:buAutoNum type="arabicPeriod"/>
              <a:defRPr/>
            </a:pPr>
            <a:r>
              <a:rPr lang="en-IN" sz="2200" kern="0" dirty="0"/>
              <a:t>Price is not the sole consideration</a:t>
            </a:r>
          </a:p>
          <a:p>
            <a:pPr marL="784225" lvl="1" indent="-457200" algn="just">
              <a:buSzPct val="100000"/>
              <a:buFont typeface="+mj-lt"/>
              <a:buAutoNum type="arabicPeriod"/>
              <a:defRPr/>
            </a:pPr>
            <a:r>
              <a:rPr lang="en-IN" sz="2200" kern="0" dirty="0"/>
              <a:t>Supplier-recipient are related persons: Recourse to Rules even if the Supplier-Recipient relationship:</a:t>
            </a:r>
          </a:p>
          <a:p>
            <a:pPr marL="901700" algn="just">
              <a:defRPr/>
            </a:pPr>
            <a:r>
              <a:rPr lang="en-IN" sz="2000" kern="0" dirty="0"/>
              <a:t>Did not influence the price;</a:t>
            </a:r>
          </a:p>
          <a:p>
            <a:pPr marL="901700" algn="just">
              <a:defRPr/>
            </a:pPr>
            <a:r>
              <a:rPr lang="en-IN" sz="2000" kern="0" dirty="0"/>
              <a:t>Precedes agreement to the supply;</a:t>
            </a:r>
          </a:p>
          <a:p>
            <a:pPr marL="901700" algn="just">
              <a:defRPr/>
            </a:pPr>
            <a:r>
              <a:rPr lang="en-IN" sz="2000" kern="0" dirty="0"/>
              <a:t>Has no bearing on pricing;</a:t>
            </a:r>
          </a:p>
          <a:p>
            <a:pPr marL="901700" algn="just">
              <a:defRPr/>
            </a:pPr>
            <a:r>
              <a:rPr lang="en-IN" sz="2000" kern="0" dirty="0"/>
              <a:t>Has no bearing on Agreement to the Supply;</a:t>
            </a:r>
          </a:p>
          <a:p>
            <a:pPr marL="901700" algn="just">
              <a:defRPr/>
            </a:pPr>
            <a:r>
              <a:rPr lang="en-IN" sz="2000" kern="0" dirty="0"/>
              <a:t>Has no relevance to the Supply;</a:t>
            </a:r>
          </a:p>
          <a:p>
            <a:pPr marL="901700" algn="just">
              <a:defRPr/>
            </a:pPr>
            <a:r>
              <a:rPr lang="en-IN" sz="2000" kern="0" dirty="0"/>
              <a:t>Was to meet with different criteria or purpose;</a:t>
            </a:r>
          </a:p>
          <a:p>
            <a:pPr marL="444500" lvl="0" indent="0" algn="just" eaLnBrk="0" fontAlgn="base" hangingPunct="0">
              <a:spcAft>
                <a:spcPct val="0"/>
              </a:spcAft>
              <a:buClr>
                <a:srgbClr val="333333"/>
              </a:buClr>
              <a:buSzPct val="65000"/>
              <a:buNone/>
              <a:defRPr/>
            </a:pPr>
            <a:r>
              <a:rPr lang="en-IN" sz="2000" b="1" kern="0" dirty="0"/>
              <a:t>(Rules will apply both ways – supplier to recipient and recipient to supplier)</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45</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762000"/>
          </a:xfrm>
        </p:spPr>
        <p:txBody>
          <a:bodyPr>
            <a:normAutofit/>
          </a:bodyPr>
          <a:lstStyle/>
          <a:p>
            <a:pPr algn="ctr"/>
            <a:r>
              <a:rPr lang="en-US" sz="2400" b="1" u="sng" dirty="0" smtClean="0">
                <a:latin typeface="Times New Roman" pitchFamily="18" charset="0"/>
                <a:cs typeface="Times New Roman" pitchFamily="18" charset="0"/>
              </a:rPr>
              <a:t>PRESENT  &amp; PROSPECTIVE  VALUTION SCENARIO </a:t>
            </a:r>
            <a:endParaRPr lang="en-US" sz="2400" b="1" u="sng" dirty="0">
              <a:latin typeface="Times New Roman" pitchFamily="18" charset="0"/>
              <a:cs typeface="Times New Roman" pitchFamily="18" charset="0"/>
            </a:endParaRPr>
          </a:p>
        </p:txBody>
      </p:sp>
      <p:sp>
        <p:nvSpPr>
          <p:cNvPr id="3" name="Content Placeholder 2"/>
          <p:cNvSpPr>
            <a:spLocks noGrp="1"/>
          </p:cNvSpPr>
          <p:nvPr>
            <p:ph idx="1"/>
          </p:nvPr>
        </p:nvSpPr>
        <p:spPr>
          <a:xfrm>
            <a:off x="457200" y="1143000"/>
            <a:ext cx="8229600" cy="5181600"/>
          </a:xfrm>
        </p:spPr>
        <p:txBody>
          <a:bodyPr>
            <a:normAutofit fontScale="77500" lnSpcReduction="20000"/>
          </a:bodyPr>
          <a:lstStyle/>
          <a:p>
            <a:r>
              <a:rPr lang="en-US" dirty="0" smtClean="0"/>
              <a:t>Fair Value calibration under Ins AS 113</a:t>
            </a:r>
          </a:p>
          <a:p>
            <a:r>
              <a:rPr lang="en-US" dirty="0" smtClean="0"/>
              <a:t>C A U/S 247 Registered Valuer (CA,CMA,CS,ENG.ETC), </a:t>
            </a:r>
          </a:p>
          <a:p>
            <a:r>
              <a:rPr lang="en-US" dirty="0" smtClean="0"/>
              <a:t>Prior to this only  valuation notified under  W.T. Act with no regulatory body only registration of  various valuers  like Real Estate, Stock, Plant &amp; M/c  and allied with Direct Tax Authority.</a:t>
            </a:r>
          </a:p>
          <a:p>
            <a:r>
              <a:rPr lang="en-US" dirty="0" smtClean="0"/>
              <a:t>Valuation under RERA ( Real Estate Regulation Act)</a:t>
            </a:r>
          </a:p>
          <a:p>
            <a:r>
              <a:rPr lang="en-US" dirty="0" smtClean="0"/>
              <a:t>Valuation under GST including Rules framed under GST, Transactions and Audit Implication.</a:t>
            </a:r>
          </a:p>
          <a:p>
            <a:r>
              <a:rPr lang="en-US" dirty="0" smtClean="0"/>
              <a:t>Valuation Bill introduced and lapse in 2009. And  in near future such Bill and Act with Regulatory Authority shall be required for good governance as well as for foreign investment and cross border transaction. </a:t>
            </a:r>
          </a:p>
          <a:p>
            <a:r>
              <a:rPr lang="en-US" dirty="0" smtClean="0"/>
              <a:t>National Valuation Standards  ( to be frame) with IVS (International valuation standards) to be followed in Indian environment and cross border transactions. Standard of Assets (Technical Financial  and allied)  experts as required.</a:t>
            </a:r>
          </a:p>
          <a:p>
            <a:r>
              <a:rPr lang="en-US" dirty="0" smtClean="0"/>
              <a:t>Reporting of Asset Valuation to Over sees to person of Indian origin and Foreigners for cross border transactions and allied implications </a:t>
            </a: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46</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972312"/>
          </a:xfrm>
        </p:spPr>
        <p:txBody>
          <a:bodyPr>
            <a:normAutofit fontScale="90000"/>
          </a:bodyPr>
          <a:lstStyle/>
          <a:p>
            <a:pPr algn="ctr"/>
            <a:r>
              <a:rPr lang="en-US" b="1" dirty="0" smtClean="0"/>
              <a:t>VALUATION </a:t>
            </a:r>
            <a:r>
              <a:rPr lang="en-US" b="1" dirty="0" smtClean="0"/>
              <a:t> </a:t>
            </a:r>
            <a:r>
              <a:rPr lang="en-US" b="1" dirty="0" smtClean="0"/>
              <a:t/>
            </a:r>
            <a:br>
              <a:rPr lang="en-US" b="1" dirty="0" smtClean="0"/>
            </a:br>
            <a:r>
              <a:rPr lang="en-US" b="1" dirty="0" smtClean="0"/>
              <a:t>CHALLENGES </a:t>
            </a:r>
            <a:r>
              <a:rPr lang="en-US" b="1" dirty="0" smtClean="0"/>
              <a:t>TO VALUERS</a:t>
            </a:r>
            <a:endParaRPr lang="en-US" b="1" dirty="0"/>
          </a:p>
        </p:txBody>
      </p:sp>
      <p:sp>
        <p:nvSpPr>
          <p:cNvPr id="3" name="Content Placeholder 2"/>
          <p:cNvSpPr>
            <a:spLocks noGrp="1"/>
          </p:cNvSpPr>
          <p:nvPr>
            <p:ph idx="1"/>
          </p:nvPr>
        </p:nvSpPr>
        <p:spPr>
          <a:xfrm>
            <a:off x="457200" y="1752600"/>
            <a:ext cx="8229600" cy="4572000"/>
          </a:xfrm>
        </p:spPr>
        <p:txBody>
          <a:bodyPr>
            <a:normAutofit lnSpcReduction="10000"/>
          </a:bodyPr>
          <a:lstStyle/>
          <a:p>
            <a:r>
              <a:rPr lang="en-US" dirty="0" smtClean="0"/>
              <a:t>Subject to Audit</a:t>
            </a:r>
          </a:p>
          <a:p>
            <a:r>
              <a:rPr lang="en-US" dirty="0" smtClean="0"/>
              <a:t> Subject to Penal Clauses under the Companies Act, 2013</a:t>
            </a:r>
          </a:p>
          <a:p>
            <a:r>
              <a:rPr lang="en-US" dirty="0" smtClean="0"/>
              <a:t> Calls for Multidisciplinary Approach</a:t>
            </a:r>
          </a:p>
          <a:p>
            <a:r>
              <a:rPr lang="en-US" dirty="0" smtClean="0"/>
              <a:t>Corporate World expects Value Addition from services of Valuers</a:t>
            </a:r>
          </a:p>
          <a:p>
            <a:r>
              <a:rPr lang="en-US" dirty="0" smtClean="0"/>
              <a:t> Professional Valuers are called for</a:t>
            </a:r>
          </a:p>
          <a:p>
            <a:r>
              <a:rPr lang="en-US" dirty="0" smtClean="0"/>
              <a:t>Specialization In Various Facets like technical, economics, finance, accounting, law and whatnot.</a:t>
            </a:r>
          </a:p>
          <a:p>
            <a:r>
              <a:rPr lang="en-US" dirty="0" smtClean="0"/>
              <a:t> Abreast to specialize in Sector Specific Areas &amp; specialties in valuations.</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47</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667512"/>
          </a:xfrm>
        </p:spPr>
        <p:txBody>
          <a:bodyPr>
            <a:normAutofit/>
          </a:bodyPr>
          <a:lstStyle/>
          <a:p>
            <a:pPr algn="ctr"/>
            <a:r>
              <a:rPr lang="en-US" sz="3000" b="1" u="sng" dirty="0" smtClean="0"/>
              <a:t>FIELD OF VALUATION IS MULTI-DISCIPLINARY TASK</a:t>
            </a:r>
            <a:endParaRPr lang="en-US" sz="3000" b="1" u="sng" dirty="0"/>
          </a:p>
        </p:txBody>
      </p:sp>
      <p:sp>
        <p:nvSpPr>
          <p:cNvPr id="3" name="Content Placeholder 2"/>
          <p:cNvSpPr>
            <a:spLocks noGrp="1"/>
          </p:cNvSpPr>
          <p:nvPr>
            <p:ph idx="1"/>
          </p:nvPr>
        </p:nvSpPr>
        <p:spPr>
          <a:xfrm>
            <a:off x="457200" y="1600200"/>
            <a:ext cx="8229600" cy="4724400"/>
          </a:xfrm>
        </p:spPr>
        <p:txBody>
          <a:bodyPr>
            <a:normAutofit fontScale="92500"/>
          </a:bodyPr>
          <a:lstStyle/>
          <a:p>
            <a:r>
              <a:rPr lang="en-US" dirty="0" smtClean="0"/>
              <a:t>Valuer is one of the expert as per the Companies Act 2013 u/s 2(38), which includes engineers, CA/CMA/CS and Advocate.</a:t>
            </a:r>
          </a:p>
          <a:p>
            <a:r>
              <a:rPr lang="en-US" dirty="0" smtClean="0"/>
              <a:t>U/s  247 of the Companies Act with the rules as notified, Technical </a:t>
            </a:r>
            <a:r>
              <a:rPr lang="en-US" dirty="0" smtClean="0"/>
              <a:t>V</a:t>
            </a:r>
            <a:r>
              <a:rPr lang="en-US" dirty="0" smtClean="0"/>
              <a:t>aluer(mainly engineers) shall render services of valuation for PPE – </a:t>
            </a:r>
            <a:r>
              <a:rPr lang="en-US" dirty="0" err="1" smtClean="0"/>
              <a:t>IndAs</a:t>
            </a:r>
            <a:r>
              <a:rPr lang="en-US" dirty="0" smtClean="0"/>
              <a:t> 16 (Fixed Assets), Inventory- </a:t>
            </a:r>
            <a:r>
              <a:rPr lang="en-US" dirty="0" err="1" smtClean="0"/>
              <a:t>IndAs</a:t>
            </a:r>
            <a:r>
              <a:rPr lang="en-US" dirty="0" smtClean="0"/>
              <a:t> 2, and</a:t>
            </a:r>
            <a:r>
              <a:rPr lang="en-US" dirty="0" smtClean="0"/>
              <a:t>,</a:t>
            </a:r>
            <a:endParaRPr lang="en-US" dirty="0" smtClean="0"/>
          </a:p>
          <a:p>
            <a:r>
              <a:rPr lang="en-US" dirty="0" smtClean="0"/>
              <a:t>Valuation for Financial Assets, Liabilities, ESOP, Goodwill, Intangible Assets </a:t>
            </a:r>
            <a:r>
              <a:rPr lang="en-US" dirty="0" smtClean="0"/>
              <a:t>V</a:t>
            </a:r>
            <a:r>
              <a:rPr lang="en-US" dirty="0" smtClean="0"/>
              <a:t>aluation by  CA/CMA/CS who are registered.</a:t>
            </a:r>
          </a:p>
          <a:p>
            <a:r>
              <a:rPr lang="en-US" dirty="0" smtClean="0"/>
              <a:t>Friends this shows as past, present and future to </a:t>
            </a:r>
            <a:r>
              <a:rPr lang="en-US" dirty="0" err="1" smtClean="0"/>
              <a:t>Valuers</a:t>
            </a:r>
            <a:r>
              <a:rPr lang="en-US" dirty="0" smtClean="0"/>
              <a:t> </a:t>
            </a:r>
            <a:r>
              <a:rPr lang="en-US" dirty="0" smtClean="0"/>
              <a:t>______!.  Let us come together to this new profession. </a:t>
            </a:r>
          </a:p>
          <a:p>
            <a:endParaRPr lang="en-US" dirty="0" smtClean="0"/>
          </a:p>
        </p:txBody>
      </p:sp>
      <p:sp>
        <p:nvSpPr>
          <p:cNvPr id="4" name="Footer Placeholder 3"/>
          <p:cNvSpPr>
            <a:spLocks noGrp="1"/>
          </p:cNvSpPr>
          <p:nvPr>
            <p:ph type="ftr" sz="quarter" idx="11"/>
          </p:nvPr>
        </p:nvSpPr>
        <p:spPr/>
        <p:txBody>
          <a:bodyPr/>
          <a:lstStyle/>
          <a:p>
            <a:pPr algn="ctr"/>
            <a:r>
              <a:rPr lang="en-US" dirty="0" smtClean="0"/>
              <a:t>J. B. </a:t>
            </a:r>
            <a:r>
              <a:rPr lang="en-US" dirty="0" err="1" smtClean="0"/>
              <a:t>Mistri</a:t>
            </a:r>
            <a:r>
              <a:rPr lang="en-US" dirty="0" smtClean="0"/>
              <a:t>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48</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3400" y="1371600"/>
            <a:ext cx="7851648" cy="4191000"/>
          </a:xfrm>
        </p:spPr>
        <p:txBody>
          <a:bodyPr>
            <a:normAutofit fontScale="90000"/>
          </a:bodyPr>
          <a:lstStyle/>
          <a:p>
            <a:pPr algn="ctr"/>
            <a:r>
              <a:rPr lang="en-US" dirty="0" smtClean="0"/>
              <a:t>THANK YOU  </a:t>
            </a:r>
            <a:br>
              <a:rPr lang="en-US" dirty="0" smtClean="0"/>
            </a:br>
            <a:r>
              <a:rPr lang="en-US" dirty="0" smtClean="0"/>
              <a:t>Contact: </a:t>
            </a:r>
            <a:br>
              <a:rPr lang="en-US" dirty="0" smtClean="0"/>
            </a:br>
            <a:r>
              <a:rPr lang="en-US" cap="none" dirty="0" smtClean="0">
                <a:hlinkClick r:id="rId4"/>
              </a:rPr>
              <a:t>jbmistri@yahoo.com</a:t>
            </a:r>
            <a:r>
              <a:rPr lang="en-US" dirty="0" smtClean="0"/>
              <a:t>  </a:t>
            </a:r>
            <a:r>
              <a:rPr lang="en-US" dirty="0" smtClean="0"/>
              <a:t/>
            </a:r>
            <a:br>
              <a:rPr lang="en-US" dirty="0" smtClean="0"/>
            </a:br>
            <a:r>
              <a:rPr lang="en-US" dirty="0" smtClean="0"/>
              <a:t> Mob.: </a:t>
            </a:r>
            <a:r>
              <a:rPr lang="en-US" dirty="0" smtClean="0"/>
              <a:t>09909431034 </a:t>
            </a:r>
            <a:br>
              <a:rPr lang="en-US" dirty="0" smtClean="0"/>
            </a:br>
            <a:endParaRPr lang="en-US" dirty="0"/>
          </a:p>
        </p:txBody>
      </p:sp>
      <p:sp>
        <p:nvSpPr>
          <p:cNvPr id="3" name="Footer Placeholder 2"/>
          <p:cNvSpPr>
            <a:spLocks noGrp="1"/>
          </p:cNvSpPr>
          <p:nvPr>
            <p:ph type="ftr" sz="quarter" idx="11"/>
          </p:nvPr>
        </p:nvSpPr>
        <p:spPr/>
        <p:txBody>
          <a:bodyPr/>
          <a:lstStyle/>
          <a:p>
            <a:pPr algn="ctr"/>
            <a:r>
              <a:rPr lang="en-US" smtClean="0"/>
              <a:t>J. B. Mistri &amp; Co.</a:t>
            </a:r>
            <a:endParaRPr lang="en-US" dirty="0"/>
          </a:p>
        </p:txBody>
      </p:sp>
      <p:sp>
        <p:nvSpPr>
          <p:cNvPr id="4" name="Slide Number Placeholder 3"/>
          <p:cNvSpPr>
            <a:spLocks noGrp="1"/>
          </p:cNvSpPr>
          <p:nvPr>
            <p:ph type="sldNum" sz="quarter" idx="12"/>
          </p:nvPr>
        </p:nvSpPr>
        <p:spPr/>
        <p:txBody>
          <a:bodyPr/>
          <a:lstStyle/>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endParaRPr lang="en-US" dirty="0" smtClean="0"/>
          </a:p>
          <a:p>
            <a:fld id="{B6F15528-21DE-4FAA-801E-634DDDAF4B2B}" type="slidenum">
              <a:rPr lang="en-US" smtClean="0"/>
              <a:pPr/>
              <a:t>49</a:t>
            </a:fld>
            <a:r>
              <a:rPr lang="en-US" dirty="0" smtClean="0"/>
              <a:t>/49</a:t>
            </a:r>
          </a:p>
          <a:p>
            <a:endParaRPr lang="en-US" dirty="0"/>
          </a:p>
        </p:txBody>
      </p:sp>
    </p:spTree>
  </p:cSld>
  <p:clrMapOvr>
    <a:masterClrMapping/>
  </p:clrMapOvr>
  <p:transition spd="med">
    <p:newsflash/>
    <p:sndAc>
      <p:stSnd>
        <p:snd r:embed="rId3" name="applause.wav" builtIn="1"/>
      </p:stSnd>
    </p:sndAc>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fill="hold" grpId="0" nodeType="clickEffect">
                                  <p:stCondLst>
                                    <p:cond delay="0"/>
                                  </p:stCondLst>
                                  <p:childTnLst>
                                    <p:animScale>
                                      <p:cBhvr>
                                        <p:cTn id="6" dur="2000" fill="hold"/>
                                        <p:tgtEl>
                                          <p:spTgt spid="2"/>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u="sng" dirty="0" smtClean="0"/>
              <a:t>OTHER MATTERS TO BE ATTAINED FOR </a:t>
            </a:r>
            <a:endParaRPr lang="en-US" b="1" u="sng" dirty="0"/>
          </a:p>
        </p:txBody>
      </p:sp>
      <p:sp>
        <p:nvSpPr>
          <p:cNvPr id="3" name="Content Placeholder 2"/>
          <p:cNvSpPr>
            <a:spLocks noGrp="1"/>
          </p:cNvSpPr>
          <p:nvPr>
            <p:ph idx="1"/>
          </p:nvPr>
        </p:nvSpPr>
        <p:spPr>
          <a:xfrm>
            <a:off x="457200" y="2011680"/>
            <a:ext cx="8229600" cy="4389120"/>
          </a:xfrm>
        </p:spPr>
        <p:txBody>
          <a:bodyPr/>
          <a:lstStyle/>
          <a:p>
            <a:pPr lvl="2" indent="-279400" algn="just">
              <a:lnSpc>
                <a:spcPct val="90000"/>
              </a:lnSpc>
              <a:spcBef>
                <a:spcPct val="50000"/>
              </a:spcBef>
              <a:buClr>
                <a:srgbClr val="ED3426"/>
              </a:buClr>
              <a:buFontTx/>
              <a:buChar char="–"/>
            </a:pPr>
            <a:r>
              <a:rPr lang="en-US" dirty="0" smtClean="0">
                <a:latin typeface="Arial" charset="0"/>
              </a:rPr>
              <a:t>Employee Stock Ownership Plan (ESOP).</a:t>
            </a:r>
          </a:p>
          <a:p>
            <a:pPr lvl="2" indent="-279400" algn="just">
              <a:lnSpc>
                <a:spcPct val="160000"/>
              </a:lnSpc>
              <a:spcBef>
                <a:spcPct val="50000"/>
              </a:spcBef>
              <a:buClr>
                <a:srgbClr val="ED3426"/>
              </a:buClr>
              <a:buFontTx/>
              <a:buChar char="–"/>
            </a:pPr>
            <a:r>
              <a:rPr lang="en-US" dirty="0" smtClean="0">
                <a:latin typeface="Arial" charset="0"/>
              </a:rPr>
              <a:t>Solvency and Fairness Opinions</a:t>
            </a:r>
          </a:p>
          <a:p>
            <a:pPr lvl="2" indent="-279400" algn="just">
              <a:lnSpc>
                <a:spcPct val="90000"/>
              </a:lnSpc>
              <a:spcBef>
                <a:spcPct val="50000"/>
              </a:spcBef>
              <a:buClr>
                <a:srgbClr val="ED3426"/>
              </a:buClr>
              <a:buFontTx/>
              <a:buChar char="–"/>
            </a:pPr>
            <a:r>
              <a:rPr lang="en-US" dirty="0" smtClean="0">
                <a:latin typeface="Arial" charset="0"/>
              </a:rPr>
              <a:t>Damage Assessment</a:t>
            </a:r>
          </a:p>
          <a:p>
            <a:pPr lvl="2" indent="-279400" algn="just">
              <a:lnSpc>
                <a:spcPct val="90000"/>
              </a:lnSpc>
              <a:spcBef>
                <a:spcPct val="50000"/>
              </a:spcBef>
              <a:buClr>
                <a:srgbClr val="ED3426"/>
              </a:buClr>
              <a:buFontTx/>
              <a:buChar char="–"/>
            </a:pPr>
            <a:r>
              <a:rPr lang="en-US" dirty="0" smtClean="0">
                <a:latin typeface="Arial" charset="0"/>
              </a:rPr>
              <a:t>Dissenting Shareholder Actions</a:t>
            </a:r>
          </a:p>
          <a:p>
            <a:pPr lvl="2" indent="-279400" algn="just">
              <a:lnSpc>
                <a:spcPct val="90000"/>
              </a:lnSpc>
              <a:spcBef>
                <a:spcPct val="50000"/>
              </a:spcBef>
              <a:buClr>
                <a:srgbClr val="ED3426"/>
              </a:buClr>
              <a:buFontTx/>
              <a:buChar char="–"/>
            </a:pPr>
            <a:r>
              <a:rPr lang="en-US" dirty="0" smtClean="0">
                <a:latin typeface="Arial" charset="0"/>
              </a:rPr>
              <a:t>Dispute resolution mechanism.</a:t>
            </a:r>
          </a:p>
          <a:p>
            <a:pPr lvl="2" indent="-279400" algn="just">
              <a:lnSpc>
                <a:spcPct val="90000"/>
              </a:lnSpc>
              <a:spcBef>
                <a:spcPct val="50000"/>
              </a:spcBef>
              <a:buClr>
                <a:srgbClr val="ED3426"/>
              </a:buClr>
              <a:buFontTx/>
              <a:buChar char="–"/>
            </a:pPr>
            <a:r>
              <a:rPr lang="en-US" dirty="0" smtClean="0">
                <a:latin typeface="Arial" charset="0"/>
              </a:rPr>
              <a:t>For arriving for dissenting shareholders claims </a:t>
            </a:r>
          </a:p>
          <a:p>
            <a:pPr lvl="2" indent="-279400" algn="just">
              <a:lnSpc>
                <a:spcPct val="90000"/>
              </a:lnSpc>
              <a:spcBef>
                <a:spcPct val="50000"/>
              </a:spcBef>
              <a:buClr>
                <a:srgbClr val="ED3426"/>
              </a:buClr>
              <a:buFontTx/>
              <a:buChar char="–"/>
            </a:pPr>
            <a:r>
              <a:rPr lang="en-US" dirty="0" smtClean="0">
                <a:latin typeface="Arial" charset="0"/>
              </a:rPr>
              <a:t>In Arbitration and out of Court Settlement </a:t>
            </a:r>
          </a:p>
          <a:p>
            <a:pPr lvl="2" indent="-279400" algn="just">
              <a:lnSpc>
                <a:spcPct val="90000"/>
              </a:lnSpc>
              <a:spcBef>
                <a:spcPct val="50000"/>
              </a:spcBef>
              <a:buClr>
                <a:srgbClr val="ED3426"/>
              </a:buClr>
              <a:buFontTx/>
              <a:buChar char="–"/>
            </a:pPr>
            <a:r>
              <a:rPr lang="en-US" dirty="0" smtClean="0">
                <a:latin typeface="Arial" charset="0"/>
              </a:rPr>
              <a:t>Marital Dissolutions</a:t>
            </a:r>
          </a:p>
          <a:p>
            <a:pPr lvl="2" indent="-279400" algn="just">
              <a:lnSpc>
                <a:spcPct val="90000"/>
              </a:lnSpc>
              <a:spcBef>
                <a:spcPct val="50000"/>
              </a:spcBef>
              <a:buClr>
                <a:srgbClr val="ED3426"/>
              </a:buClr>
              <a:buFontTx/>
              <a:buChar char="–"/>
            </a:pPr>
            <a:endParaRPr lang="en-US" dirty="0" smtClean="0">
              <a:latin typeface="Arial" charset="0"/>
            </a:endParaRPr>
          </a:p>
          <a:p>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5</a:t>
            </a:fld>
            <a:r>
              <a:rPr lang="en-US" dirty="0" smtClean="0"/>
              <a:t>/49</a:t>
            </a:r>
          </a:p>
          <a:p>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11"/>
          </p:nvPr>
        </p:nvSpPr>
        <p:spPr/>
        <p:txBody>
          <a:bodyPr/>
          <a:lstStyle/>
          <a:p>
            <a:r>
              <a:rPr lang="en-US" smtClean="0"/>
              <a:t>J. B. Mistri &amp; Co.</a:t>
            </a:r>
            <a:endParaRPr lang="en-US" dirty="0"/>
          </a:p>
        </p:txBody>
      </p:sp>
      <p:sp>
        <p:nvSpPr>
          <p:cNvPr id="3" name="Slide Number Placeholder 2"/>
          <p:cNvSpPr>
            <a:spLocks noGrp="1"/>
          </p:cNvSpPr>
          <p:nvPr>
            <p:ph type="sldNum" sz="quarter" idx="12"/>
          </p:nvPr>
        </p:nvSpPr>
        <p:spPr/>
        <p:txBody>
          <a:bodyPr/>
          <a:lstStyle/>
          <a:p>
            <a:fld id="{B6F15528-21DE-4FAA-801E-634DDDAF4B2B}" type="slidenum">
              <a:rPr lang="en-US" smtClean="0"/>
              <a:pPr/>
              <a:t>50</a:t>
            </a:fld>
            <a:endParaRPr lang="en-US" dirty="0"/>
          </a:p>
        </p:txBody>
      </p:sp>
      <p:pic>
        <p:nvPicPr>
          <p:cNvPr id="76802" name="Picture 2" descr="Related image"/>
          <p:cNvPicPr>
            <a:picLocks noChangeAspect="1" noChangeArrowheads="1"/>
          </p:cNvPicPr>
          <p:nvPr/>
        </p:nvPicPr>
        <p:blipFill>
          <a:blip r:embed="rId3"/>
          <a:srcRect/>
          <a:stretch>
            <a:fillRect/>
          </a:stretch>
        </p:blipFill>
        <p:spPr bwMode="auto">
          <a:xfrm>
            <a:off x="0" y="0"/>
            <a:ext cx="9144000" cy="6858000"/>
          </a:xfrm>
          <a:prstGeom prst="rect">
            <a:avLst/>
          </a:prstGeom>
          <a:noFill/>
        </p:spPr>
      </p:pic>
    </p:spTree>
  </p:cSld>
  <p:clrMapOvr>
    <a:masterClrMapping/>
  </p:clrMapOvr>
  <p:transition spd="med">
    <p:randomBar dir="vert"/>
    <p:sndAc>
      <p:stSnd>
        <p:snd r:embed="rId2" name="applause.wav" builtIn="1"/>
      </p:stSnd>
    </p:sndAc>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0034" y="215128"/>
            <a:ext cx="8229600" cy="487235"/>
          </a:xfrm>
        </p:spPr>
        <p:txBody>
          <a:bodyPr>
            <a:noAutofit/>
          </a:bodyPr>
          <a:lstStyle/>
          <a:p>
            <a:pPr algn="ctr"/>
            <a:r>
              <a:rPr lang="en-US" sz="3199" dirty="0"/>
              <a:t>WHAT DRIVES VALUE?</a:t>
            </a:r>
            <a:endParaRPr lang="en-IN" sz="3199" dirty="0"/>
          </a:p>
        </p:txBody>
      </p:sp>
      <p:graphicFrame>
        <p:nvGraphicFramePr>
          <p:cNvPr id="6" name="Content Placeholder 5"/>
          <p:cNvGraphicFramePr>
            <a:graphicFrameLocks noGrp="1"/>
          </p:cNvGraphicFramePr>
          <p:nvPr>
            <p:ph idx="1"/>
            <p:extLst/>
          </p:nvPr>
        </p:nvGraphicFramePr>
        <p:xfrm>
          <a:off x="457200" y="929323"/>
          <a:ext cx="8229600" cy="519613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Footer Placeholder 3"/>
          <p:cNvSpPr>
            <a:spLocks noGrp="1"/>
          </p:cNvSpPr>
          <p:nvPr>
            <p:ph type="ftr" sz="quarter" idx="11"/>
          </p:nvPr>
        </p:nvSpPr>
        <p:spPr>
          <a:xfrm>
            <a:off x="572944" y="6497640"/>
            <a:ext cx="342989" cy="1077218"/>
          </a:xfrm>
        </p:spPr>
        <p:txBody>
          <a:bodyPr/>
          <a:lstStyle/>
          <a:p>
            <a:r>
              <a:rPr lang="en-US" smtClean="0"/>
              <a:t>J. B. Mistri &amp; Co.</a:t>
            </a:r>
            <a:endParaRPr lang="en-US" dirty="0"/>
          </a:p>
        </p:txBody>
      </p:sp>
      <p:sp>
        <p:nvSpPr>
          <p:cNvPr id="9" name="Slide Number Placeholder 8"/>
          <p:cNvSpPr>
            <a:spLocks noGrp="1"/>
          </p:cNvSpPr>
          <p:nvPr>
            <p:ph type="sldNum" sz="quarter" idx="12"/>
          </p:nvPr>
        </p:nvSpPr>
        <p:spPr/>
        <p:txBody>
          <a:bodyPr/>
          <a:lstStyle/>
          <a:p>
            <a:fld id="{B6F15528-21DE-4FAA-801E-634DDDAF4B2B}" type="slidenum">
              <a:rPr lang="en-US" smtClean="0"/>
              <a:pPr/>
              <a:t>6</a:t>
            </a:fld>
            <a:r>
              <a:rPr lang="en-US" dirty="0" smtClean="0"/>
              <a:t>/49</a:t>
            </a:r>
            <a:endParaRPr lang="en-US" dirty="0"/>
          </a:p>
        </p:txBody>
      </p:sp>
    </p:spTree>
    <p:extLst>
      <p:ext uri="{BB962C8B-B14F-4D97-AF65-F5344CB8AC3E}">
        <p14:creationId xmlns="" xmlns:p14="http://schemas.microsoft.com/office/powerpoint/2010/main" val="793754967"/>
      </p:ext>
    </p:extLst>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914400"/>
          </a:xfrm>
        </p:spPr>
        <p:txBody>
          <a:bodyPr>
            <a:normAutofit/>
          </a:bodyPr>
          <a:lstStyle/>
          <a:p>
            <a:pPr algn="ctr"/>
            <a:r>
              <a:rPr lang="en-US" sz="4000" b="1" u="sng" dirty="0" smtClean="0">
                <a:latin typeface="Times New Roman" pitchFamily="18" charset="0"/>
                <a:cs typeface="Times New Roman" pitchFamily="18" charset="0"/>
              </a:rPr>
              <a:t>FAIR VALUE DEFINATION</a:t>
            </a:r>
          </a:p>
        </p:txBody>
      </p:sp>
      <p:sp>
        <p:nvSpPr>
          <p:cNvPr id="3" name="Content Placeholder 2"/>
          <p:cNvSpPr>
            <a:spLocks noGrp="1"/>
          </p:cNvSpPr>
          <p:nvPr>
            <p:ph idx="1"/>
          </p:nvPr>
        </p:nvSpPr>
        <p:spPr>
          <a:xfrm>
            <a:off x="457200" y="1600200"/>
            <a:ext cx="8229600" cy="4724400"/>
          </a:xfrm>
        </p:spPr>
        <p:txBody>
          <a:bodyPr>
            <a:normAutofit lnSpcReduction="10000"/>
          </a:bodyPr>
          <a:lstStyle/>
          <a:p>
            <a:pPr algn="just">
              <a:buNone/>
            </a:pPr>
            <a:r>
              <a:rPr lang="en-US" sz="3600" b="1" dirty="0" smtClean="0"/>
              <a:t>   THE PRICE THAT WOULD BE  RECEIVED TO SELL AN ASSET OR  PAID TO TRANSFER A LIABILITY IN AN  ORDERLY TRANSACTION BETWEEN  MARKET PARTICIPANTS AT THE  MEASUREMENT DATE. HERE VALUER (VALATOR/ APPRISER) PERFORMS KEY ROLE TO ARRIVE FAIR VALUATION.</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7</a:t>
            </a:fld>
            <a:r>
              <a:rPr lang="en-US" dirty="0" smtClean="0"/>
              <a:t>/49</a:t>
            </a:r>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ENTERPRISE VALUE</a:t>
            </a:r>
            <a:endParaRPr lang="en-US" b="1" u="sng" dirty="0"/>
          </a:p>
        </p:txBody>
      </p:sp>
      <p:sp>
        <p:nvSpPr>
          <p:cNvPr id="3" name="Content Placeholder 2"/>
          <p:cNvSpPr>
            <a:spLocks noGrp="1"/>
          </p:cNvSpPr>
          <p:nvPr>
            <p:ph idx="1"/>
          </p:nvPr>
        </p:nvSpPr>
        <p:spPr/>
        <p:txBody>
          <a:bodyPr>
            <a:normAutofit fontScale="85000" lnSpcReduction="10000"/>
          </a:bodyPr>
          <a:lstStyle/>
          <a:p>
            <a:pPr algn="just"/>
            <a:r>
              <a:rPr lang="en-US" b="1" dirty="0" smtClean="0"/>
              <a:t>Enterprise value</a:t>
            </a:r>
            <a:r>
              <a:rPr lang="en-US" dirty="0" smtClean="0"/>
              <a:t> (</a:t>
            </a:r>
            <a:r>
              <a:rPr lang="en-US" b="1" dirty="0" smtClean="0"/>
              <a:t>EV</a:t>
            </a:r>
            <a:r>
              <a:rPr lang="en-US" dirty="0" smtClean="0"/>
              <a:t>), </a:t>
            </a:r>
            <a:r>
              <a:rPr lang="en-US" b="1" dirty="0" smtClean="0"/>
              <a:t>total enterprise value</a:t>
            </a:r>
            <a:r>
              <a:rPr lang="en-US" dirty="0" smtClean="0"/>
              <a:t> (</a:t>
            </a:r>
            <a:r>
              <a:rPr lang="en-US" b="1" dirty="0" smtClean="0"/>
              <a:t>TEV</a:t>
            </a:r>
            <a:r>
              <a:rPr lang="en-US" dirty="0" smtClean="0"/>
              <a:t>), or </a:t>
            </a:r>
            <a:r>
              <a:rPr lang="en-US" b="1" dirty="0" smtClean="0"/>
              <a:t>firm value</a:t>
            </a:r>
            <a:r>
              <a:rPr lang="en-US" dirty="0" smtClean="0"/>
              <a:t> (</a:t>
            </a:r>
            <a:r>
              <a:rPr lang="en-US" b="1" dirty="0" smtClean="0"/>
              <a:t>FV</a:t>
            </a:r>
            <a:r>
              <a:rPr lang="en-US" dirty="0" smtClean="0"/>
              <a:t>) is an economic measure reflecting the market value of a business. It is a sum of claims by all claimants: creditors (secured and unsecured) and shareholders (preferred and common). Enterprise value is one of the fundamental metrics used in business valuation, financial modeling, accounting, portfolio analysis, and risk analysis.</a:t>
            </a:r>
          </a:p>
          <a:p>
            <a:pPr algn="just"/>
            <a:r>
              <a:rPr lang="en-US" dirty="0" smtClean="0"/>
              <a:t>Enterprise value is more comprehensive than market capitalization, which only reflects common equity. Importantly, EV reflects the opportunistic nature of business and may change substantially over time because of both external and internal conditions. Therefore, financial analysts often use a comfortable range of EV in their calculations.</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8</a:t>
            </a:fld>
            <a:r>
              <a:rPr lang="en-US" dirty="0" smtClean="0"/>
              <a:t>/49</a:t>
            </a:r>
            <a:endParaRPr lang="en-US" dirty="0"/>
          </a:p>
        </p:txBody>
      </p:sp>
    </p:spTree>
  </p:cSld>
  <p:clrMapOvr>
    <a:masterClrMapping/>
  </p:clrMapOvr>
  <p:transition spd="med">
    <p:wheel spokes="8"/>
    <p:sndAc>
      <p:stSnd>
        <p:snd r:embed="rId2" name="applause.wav" builtIn="1"/>
      </p:stSnd>
    </p:sndAc>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u="sng" dirty="0" smtClean="0"/>
              <a:t>LIQUIDATION  VALUE </a:t>
            </a:r>
            <a:endParaRPr lang="en-US" b="1" u="sng" dirty="0"/>
          </a:p>
        </p:txBody>
      </p:sp>
      <p:sp>
        <p:nvSpPr>
          <p:cNvPr id="3" name="Content Placeholder 2"/>
          <p:cNvSpPr>
            <a:spLocks noGrp="1"/>
          </p:cNvSpPr>
          <p:nvPr>
            <p:ph idx="1"/>
          </p:nvPr>
        </p:nvSpPr>
        <p:spPr/>
        <p:txBody>
          <a:bodyPr>
            <a:normAutofit fontScale="92500" lnSpcReduction="10000"/>
          </a:bodyPr>
          <a:lstStyle/>
          <a:p>
            <a:pPr algn="just">
              <a:buNone/>
            </a:pPr>
            <a:r>
              <a:rPr lang="en-US" dirty="0" smtClean="0"/>
              <a:t>    Liquidation value is the likely price of an asset when it is allowed insufficient time to sell on the open market, thereby reducing its exposure to potential buyers. Liquidation value is typically lower than fair market value. Unlike cash or securities, certain illiquid assets, like real estate, often require a period of several months in order to obtain their fair market value in a sale, and will generally sell for a significantly lower price if a sale is forced to occur in a shorter time period. Liquidation value may be either the result of a </a:t>
            </a:r>
            <a:r>
              <a:rPr lang="en-US" i="1" dirty="0" smtClean="0"/>
              <a:t>forced liquidation</a:t>
            </a:r>
            <a:r>
              <a:rPr lang="en-US" dirty="0" smtClean="0"/>
              <a:t> or an </a:t>
            </a:r>
            <a:r>
              <a:rPr lang="en-US" i="1" dirty="0" smtClean="0"/>
              <a:t>orderly liquidation</a:t>
            </a:r>
            <a:r>
              <a:rPr lang="en-US" dirty="0" smtClean="0"/>
              <a:t>. Either value assumes that the sale is consummated by a seller who is compelled to sell and assumes an exposure period which is less than market normal.</a:t>
            </a:r>
            <a:endParaRPr lang="en-US" dirty="0"/>
          </a:p>
        </p:txBody>
      </p:sp>
      <p:sp>
        <p:nvSpPr>
          <p:cNvPr id="4" name="Footer Placeholder 3"/>
          <p:cNvSpPr>
            <a:spLocks noGrp="1"/>
          </p:cNvSpPr>
          <p:nvPr>
            <p:ph type="ftr" sz="quarter" idx="11"/>
          </p:nvPr>
        </p:nvSpPr>
        <p:spPr/>
        <p:txBody>
          <a:bodyPr/>
          <a:lstStyle/>
          <a:p>
            <a:pPr algn="ctr"/>
            <a:r>
              <a:rPr lang="en-US" smtClean="0"/>
              <a:t>J. B. Mistri &amp; Co.</a:t>
            </a:r>
            <a:endParaRPr lang="en-US" dirty="0"/>
          </a:p>
        </p:txBody>
      </p:sp>
      <p:sp>
        <p:nvSpPr>
          <p:cNvPr id="5" name="Slide Number Placeholder 4"/>
          <p:cNvSpPr>
            <a:spLocks noGrp="1"/>
          </p:cNvSpPr>
          <p:nvPr>
            <p:ph type="sldNum" sz="quarter" idx="12"/>
          </p:nvPr>
        </p:nvSpPr>
        <p:spPr/>
        <p:txBody>
          <a:bodyPr/>
          <a:lstStyle/>
          <a:p>
            <a:fld id="{B6F15528-21DE-4FAA-801E-634DDDAF4B2B}" type="slidenum">
              <a:rPr lang="en-US" smtClean="0"/>
              <a:pPr/>
              <a:t>9</a:t>
            </a:fld>
            <a:r>
              <a:rPr lang="en-US" dirty="0" smtClean="0"/>
              <a:t>/49</a:t>
            </a:r>
            <a:endParaRPr lang="en-US" dirty="0"/>
          </a:p>
        </p:txBody>
      </p:sp>
    </p:spTree>
  </p:cSld>
  <p:clrMapOvr>
    <a:masterClrMapping/>
  </p:clrMapOvr>
  <p:transition spd="med">
    <p:wheel spokes="8"/>
    <p:sndAc>
      <p:stSnd>
        <p:snd r:embed="rId3" name="applause.wav" builtIn="1"/>
      </p:stSnd>
    </p:sndAc>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1190</TotalTime>
  <Words>3583</Words>
  <Application>Microsoft Office PowerPoint</Application>
  <PresentationFormat>On-screen Show (4:3)</PresentationFormat>
  <Paragraphs>536</Paragraphs>
  <Slides>50</Slides>
  <Notes>7</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Flow</vt:lpstr>
      <vt:lpstr>Slide 1</vt:lpstr>
      <vt:lpstr>Slide 2</vt:lpstr>
      <vt:lpstr>KEY TERMS IN VALUATION</vt:lpstr>
      <vt:lpstr>DOMAIN OF VALUATION</vt:lpstr>
      <vt:lpstr>OTHER MATTERS TO BE ATTAINED FOR </vt:lpstr>
      <vt:lpstr>WHAT DRIVES VALUE?</vt:lpstr>
      <vt:lpstr>FAIR VALUE DEFINATION</vt:lpstr>
      <vt:lpstr>ENTERPRISE VALUE</vt:lpstr>
      <vt:lpstr>LIQUIDATION  VALUE </vt:lpstr>
      <vt:lpstr>       WHY VALUATION IS DONE ?</vt:lpstr>
      <vt:lpstr> International Valuation Standards</vt:lpstr>
      <vt:lpstr>Objectives Of  International Valuation Standard</vt:lpstr>
      <vt:lpstr>Arrangement of IVS</vt:lpstr>
      <vt:lpstr>FRAMEWORK </vt:lpstr>
      <vt:lpstr>GENERAL STANDARDS</vt:lpstr>
      <vt:lpstr>ASSET STANDARDS</vt:lpstr>
      <vt:lpstr>   VALUATION FOR : </vt:lpstr>
      <vt:lpstr>Slide 18</vt:lpstr>
      <vt:lpstr>WHO ARE STAKE HOLDERS</vt:lpstr>
      <vt:lpstr> VALUATION UNDER IBC 2016</vt:lpstr>
      <vt:lpstr> FAIR VALUATION : AS OVER VIEW AS PER IND AS 113</vt:lpstr>
      <vt:lpstr>Provisions under the Companies Act, 2013 which require Valuation</vt:lpstr>
      <vt:lpstr>PROVISIONS UNDER THE INCOME TAX ACT, 1961 WHICH REQUIRE VALUATION</vt:lpstr>
      <vt:lpstr>  APPLICABILITY OF  Ind. AS</vt:lpstr>
      <vt:lpstr>HOW BUSSINESS VALUATION IS DONE (METHODS/APPROACH)</vt:lpstr>
      <vt:lpstr>NET ASSET BASED METHOD</vt:lpstr>
      <vt:lpstr>VARIOUS ASSETS:</vt:lpstr>
      <vt:lpstr>LAND &amp; BUILDING</vt:lpstr>
      <vt:lpstr>                           LAND</vt:lpstr>
      <vt:lpstr>BUILDING</vt:lpstr>
      <vt:lpstr>PLANT AND MACHINERY</vt:lpstr>
      <vt:lpstr>OTHER TANGIBLE ASSETS</vt:lpstr>
      <vt:lpstr>VALUATION OF INTANGIBLE ASSETS</vt:lpstr>
      <vt:lpstr>MODES OF ACQUISITION OF IA </vt:lpstr>
      <vt:lpstr>VALUATION IN FINANCIAL STATEMENTS</vt:lpstr>
      <vt:lpstr>PRINCIPLE OF HABU AND LALU</vt:lpstr>
      <vt:lpstr>MARKET APPROACH </vt:lpstr>
      <vt:lpstr>Slide 38</vt:lpstr>
      <vt:lpstr>INCOME APPROACH</vt:lpstr>
      <vt:lpstr>X- FACTORS IN VALUATION IN FAIR VALUATION</vt:lpstr>
      <vt:lpstr>VALUE OF TAXABLE SUPPLY : SEC. 15-GST</vt:lpstr>
      <vt:lpstr> GST ACT : VALUATION IMPLICATION  </vt:lpstr>
      <vt:lpstr>TRANSACTION VALUE :  INCLUDE AND EXCLUDE</vt:lpstr>
      <vt:lpstr>Slide 44</vt:lpstr>
      <vt:lpstr>TRANSACTION VALUE:  RECOURSE TO RULES</vt:lpstr>
      <vt:lpstr>PRESENT  &amp; PROSPECTIVE  VALUTION SCENARIO </vt:lpstr>
      <vt:lpstr>VALUATION   CHALLENGES TO VALUERS</vt:lpstr>
      <vt:lpstr>FIELD OF VALUATION IS MULTI-DISCIPLINARY TASK</vt:lpstr>
      <vt:lpstr>THANK YOU   Contact:  jbmistri@yahoo.com    Mob.: 09909431034  </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BUSINESS VALUATION</dc:title>
  <dc:creator>jbm</dc:creator>
  <cp:lastModifiedBy>JAGDISH</cp:lastModifiedBy>
  <cp:revision>220</cp:revision>
  <dcterms:created xsi:type="dcterms:W3CDTF">2006-08-16T00:00:00Z</dcterms:created>
  <dcterms:modified xsi:type="dcterms:W3CDTF">2018-06-13T10:13:43Z</dcterms:modified>
</cp:coreProperties>
</file>