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5">
  <p:sldMasterIdLst>
    <p:sldMasterId id="2147483648" r:id="rId1"/>
  </p:sldMasterIdLst>
  <p:notesMasterIdLst>
    <p:notesMasterId r:id="rId108"/>
  </p:notesMasterIdLst>
  <p:handoutMasterIdLst>
    <p:handoutMasterId r:id="rId109"/>
  </p:handoutMasterIdLst>
  <p:sldIdLst>
    <p:sldId id="540" r:id="rId2"/>
    <p:sldId id="586" r:id="rId3"/>
    <p:sldId id="587" r:id="rId4"/>
    <p:sldId id="608" r:id="rId5"/>
    <p:sldId id="679" r:id="rId6"/>
    <p:sldId id="591" r:id="rId7"/>
    <p:sldId id="592" r:id="rId8"/>
    <p:sldId id="593" r:id="rId9"/>
    <p:sldId id="594" r:id="rId10"/>
    <p:sldId id="680" r:id="rId11"/>
    <p:sldId id="623" r:id="rId12"/>
    <p:sldId id="595" r:id="rId13"/>
    <p:sldId id="625" r:id="rId14"/>
    <p:sldId id="598" r:id="rId15"/>
    <p:sldId id="626" r:id="rId16"/>
    <p:sldId id="624" r:id="rId17"/>
    <p:sldId id="627" r:id="rId18"/>
    <p:sldId id="628" r:id="rId19"/>
    <p:sldId id="629" r:id="rId20"/>
    <p:sldId id="630" r:id="rId21"/>
    <p:sldId id="631" r:id="rId22"/>
    <p:sldId id="632" r:id="rId23"/>
    <p:sldId id="633" r:id="rId24"/>
    <p:sldId id="659" r:id="rId25"/>
    <p:sldId id="658" r:id="rId26"/>
    <p:sldId id="638" r:id="rId27"/>
    <p:sldId id="634" r:id="rId28"/>
    <p:sldId id="639" r:id="rId29"/>
    <p:sldId id="635" r:id="rId30"/>
    <p:sldId id="640" r:id="rId31"/>
    <p:sldId id="636" r:id="rId32"/>
    <p:sldId id="641" r:id="rId33"/>
    <p:sldId id="642" r:id="rId34"/>
    <p:sldId id="637" r:id="rId35"/>
    <p:sldId id="649" r:id="rId36"/>
    <p:sldId id="643" r:id="rId37"/>
    <p:sldId id="644" r:id="rId38"/>
    <p:sldId id="650" r:id="rId39"/>
    <p:sldId id="645" r:id="rId40"/>
    <p:sldId id="646" r:id="rId41"/>
    <p:sldId id="647" r:id="rId42"/>
    <p:sldId id="648" r:id="rId43"/>
    <p:sldId id="652" r:id="rId44"/>
    <p:sldId id="651" r:id="rId45"/>
    <p:sldId id="654" r:id="rId46"/>
    <p:sldId id="655" r:id="rId47"/>
    <p:sldId id="600" r:id="rId48"/>
    <p:sldId id="602" r:id="rId49"/>
    <p:sldId id="601" r:id="rId50"/>
    <p:sldId id="613" r:id="rId51"/>
    <p:sldId id="614" r:id="rId52"/>
    <p:sldId id="615" r:id="rId53"/>
    <p:sldId id="610" r:id="rId54"/>
    <p:sldId id="616" r:id="rId55"/>
    <p:sldId id="660" r:id="rId56"/>
    <p:sldId id="656" r:id="rId57"/>
    <p:sldId id="617" r:id="rId58"/>
    <p:sldId id="618" r:id="rId59"/>
    <p:sldId id="619" r:id="rId60"/>
    <p:sldId id="620" r:id="rId61"/>
    <p:sldId id="661" r:id="rId62"/>
    <p:sldId id="662" r:id="rId63"/>
    <p:sldId id="663" r:id="rId64"/>
    <p:sldId id="664" r:id="rId65"/>
    <p:sldId id="665" r:id="rId66"/>
    <p:sldId id="666" r:id="rId67"/>
    <p:sldId id="667" r:id="rId68"/>
    <p:sldId id="668" r:id="rId69"/>
    <p:sldId id="669" r:id="rId70"/>
    <p:sldId id="670" r:id="rId71"/>
    <p:sldId id="671" r:id="rId72"/>
    <p:sldId id="682" r:id="rId73"/>
    <p:sldId id="672" r:id="rId74"/>
    <p:sldId id="673" r:id="rId75"/>
    <p:sldId id="674" r:id="rId76"/>
    <p:sldId id="675" r:id="rId77"/>
    <p:sldId id="609" r:id="rId78"/>
    <p:sldId id="676" r:id="rId79"/>
    <p:sldId id="678" r:id="rId80"/>
    <p:sldId id="611" r:id="rId81"/>
    <p:sldId id="603" r:id="rId82"/>
    <p:sldId id="544" r:id="rId83"/>
    <p:sldId id="531" r:id="rId84"/>
    <p:sldId id="607" r:id="rId85"/>
    <p:sldId id="569" r:id="rId86"/>
    <p:sldId id="549" r:id="rId87"/>
    <p:sldId id="559" r:id="rId88"/>
    <p:sldId id="560" r:id="rId89"/>
    <p:sldId id="561" r:id="rId90"/>
    <p:sldId id="562" r:id="rId91"/>
    <p:sldId id="566" r:id="rId92"/>
    <p:sldId id="563" r:id="rId93"/>
    <p:sldId id="567" r:id="rId94"/>
    <p:sldId id="449" r:id="rId95"/>
    <p:sldId id="622" r:id="rId96"/>
    <p:sldId id="384" r:id="rId97"/>
    <p:sldId id="472" r:id="rId98"/>
    <p:sldId id="473" r:id="rId99"/>
    <p:sldId id="474" r:id="rId100"/>
    <p:sldId id="475" r:id="rId101"/>
    <p:sldId id="476" r:id="rId102"/>
    <p:sldId id="480" r:id="rId103"/>
    <p:sldId id="481" r:id="rId104"/>
    <p:sldId id="482" r:id="rId105"/>
    <p:sldId id="483" r:id="rId106"/>
    <p:sldId id="605" r:id="rId107"/>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vek" initials="V" lastIdx="2" clrIdx="0">
    <p:extLst>
      <p:ext uri="{19B8F6BF-5375-455C-9EA6-DF929625EA0E}">
        <p15:presenceInfo xmlns:p15="http://schemas.microsoft.com/office/powerpoint/2012/main" xmlns="" userId="Vive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50032"/>
    <a:srgbClr val="141F3C"/>
    <a:srgbClr val="50DC64"/>
    <a:srgbClr val="F7F7F7"/>
    <a:srgbClr val="9ADBF7"/>
    <a:srgbClr val="D3E279"/>
    <a:srgbClr val="E4EDAC"/>
    <a:srgbClr val="C0D838"/>
    <a:srgbClr val="B7E4F9"/>
    <a:srgbClr val="D3EFF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37" autoAdjust="0"/>
    <p:restoredTop sz="94660"/>
  </p:normalViewPr>
  <p:slideViewPr>
    <p:cSldViewPr snapToGrid="0">
      <p:cViewPr varScale="1">
        <p:scale>
          <a:sx n="63" d="100"/>
          <a:sy n="63" d="100"/>
        </p:scale>
        <p:origin x="-780"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39F555-DFD4-4144-9340-DD423D5D58B3}" type="doc">
      <dgm:prSet loTypeId="urn:microsoft.com/office/officeart/2005/8/layout/bProcess4" loCatId="process" qsTypeId="urn:microsoft.com/office/officeart/2005/8/quickstyle/simple1" qsCatId="simple" csTypeId="urn:microsoft.com/office/officeart/2005/8/colors/colorful1#1" csCatId="colorful" phldr="1"/>
      <dgm:spPr/>
      <dgm:t>
        <a:bodyPr/>
        <a:lstStyle/>
        <a:p>
          <a:endParaRPr lang="en-US"/>
        </a:p>
      </dgm:t>
    </dgm:pt>
    <dgm:pt modelId="{2FB58DF9-E87E-47C9-A633-BB41477EF615}">
      <dgm:prSet phldrT="[Text]"/>
      <dgm:spPr>
        <a:solidFill>
          <a:srgbClr val="141F3C"/>
        </a:solidFill>
        <a:ln>
          <a:noFill/>
        </a:ln>
      </dgm:spPr>
      <dgm:t>
        <a:bodyPr/>
        <a:lstStyle/>
        <a:p>
          <a:r>
            <a:rPr lang="en-US" b="1" dirty="0"/>
            <a:t>Understanding Purpose of Valuation</a:t>
          </a:r>
          <a:endParaRPr lang="en-US" dirty="0"/>
        </a:p>
      </dgm:t>
    </dgm:pt>
    <dgm:pt modelId="{11E09201-FB0B-47E4-B97A-3BE30311F201}" type="parTrans" cxnId="{4A34AA5A-A5BB-40C9-B058-48CC16A669D8}">
      <dgm:prSet/>
      <dgm:spPr/>
      <dgm:t>
        <a:bodyPr/>
        <a:lstStyle/>
        <a:p>
          <a:endParaRPr lang="en-US"/>
        </a:p>
      </dgm:t>
    </dgm:pt>
    <dgm:pt modelId="{E67193FE-74E1-409A-8A1C-5AC1A466A1A3}" type="sibTrans" cxnId="{4A34AA5A-A5BB-40C9-B058-48CC16A669D8}">
      <dgm:prSet/>
      <dgm:spPr>
        <a:solidFill>
          <a:srgbClr val="D50032"/>
        </a:solidFill>
        <a:ln>
          <a:noFill/>
        </a:ln>
      </dgm:spPr>
      <dgm:t>
        <a:bodyPr/>
        <a:lstStyle/>
        <a:p>
          <a:endParaRPr lang="en-US"/>
        </a:p>
      </dgm:t>
    </dgm:pt>
    <dgm:pt modelId="{53C370F2-17A3-44B0-ABCC-D6CD5D8A82A4}">
      <dgm:prSet phldrT="[Text]"/>
      <dgm:spPr>
        <a:solidFill>
          <a:srgbClr val="141F3C"/>
        </a:solidFill>
        <a:ln>
          <a:noFill/>
        </a:ln>
      </dgm:spPr>
      <dgm:t>
        <a:bodyPr/>
        <a:lstStyle/>
        <a:p>
          <a:r>
            <a:rPr lang="en-US" b="1"/>
            <a:t>Information requisition from the Company</a:t>
          </a:r>
          <a:endParaRPr lang="en-US" dirty="0"/>
        </a:p>
      </dgm:t>
    </dgm:pt>
    <dgm:pt modelId="{4768DB89-6F9D-4804-A58A-3157487E9FC4}" type="parTrans" cxnId="{6283EE77-F6E6-494D-B015-980814A30FAA}">
      <dgm:prSet/>
      <dgm:spPr/>
      <dgm:t>
        <a:bodyPr/>
        <a:lstStyle/>
        <a:p>
          <a:endParaRPr lang="en-US"/>
        </a:p>
      </dgm:t>
    </dgm:pt>
    <dgm:pt modelId="{D108502B-B385-48F3-BB5F-65B29DB352AC}" type="sibTrans" cxnId="{6283EE77-F6E6-494D-B015-980814A30FAA}">
      <dgm:prSet/>
      <dgm:spPr>
        <a:solidFill>
          <a:srgbClr val="D50032"/>
        </a:solidFill>
        <a:ln>
          <a:noFill/>
        </a:ln>
      </dgm:spPr>
      <dgm:t>
        <a:bodyPr/>
        <a:lstStyle/>
        <a:p>
          <a:endParaRPr lang="en-US"/>
        </a:p>
      </dgm:t>
    </dgm:pt>
    <dgm:pt modelId="{7D9A5CBF-93C7-4552-9837-F366B1E54480}">
      <dgm:prSet phldrT="[Text]"/>
      <dgm:spPr>
        <a:solidFill>
          <a:srgbClr val="141F3C"/>
        </a:solidFill>
        <a:ln>
          <a:noFill/>
        </a:ln>
      </dgm:spPr>
      <dgm:t>
        <a:bodyPr/>
        <a:lstStyle/>
        <a:p>
          <a:r>
            <a:rPr lang="en-GB" b="1"/>
            <a:t>Financial Analysis and Normalisation Adjustments</a:t>
          </a:r>
          <a:endParaRPr lang="en-US" dirty="0"/>
        </a:p>
      </dgm:t>
    </dgm:pt>
    <dgm:pt modelId="{E907422B-A594-460E-A641-B5CA3E031F05}" type="parTrans" cxnId="{8CEA4D3E-9B6B-43AD-A2F2-FBDF5E2E4D07}">
      <dgm:prSet/>
      <dgm:spPr/>
      <dgm:t>
        <a:bodyPr/>
        <a:lstStyle/>
        <a:p>
          <a:endParaRPr lang="en-US"/>
        </a:p>
      </dgm:t>
    </dgm:pt>
    <dgm:pt modelId="{4E24A0DD-02DC-4BF4-AE44-FD50CD9BBAA0}" type="sibTrans" cxnId="{8CEA4D3E-9B6B-43AD-A2F2-FBDF5E2E4D07}">
      <dgm:prSet/>
      <dgm:spPr>
        <a:solidFill>
          <a:srgbClr val="D50032"/>
        </a:solidFill>
        <a:ln>
          <a:noFill/>
        </a:ln>
      </dgm:spPr>
      <dgm:t>
        <a:bodyPr/>
        <a:lstStyle/>
        <a:p>
          <a:endParaRPr lang="en-US"/>
        </a:p>
      </dgm:t>
    </dgm:pt>
    <dgm:pt modelId="{2BDC2B8E-42DA-4C66-B108-5BC2CAFB4C05}">
      <dgm:prSet phldrT="[Text]"/>
      <dgm:spPr>
        <a:solidFill>
          <a:srgbClr val="141F3C"/>
        </a:solidFill>
        <a:ln>
          <a:noFill/>
        </a:ln>
      </dgm:spPr>
      <dgm:t>
        <a:bodyPr/>
        <a:lstStyle/>
        <a:p>
          <a:r>
            <a:rPr lang="en-US" b="1" dirty="0" smtClean="0"/>
            <a:t>Understanding Industry Characteristics and Trends</a:t>
          </a:r>
          <a:endParaRPr lang="en-US" dirty="0"/>
        </a:p>
      </dgm:t>
    </dgm:pt>
    <dgm:pt modelId="{DB062A17-8C85-4925-A4A2-00A316C185DA}" type="parTrans" cxnId="{276D990A-60EF-403A-A816-2EDE261A3B64}">
      <dgm:prSet/>
      <dgm:spPr/>
      <dgm:t>
        <a:bodyPr/>
        <a:lstStyle/>
        <a:p>
          <a:endParaRPr lang="en-US"/>
        </a:p>
      </dgm:t>
    </dgm:pt>
    <dgm:pt modelId="{6F33A247-0FF2-41BA-B8B4-3B24BFCA61ED}" type="sibTrans" cxnId="{276D990A-60EF-403A-A816-2EDE261A3B64}">
      <dgm:prSet/>
      <dgm:spPr>
        <a:solidFill>
          <a:srgbClr val="D50032"/>
        </a:solidFill>
        <a:ln>
          <a:noFill/>
        </a:ln>
      </dgm:spPr>
      <dgm:t>
        <a:bodyPr/>
        <a:lstStyle/>
        <a:p>
          <a:endParaRPr lang="en-US"/>
        </a:p>
      </dgm:t>
    </dgm:pt>
    <dgm:pt modelId="{E707F875-9A1F-4474-8EDC-4AF74E2C6039}">
      <dgm:prSet phldrT="[Text]"/>
      <dgm:spPr>
        <a:solidFill>
          <a:srgbClr val="141F3C"/>
        </a:solidFill>
        <a:ln>
          <a:noFill/>
        </a:ln>
      </dgm:spPr>
      <dgm:t>
        <a:bodyPr/>
        <a:lstStyle/>
        <a:p>
          <a:r>
            <a:rPr lang="en-US" b="1"/>
            <a:t>Forecasting and Validating Company Performance </a:t>
          </a:r>
          <a:endParaRPr lang="en-US" dirty="0"/>
        </a:p>
      </dgm:t>
    </dgm:pt>
    <dgm:pt modelId="{417CF729-CD44-45A6-A038-97F05DE54320}" type="parTrans" cxnId="{9A8FAE70-A93B-41A0-92D7-E8FA1BA06120}">
      <dgm:prSet/>
      <dgm:spPr/>
      <dgm:t>
        <a:bodyPr/>
        <a:lstStyle/>
        <a:p>
          <a:endParaRPr lang="en-US"/>
        </a:p>
      </dgm:t>
    </dgm:pt>
    <dgm:pt modelId="{B0FF183B-3DD0-45C4-B405-1B3730AEFC3B}" type="sibTrans" cxnId="{9A8FAE70-A93B-41A0-92D7-E8FA1BA06120}">
      <dgm:prSet/>
      <dgm:spPr>
        <a:solidFill>
          <a:srgbClr val="D50032"/>
        </a:solidFill>
        <a:ln>
          <a:noFill/>
        </a:ln>
      </dgm:spPr>
      <dgm:t>
        <a:bodyPr/>
        <a:lstStyle/>
        <a:p>
          <a:endParaRPr lang="en-US"/>
        </a:p>
      </dgm:t>
    </dgm:pt>
    <dgm:pt modelId="{2024F560-C081-43DF-888A-818A6A1EBB88}">
      <dgm:prSet phldrT="[Text]"/>
      <dgm:spPr>
        <a:solidFill>
          <a:srgbClr val="141F3C"/>
        </a:solidFill>
        <a:ln>
          <a:noFill/>
        </a:ln>
      </dgm:spPr>
      <dgm:t>
        <a:bodyPr/>
        <a:lstStyle/>
        <a:p>
          <a:r>
            <a:rPr lang="en-GB" b="1" dirty="0" smtClean="0"/>
            <a:t>Considering and Applying  appropriate Valuation Methodologies</a:t>
          </a:r>
          <a:endParaRPr lang="en-US" dirty="0"/>
        </a:p>
      </dgm:t>
    </dgm:pt>
    <dgm:pt modelId="{2DDDB23E-74B2-4D5A-AF91-5E2E48F21D6A}" type="sibTrans" cxnId="{05BA5967-58D8-4A94-BDE2-1AC68E953F21}">
      <dgm:prSet/>
      <dgm:spPr>
        <a:solidFill>
          <a:srgbClr val="D50032"/>
        </a:solidFill>
        <a:ln>
          <a:noFill/>
        </a:ln>
      </dgm:spPr>
      <dgm:t>
        <a:bodyPr/>
        <a:lstStyle/>
        <a:p>
          <a:endParaRPr lang="en-US"/>
        </a:p>
      </dgm:t>
    </dgm:pt>
    <dgm:pt modelId="{73AD450D-F694-4E27-8E6B-FF7210C35C40}" type="parTrans" cxnId="{05BA5967-58D8-4A94-BDE2-1AC68E953F21}">
      <dgm:prSet/>
      <dgm:spPr/>
      <dgm:t>
        <a:bodyPr/>
        <a:lstStyle/>
        <a:p>
          <a:endParaRPr lang="en-US"/>
        </a:p>
      </dgm:t>
    </dgm:pt>
    <dgm:pt modelId="{3A2A066E-AD28-4B77-B9E5-87C647C40A89}">
      <dgm:prSet phldrT="[Text]"/>
      <dgm:spPr>
        <a:solidFill>
          <a:srgbClr val="141F3C"/>
        </a:solidFill>
        <a:ln>
          <a:noFill/>
        </a:ln>
      </dgm:spPr>
      <dgm:t>
        <a:bodyPr/>
        <a:lstStyle/>
        <a:p>
          <a:r>
            <a:rPr lang="en-US" b="1" dirty="0" smtClean="0"/>
            <a:t>Performing Value adjustments, Value Conclusion, Documentation and Reporting</a:t>
          </a:r>
          <a:endParaRPr lang="en-US" dirty="0"/>
        </a:p>
      </dgm:t>
    </dgm:pt>
    <dgm:pt modelId="{CFEA753E-3380-41DD-BEA5-F1012793D68A}" type="sibTrans" cxnId="{AC367DC8-F48C-4180-823D-86621F484B4E}">
      <dgm:prSet/>
      <dgm:spPr/>
      <dgm:t>
        <a:bodyPr/>
        <a:lstStyle/>
        <a:p>
          <a:endParaRPr lang="en-GB"/>
        </a:p>
      </dgm:t>
    </dgm:pt>
    <dgm:pt modelId="{C892A346-9064-41D9-8F9E-D2FD3DACEDF3}" type="parTrans" cxnId="{AC367DC8-F48C-4180-823D-86621F484B4E}">
      <dgm:prSet/>
      <dgm:spPr/>
      <dgm:t>
        <a:bodyPr/>
        <a:lstStyle/>
        <a:p>
          <a:endParaRPr lang="en-GB"/>
        </a:p>
      </dgm:t>
    </dgm:pt>
    <dgm:pt modelId="{A231EFCA-03B4-4DCF-A629-0FAE9A24780D}" type="pres">
      <dgm:prSet presAssocID="{9839F555-DFD4-4144-9340-DD423D5D58B3}" presName="Name0" presStyleCnt="0">
        <dgm:presLayoutVars>
          <dgm:dir/>
          <dgm:resizeHandles/>
        </dgm:presLayoutVars>
      </dgm:prSet>
      <dgm:spPr/>
      <dgm:t>
        <a:bodyPr/>
        <a:lstStyle/>
        <a:p>
          <a:endParaRPr lang="en-GB"/>
        </a:p>
      </dgm:t>
    </dgm:pt>
    <dgm:pt modelId="{F13FD7F4-4C33-4CED-A4DD-55E2AFC034C1}" type="pres">
      <dgm:prSet presAssocID="{2FB58DF9-E87E-47C9-A633-BB41477EF615}" presName="compNode" presStyleCnt="0"/>
      <dgm:spPr/>
    </dgm:pt>
    <dgm:pt modelId="{E904BE07-B974-44A3-B9D8-5E0754ACA961}" type="pres">
      <dgm:prSet presAssocID="{2FB58DF9-E87E-47C9-A633-BB41477EF615}" presName="dummyConnPt" presStyleCnt="0"/>
      <dgm:spPr/>
    </dgm:pt>
    <dgm:pt modelId="{41C55E3C-A1AA-46AF-B357-55C46FD1442E}" type="pres">
      <dgm:prSet presAssocID="{2FB58DF9-E87E-47C9-A633-BB41477EF615}" presName="node" presStyleLbl="node1" presStyleIdx="0" presStyleCnt="7">
        <dgm:presLayoutVars>
          <dgm:bulletEnabled val="1"/>
        </dgm:presLayoutVars>
      </dgm:prSet>
      <dgm:spPr>
        <a:prstGeom prst="ellipse">
          <a:avLst/>
        </a:prstGeom>
      </dgm:spPr>
      <dgm:t>
        <a:bodyPr/>
        <a:lstStyle/>
        <a:p>
          <a:endParaRPr lang="en-GB"/>
        </a:p>
      </dgm:t>
    </dgm:pt>
    <dgm:pt modelId="{28FC7007-B674-4ED6-9872-4D73EEC495ED}" type="pres">
      <dgm:prSet presAssocID="{E67193FE-74E1-409A-8A1C-5AC1A466A1A3}" presName="sibTrans" presStyleLbl="bgSibTrans2D1" presStyleIdx="0" presStyleCnt="6"/>
      <dgm:spPr/>
      <dgm:t>
        <a:bodyPr/>
        <a:lstStyle/>
        <a:p>
          <a:endParaRPr lang="en-GB"/>
        </a:p>
      </dgm:t>
    </dgm:pt>
    <dgm:pt modelId="{A8C03584-0012-4660-B796-5CBD2CAE5708}" type="pres">
      <dgm:prSet presAssocID="{53C370F2-17A3-44B0-ABCC-D6CD5D8A82A4}" presName="compNode" presStyleCnt="0"/>
      <dgm:spPr/>
    </dgm:pt>
    <dgm:pt modelId="{ACCE0663-34CF-4960-8369-5AE1A4AF88A4}" type="pres">
      <dgm:prSet presAssocID="{53C370F2-17A3-44B0-ABCC-D6CD5D8A82A4}" presName="dummyConnPt" presStyleCnt="0"/>
      <dgm:spPr/>
    </dgm:pt>
    <dgm:pt modelId="{E815CB79-4873-4E69-896D-D74E0A6877DF}" type="pres">
      <dgm:prSet presAssocID="{53C370F2-17A3-44B0-ABCC-D6CD5D8A82A4}" presName="node" presStyleLbl="node1" presStyleIdx="1" presStyleCnt="7">
        <dgm:presLayoutVars>
          <dgm:bulletEnabled val="1"/>
        </dgm:presLayoutVars>
      </dgm:prSet>
      <dgm:spPr>
        <a:prstGeom prst="ellipse">
          <a:avLst/>
        </a:prstGeom>
      </dgm:spPr>
      <dgm:t>
        <a:bodyPr/>
        <a:lstStyle/>
        <a:p>
          <a:endParaRPr lang="en-GB"/>
        </a:p>
      </dgm:t>
    </dgm:pt>
    <dgm:pt modelId="{C1A2689E-8F78-429E-8083-2D7A7472D488}" type="pres">
      <dgm:prSet presAssocID="{D108502B-B385-48F3-BB5F-65B29DB352AC}" presName="sibTrans" presStyleLbl="bgSibTrans2D1" presStyleIdx="1" presStyleCnt="6"/>
      <dgm:spPr/>
      <dgm:t>
        <a:bodyPr/>
        <a:lstStyle/>
        <a:p>
          <a:endParaRPr lang="en-GB"/>
        </a:p>
      </dgm:t>
    </dgm:pt>
    <dgm:pt modelId="{ED1F2DD4-D94D-47F5-B8DA-F1E5C246F7BB}" type="pres">
      <dgm:prSet presAssocID="{7D9A5CBF-93C7-4552-9837-F366B1E54480}" presName="compNode" presStyleCnt="0"/>
      <dgm:spPr/>
    </dgm:pt>
    <dgm:pt modelId="{C97A6C4F-B1F5-4119-873D-18EAE57CB422}" type="pres">
      <dgm:prSet presAssocID="{7D9A5CBF-93C7-4552-9837-F366B1E54480}" presName="dummyConnPt" presStyleCnt="0"/>
      <dgm:spPr/>
    </dgm:pt>
    <dgm:pt modelId="{3FFC1637-C088-4814-97C3-E63BC92B2A4E}" type="pres">
      <dgm:prSet presAssocID="{7D9A5CBF-93C7-4552-9837-F366B1E54480}" presName="node" presStyleLbl="node1" presStyleIdx="2" presStyleCnt="7">
        <dgm:presLayoutVars>
          <dgm:bulletEnabled val="1"/>
        </dgm:presLayoutVars>
      </dgm:prSet>
      <dgm:spPr>
        <a:prstGeom prst="ellipse">
          <a:avLst/>
        </a:prstGeom>
      </dgm:spPr>
      <dgm:t>
        <a:bodyPr/>
        <a:lstStyle/>
        <a:p>
          <a:endParaRPr lang="en-GB"/>
        </a:p>
      </dgm:t>
    </dgm:pt>
    <dgm:pt modelId="{F901B98F-0D42-411E-ACEB-A4F6FF8C95D1}" type="pres">
      <dgm:prSet presAssocID="{4E24A0DD-02DC-4BF4-AE44-FD50CD9BBAA0}" presName="sibTrans" presStyleLbl="bgSibTrans2D1" presStyleIdx="2" presStyleCnt="6"/>
      <dgm:spPr/>
      <dgm:t>
        <a:bodyPr/>
        <a:lstStyle/>
        <a:p>
          <a:endParaRPr lang="en-GB"/>
        </a:p>
      </dgm:t>
    </dgm:pt>
    <dgm:pt modelId="{ED793232-7554-4470-9BD2-24ED1EC68D3D}" type="pres">
      <dgm:prSet presAssocID="{2BDC2B8E-42DA-4C66-B108-5BC2CAFB4C05}" presName="compNode" presStyleCnt="0"/>
      <dgm:spPr/>
    </dgm:pt>
    <dgm:pt modelId="{80C79743-E7F7-4489-8EAC-74A69365F560}" type="pres">
      <dgm:prSet presAssocID="{2BDC2B8E-42DA-4C66-B108-5BC2CAFB4C05}" presName="dummyConnPt" presStyleCnt="0"/>
      <dgm:spPr/>
    </dgm:pt>
    <dgm:pt modelId="{74C6FEC2-A5E0-4E67-A66A-A363F30D24F4}" type="pres">
      <dgm:prSet presAssocID="{2BDC2B8E-42DA-4C66-B108-5BC2CAFB4C05}" presName="node" presStyleLbl="node1" presStyleIdx="3" presStyleCnt="7">
        <dgm:presLayoutVars>
          <dgm:bulletEnabled val="1"/>
        </dgm:presLayoutVars>
      </dgm:prSet>
      <dgm:spPr>
        <a:prstGeom prst="ellipse">
          <a:avLst/>
        </a:prstGeom>
      </dgm:spPr>
      <dgm:t>
        <a:bodyPr/>
        <a:lstStyle/>
        <a:p>
          <a:endParaRPr lang="en-GB"/>
        </a:p>
      </dgm:t>
    </dgm:pt>
    <dgm:pt modelId="{78636D2E-41CC-4C88-9004-81FC5CA8F80D}" type="pres">
      <dgm:prSet presAssocID="{6F33A247-0FF2-41BA-B8B4-3B24BFCA61ED}" presName="sibTrans" presStyleLbl="bgSibTrans2D1" presStyleIdx="3" presStyleCnt="6"/>
      <dgm:spPr/>
      <dgm:t>
        <a:bodyPr/>
        <a:lstStyle/>
        <a:p>
          <a:endParaRPr lang="en-GB"/>
        </a:p>
      </dgm:t>
    </dgm:pt>
    <dgm:pt modelId="{441B8D0C-B2A0-4CC5-B4A0-94B93DD677BB}" type="pres">
      <dgm:prSet presAssocID="{E707F875-9A1F-4474-8EDC-4AF74E2C6039}" presName="compNode" presStyleCnt="0"/>
      <dgm:spPr/>
    </dgm:pt>
    <dgm:pt modelId="{A897BD05-7FFD-4E7E-90A2-EC0019142D5B}" type="pres">
      <dgm:prSet presAssocID="{E707F875-9A1F-4474-8EDC-4AF74E2C6039}" presName="dummyConnPt" presStyleCnt="0"/>
      <dgm:spPr/>
    </dgm:pt>
    <dgm:pt modelId="{261AFF52-CA7D-4FA3-97B6-2814A34BC6B5}" type="pres">
      <dgm:prSet presAssocID="{E707F875-9A1F-4474-8EDC-4AF74E2C6039}" presName="node" presStyleLbl="node1" presStyleIdx="4" presStyleCnt="7">
        <dgm:presLayoutVars>
          <dgm:bulletEnabled val="1"/>
        </dgm:presLayoutVars>
      </dgm:prSet>
      <dgm:spPr>
        <a:prstGeom prst="ellipse">
          <a:avLst/>
        </a:prstGeom>
      </dgm:spPr>
      <dgm:t>
        <a:bodyPr/>
        <a:lstStyle/>
        <a:p>
          <a:endParaRPr lang="en-GB"/>
        </a:p>
      </dgm:t>
    </dgm:pt>
    <dgm:pt modelId="{8604309D-82EF-43C0-A6F5-250FED2157C5}" type="pres">
      <dgm:prSet presAssocID="{B0FF183B-3DD0-45C4-B405-1B3730AEFC3B}" presName="sibTrans" presStyleLbl="bgSibTrans2D1" presStyleIdx="4" presStyleCnt="6"/>
      <dgm:spPr/>
      <dgm:t>
        <a:bodyPr/>
        <a:lstStyle/>
        <a:p>
          <a:endParaRPr lang="en-GB"/>
        </a:p>
      </dgm:t>
    </dgm:pt>
    <dgm:pt modelId="{AE33432C-5453-46B4-8BCE-88EA389685A7}" type="pres">
      <dgm:prSet presAssocID="{2024F560-C081-43DF-888A-818A6A1EBB88}" presName="compNode" presStyleCnt="0"/>
      <dgm:spPr/>
    </dgm:pt>
    <dgm:pt modelId="{C2E24CC6-749A-456B-90AF-7EE38D822B4D}" type="pres">
      <dgm:prSet presAssocID="{2024F560-C081-43DF-888A-818A6A1EBB88}" presName="dummyConnPt" presStyleCnt="0"/>
      <dgm:spPr/>
    </dgm:pt>
    <dgm:pt modelId="{857CBCDC-5DEA-421F-89B1-FB2C83C4745F}" type="pres">
      <dgm:prSet presAssocID="{2024F560-C081-43DF-888A-818A6A1EBB88}" presName="node" presStyleLbl="node1" presStyleIdx="5" presStyleCnt="7">
        <dgm:presLayoutVars>
          <dgm:bulletEnabled val="1"/>
        </dgm:presLayoutVars>
      </dgm:prSet>
      <dgm:spPr>
        <a:prstGeom prst="ellipse">
          <a:avLst/>
        </a:prstGeom>
      </dgm:spPr>
      <dgm:t>
        <a:bodyPr/>
        <a:lstStyle/>
        <a:p>
          <a:endParaRPr lang="en-GB"/>
        </a:p>
      </dgm:t>
    </dgm:pt>
    <dgm:pt modelId="{8920621C-A829-4F8D-9A9A-EB2CE992EE40}" type="pres">
      <dgm:prSet presAssocID="{2DDDB23E-74B2-4D5A-AF91-5E2E48F21D6A}" presName="sibTrans" presStyleLbl="bgSibTrans2D1" presStyleIdx="5" presStyleCnt="6"/>
      <dgm:spPr/>
      <dgm:t>
        <a:bodyPr/>
        <a:lstStyle/>
        <a:p>
          <a:endParaRPr lang="en-GB"/>
        </a:p>
      </dgm:t>
    </dgm:pt>
    <dgm:pt modelId="{3A9F0966-5DCE-4D00-9BC9-9FC2954017DC}" type="pres">
      <dgm:prSet presAssocID="{3A2A066E-AD28-4B77-B9E5-87C647C40A89}" presName="compNode" presStyleCnt="0"/>
      <dgm:spPr/>
    </dgm:pt>
    <dgm:pt modelId="{5892991C-0EC1-4577-84F6-05452FFF5C49}" type="pres">
      <dgm:prSet presAssocID="{3A2A066E-AD28-4B77-B9E5-87C647C40A89}" presName="dummyConnPt" presStyleCnt="0"/>
      <dgm:spPr/>
    </dgm:pt>
    <dgm:pt modelId="{88ED8215-16AF-4496-92D4-7297F687C657}" type="pres">
      <dgm:prSet presAssocID="{3A2A066E-AD28-4B77-B9E5-87C647C40A89}" presName="node" presStyleLbl="node1" presStyleIdx="6" presStyleCnt="7" custLinFactNeighborX="-12139">
        <dgm:presLayoutVars>
          <dgm:bulletEnabled val="1"/>
        </dgm:presLayoutVars>
      </dgm:prSet>
      <dgm:spPr>
        <a:prstGeom prst="ellipse">
          <a:avLst/>
        </a:prstGeom>
      </dgm:spPr>
      <dgm:t>
        <a:bodyPr/>
        <a:lstStyle/>
        <a:p>
          <a:endParaRPr lang="en-GB"/>
        </a:p>
      </dgm:t>
    </dgm:pt>
  </dgm:ptLst>
  <dgm:cxnLst>
    <dgm:cxn modelId="{EE226EEF-A4B4-4E34-91CB-ED1C3CE61C4E}" type="presOf" srcId="{E67193FE-74E1-409A-8A1C-5AC1A466A1A3}" destId="{28FC7007-B674-4ED6-9872-4D73EEC495ED}" srcOrd="0" destOrd="0" presId="urn:microsoft.com/office/officeart/2005/8/layout/bProcess4"/>
    <dgm:cxn modelId="{284730D9-7913-407E-9751-09BF9E4DF0DC}" type="presOf" srcId="{53C370F2-17A3-44B0-ABCC-D6CD5D8A82A4}" destId="{E815CB79-4873-4E69-896D-D74E0A6877DF}" srcOrd="0" destOrd="0" presId="urn:microsoft.com/office/officeart/2005/8/layout/bProcess4"/>
    <dgm:cxn modelId="{4AA0AB1B-8668-445A-B51F-A429A8BAEF92}" type="presOf" srcId="{4E24A0DD-02DC-4BF4-AE44-FD50CD9BBAA0}" destId="{F901B98F-0D42-411E-ACEB-A4F6FF8C95D1}" srcOrd="0" destOrd="0" presId="urn:microsoft.com/office/officeart/2005/8/layout/bProcess4"/>
    <dgm:cxn modelId="{276D990A-60EF-403A-A816-2EDE261A3B64}" srcId="{9839F555-DFD4-4144-9340-DD423D5D58B3}" destId="{2BDC2B8E-42DA-4C66-B108-5BC2CAFB4C05}" srcOrd="3" destOrd="0" parTransId="{DB062A17-8C85-4925-A4A2-00A316C185DA}" sibTransId="{6F33A247-0FF2-41BA-B8B4-3B24BFCA61ED}"/>
    <dgm:cxn modelId="{73E88416-2C5A-4543-90E7-6156BE40290F}" type="presOf" srcId="{E707F875-9A1F-4474-8EDC-4AF74E2C6039}" destId="{261AFF52-CA7D-4FA3-97B6-2814A34BC6B5}" srcOrd="0" destOrd="0" presId="urn:microsoft.com/office/officeart/2005/8/layout/bProcess4"/>
    <dgm:cxn modelId="{45F4D09C-9845-4B6E-A1E7-1AAD3EF68001}" type="presOf" srcId="{D108502B-B385-48F3-BB5F-65B29DB352AC}" destId="{C1A2689E-8F78-429E-8083-2D7A7472D488}" srcOrd="0" destOrd="0" presId="urn:microsoft.com/office/officeart/2005/8/layout/bProcess4"/>
    <dgm:cxn modelId="{8D29DA76-3225-49EB-AF8A-C7DD19ECCB03}" type="presOf" srcId="{2BDC2B8E-42DA-4C66-B108-5BC2CAFB4C05}" destId="{74C6FEC2-A5E0-4E67-A66A-A363F30D24F4}" srcOrd="0" destOrd="0" presId="urn:microsoft.com/office/officeart/2005/8/layout/bProcess4"/>
    <dgm:cxn modelId="{4A34AA5A-A5BB-40C9-B058-48CC16A669D8}" srcId="{9839F555-DFD4-4144-9340-DD423D5D58B3}" destId="{2FB58DF9-E87E-47C9-A633-BB41477EF615}" srcOrd="0" destOrd="0" parTransId="{11E09201-FB0B-47E4-B97A-3BE30311F201}" sibTransId="{E67193FE-74E1-409A-8A1C-5AC1A466A1A3}"/>
    <dgm:cxn modelId="{67BD7346-70E0-4CD6-A089-208A688A9DF9}" type="presOf" srcId="{B0FF183B-3DD0-45C4-B405-1B3730AEFC3B}" destId="{8604309D-82EF-43C0-A6F5-250FED2157C5}" srcOrd="0" destOrd="0" presId="urn:microsoft.com/office/officeart/2005/8/layout/bProcess4"/>
    <dgm:cxn modelId="{8CEA4D3E-9B6B-43AD-A2F2-FBDF5E2E4D07}" srcId="{9839F555-DFD4-4144-9340-DD423D5D58B3}" destId="{7D9A5CBF-93C7-4552-9837-F366B1E54480}" srcOrd="2" destOrd="0" parTransId="{E907422B-A594-460E-A641-B5CA3E031F05}" sibTransId="{4E24A0DD-02DC-4BF4-AE44-FD50CD9BBAA0}"/>
    <dgm:cxn modelId="{0AECABA4-4083-4057-89BF-5354C3E41882}" type="presOf" srcId="{3A2A066E-AD28-4B77-B9E5-87C647C40A89}" destId="{88ED8215-16AF-4496-92D4-7297F687C657}" srcOrd="0" destOrd="0" presId="urn:microsoft.com/office/officeart/2005/8/layout/bProcess4"/>
    <dgm:cxn modelId="{2B9E6DEF-F141-4A75-965A-C57E6B0AA455}" type="presOf" srcId="{2DDDB23E-74B2-4D5A-AF91-5E2E48F21D6A}" destId="{8920621C-A829-4F8D-9A9A-EB2CE992EE40}" srcOrd="0" destOrd="0" presId="urn:microsoft.com/office/officeart/2005/8/layout/bProcess4"/>
    <dgm:cxn modelId="{9A8FAE70-A93B-41A0-92D7-E8FA1BA06120}" srcId="{9839F555-DFD4-4144-9340-DD423D5D58B3}" destId="{E707F875-9A1F-4474-8EDC-4AF74E2C6039}" srcOrd="4" destOrd="0" parTransId="{417CF729-CD44-45A6-A038-97F05DE54320}" sibTransId="{B0FF183B-3DD0-45C4-B405-1B3730AEFC3B}"/>
    <dgm:cxn modelId="{26AEA387-0B93-41FF-946E-1654F6279889}" type="presOf" srcId="{6F33A247-0FF2-41BA-B8B4-3B24BFCA61ED}" destId="{78636D2E-41CC-4C88-9004-81FC5CA8F80D}" srcOrd="0" destOrd="0" presId="urn:microsoft.com/office/officeart/2005/8/layout/bProcess4"/>
    <dgm:cxn modelId="{54C9C6F4-9EB9-4D7A-954F-937E25187FA4}" type="presOf" srcId="{9839F555-DFD4-4144-9340-DD423D5D58B3}" destId="{A231EFCA-03B4-4DCF-A629-0FAE9A24780D}" srcOrd="0" destOrd="0" presId="urn:microsoft.com/office/officeart/2005/8/layout/bProcess4"/>
    <dgm:cxn modelId="{67D4D54C-5800-4794-966A-1CA83728EBC6}" type="presOf" srcId="{2FB58DF9-E87E-47C9-A633-BB41477EF615}" destId="{41C55E3C-A1AA-46AF-B357-55C46FD1442E}" srcOrd="0" destOrd="0" presId="urn:microsoft.com/office/officeart/2005/8/layout/bProcess4"/>
    <dgm:cxn modelId="{7CE96ADC-20F5-4C0D-8045-8C95709219BF}" type="presOf" srcId="{2024F560-C081-43DF-888A-818A6A1EBB88}" destId="{857CBCDC-5DEA-421F-89B1-FB2C83C4745F}" srcOrd="0" destOrd="0" presId="urn:microsoft.com/office/officeart/2005/8/layout/bProcess4"/>
    <dgm:cxn modelId="{AC367DC8-F48C-4180-823D-86621F484B4E}" srcId="{9839F555-DFD4-4144-9340-DD423D5D58B3}" destId="{3A2A066E-AD28-4B77-B9E5-87C647C40A89}" srcOrd="6" destOrd="0" parTransId="{C892A346-9064-41D9-8F9E-D2FD3DACEDF3}" sibTransId="{CFEA753E-3380-41DD-BEA5-F1012793D68A}"/>
    <dgm:cxn modelId="{05BA5967-58D8-4A94-BDE2-1AC68E953F21}" srcId="{9839F555-DFD4-4144-9340-DD423D5D58B3}" destId="{2024F560-C081-43DF-888A-818A6A1EBB88}" srcOrd="5" destOrd="0" parTransId="{73AD450D-F694-4E27-8E6B-FF7210C35C40}" sibTransId="{2DDDB23E-74B2-4D5A-AF91-5E2E48F21D6A}"/>
    <dgm:cxn modelId="{2E712F99-9F5E-41CE-B519-5B81ACFD95BE}" type="presOf" srcId="{7D9A5CBF-93C7-4552-9837-F366B1E54480}" destId="{3FFC1637-C088-4814-97C3-E63BC92B2A4E}" srcOrd="0" destOrd="0" presId="urn:microsoft.com/office/officeart/2005/8/layout/bProcess4"/>
    <dgm:cxn modelId="{6283EE77-F6E6-494D-B015-980814A30FAA}" srcId="{9839F555-DFD4-4144-9340-DD423D5D58B3}" destId="{53C370F2-17A3-44B0-ABCC-D6CD5D8A82A4}" srcOrd="1" destOrd="0" parTransId="{4768DB89-6F9D-4804-A58A-3157487E9FC4}" sibTransId="{D108502B-B385-48F3-BB5F-65B29DB352AC}"/>
    <dgm:cxn modelId="{BFA230EB-AB76-4CC6-819C-7432D5A5297A}" type="presParOf" srcId="{A231EFCA-03B4-4DCF-A629-0FAE9A24780D}" destId="{F13FD7F4-4C33-4CED-A4DD-55E2AFC034C1}" srcOrd="0" destOrd="0" presId="urn:microsoft.com/office/officeart/2005/8/layout/bProcess4"/>
    <dgm:cxn modelId="{36D7F519-115B-48DD-B304-4C31FC3059A4}" type="presParOf" srcId="{F13FD7F4-4C33-4CED-A4DD-55E2AFC034C1}" destId="{E904BE07-B974-44A3-B9D8-5E0754ACA961}" srcOrd="0" destOrd="0" presId="urn:microsoft.com/office/officeart/2005/8/layout/bProcess4"/>
    <dgm:cxn modelId="{D1FE47D9-AD0A-432D-9CB3-FAFC2EB76309}" type="presParOf" srcId="{F13FD7F4-4C33-4CED-A4DD-55E2AFC034C1}" destId="{41C55E3C-A1AA-46AF-B357-55C46FD1442E}" srcOrd="1" destOrd="0" presId="urn:microsoft.com/office/officeart/2005/8/layout/bProcess4"/>
    <dgm:cxn modelId="{7D17DBB5-5D67-4D48-92E8-D928BE83D714}" type="presParOf" srcId="{A231EFCA-03B4-4DCF-A629-0FAE9A24780D}" destId="{28FC7007-B674-4ED6-9872-4D73EEC495ED}" srcOrd="1" destOrd="0" presId="urn:microsoft.com/office/officeart/2005/8/layout/bProcess4"/>
    <dgm:cxn modelId="{2CBA78EB-B755-4EB8-A4E8-CD5BA2B3BEFF}" type="presParOf" srcId="{A231EFCA-03B4-4DCF-A629-0FAE9A24780D}" destId="{A8C03584-0012-4660-B796-5CBD2CAE5708}" srcOrd="2" destOrd="0" presId="urn:microsoft.com/office/officeart/2005/8/layout/bProcess4"/>
    <dgm:cxn modelId="{E9111147-42A8-49D0-A2CF-F2B02B38A783}" type="presParOf" srcId="{A8C03584-0012-4660-B796-5CBD2CAE5708}" destId="{ACCE0663-34CF-4960-8369-5AE1A4AF88A4}" srcOrd="0" destOrd="0" presId="urn:microsoft.com/office/officeart/2005/8/layout/bProcess4"/>
    <dgm:cxn modelId="{70747566-A214-48FB-9EF6-FEE1F019E6FC}" type="presParOf" srcId="{A8C03584-0012-4660-B796-5CBD2CAE5708}" destId="{E815CB79-4873-4E69-896D-D74E0A6877DF}" srcOrd="1" destOrd="0" presId="urn:microsoft.com/office/officeart/2005/8/layout/bProcess4"/>
    <dgm:cxn modelId="{A011AF46-00FA-4BE0-A01D-C3BEF751A39B}" type="presParOf" srcId="{A231EFCA-03B4-4DCF-A629-0FAE9A24780D}" destId="{C1A2689E-8F78-429E-8083-2D7A7472D488}" srcOrd="3" destOrd="0" presId="urn:microsoft.com/office/officeart/2005/8/layout/bProcess4"/>
    <dgm:cxn modelId="{71557843-30AC-4C55-A087-522275B3C8E8}" type="presParOf" srcId="{A231EFCA-03B4-4DCF-A629-0FAE9A24780D}" destId="{ED1F2DD4-D94D-47F5-B8DA-F1E5C246F7BB}" srcOrd="4" destOrd="0" presId="urn:microsoft.com/office/officeart/2005/8/layout/bProcess4"/>
    <dgm:cxn modelId="{EDB5B617-54D1-4461-8D6A-FA511A5780DF}" type="presParOf" srcId="{ED1F2DD4-D94D-47F5-B8DA-F1E5C246F7BB}" destId="{C97A6C4F-B1F5-4119-873D-18EAE57CB422}" srcOrd="0" destOrd="0" presId="urn:microsoft.com/office/officeart/2005/8/layout/bProcess4"/>
    <dgm:cxn modelId="{05774615-F180-4699-AE28-91961920CA64}" type="presParOf" srcId="{ED1F2DD4-D94D-47F5-B8DA-F1E5C246F7BB}" destId="{3FFC1637-C088-4814-97C3-E63BC92B2A4E}" srcOrd="1" destOrd="0" presId="urn:microsoft.com/office/officeart/2005/8/layout/bProcess4"/>
    <dgm:cxn modelId="{1B3C8D33-67B8-4EE1-BAB1-A57F95C17EC8}" type="presParOf" srcId="{A231EFCA-03B4-4DCF-A629-0FAE9A24780D}" destId="{F901B98F-0D42-411E-ACEB-A4F6FF8C95D1}" srcOrd="5" destOrd="0" presId="urn:microsoft.com/office/officeart/2005/8/layout/bProcess4"/>
    <dgm:cxn modelId="{5978A70E-C722-4B59-A2D1-8CB5C7474DDE}" type="presParOf" srcId="{A231EFCA-03B4-4DCF-A629-0FAE9A24780D}" destId="{ED793232-7554-4470-9BD2-24ED1EC68D3D}" srcOrd="6" destOrd="0" presId="urn:microsoft.com/office/officeart/2005/8/layout/bProcess4"/>
    <dgm:cxn modelId="{48DD6BF6-3090-4BE2-8ED4-FD70BA14008A}" type="presParOf" srcId="{ED793232-7554-4470-9BD2-24ED1EC68D3D}" destId="{80C79743-E7F7-4489-8EAC-74A69365F560}" srcOrd="0" destOrd="0" presId="urn:microsoft.com/office/officeart/2005/8/layout/bProcess4"/>
    <dgm:cxn modelId="{BA9F0F84-8C1B-4FE2-8C97-25A088B8C007}" type="presParOf" srcId="{ED793232-7554-4470-9BD2-24ED1EC68D3D}" destId="{74C6FEC2-A5E0-4E67-A66A-A363F30D24F4}" srcOrd="1" destOrd="0" presId="urn:microsoft.com/office/officeart/2005/8/layout/bProcess4"/>
    <dgm:cxn modelId="{6BFC5C31-EDDE-47E9-8462-EC54C718A19F}" type="presParOf" srcId="{A231EFCA-03B4-4DCF-A629-0FAE9A24780D}" destId="{78636D2E-41CC-4C88-9004-81FC5CA8F80D}" srcOrd="7" destOrd="0" presId="urn:microsoft.com/office/officeart/2005/8/layout/bProcess4"/>
    <dgm:cxn modelId="{71428919-07E9-4254-A0D1-F0200D006D90}" type="presParOf" srcId="{A231EFCA-03B4-4DCF-A629-0FAE9A24780D}" destId="{441B8D0C-B2A0-4CC5-B4A0-94B93DD677BB}" srcOrd="8" destOrd="0" presId="urn:microsoft.com/office/officeart/2005/8/layout/bProcess4"/>
    <dgm:cxn modelId="{44244736-BD56-43D5-8B6D-0448F2F6FBBB}" type="presParOf" srcId="{441B8D0C-B2A0-4CC5-B4A0-94B93DD677BB}" destId="{A897BD05-7FFD-4E7E-90A2-EC0019142D5B}" srcOrd="0" destOrd="0" presId="urn:microsoft.com/office/officeart/2005/8/layout/bProcess4"/>
    <dgm:cxn modelId="{1954712C-EE7F-4A20-BB43-C25FC95E149D}" type="presParOf" srcId="{441B8D0C-B2A0-4CC5-B4A0-94B93DD677BB}" destId="{261AFF52-CA7D-4FA3-97B6-2814A34BC6B5}" srcOrd="1" destOrd="0" presId="urn:microsoft.com/office/officeart/2005/8/layout/bProcess4"/>
    <dgm:cxn modelId="{E9C13251-F636-432A-8538-62F972EF2612}" type="presParOf" srcId="{A231EFCA-03B4-4DCF-A629-0FAE9A24780D}" destId="{8604309D-82EF-43C0-A6F5-250FED2157C5}" srcOrd="9" destOrd="0" presId="urn:microsoft.com/office/officeart/2005/8/layout/bProcess4"/>
    <dgm:cxn modelId="{8A0B2B1E-CD02-4182-B53E-AB6718C15763}" type="presParOf" srcId="{A231EFCA-03B4-4DCF-A629-0FAE9A24780D}" destId="{AE33432C-5453-46B4-8BCE-88EA389685A7}" srcOrd="10" destOrd="0" presId="urn:microsoft.com/office/officeart/2005/8/layout/bProcess4"/>
    <dgm:cxn modelId="{9080C5D3-0740-4098-AAEF-A15A6D32AFAC}" type="presParOf" srcId="{AE33432C-5453-46B4-8BCE-88EA389685A7}" destId="{C2E24CC6-749A-456B-90AF-7EE38D822B4D}" srcOrd="0" destOrd="0" presId="urn:microsoft.com/office/officeart/2005/8/layout/bProcess4"/>
    <dgm:cxn modelId="{72F38519-7DC6-45C0-9023-DD5B62AD2138}" type="presParOf" srcId="{AE33432C-5453-46B4-8BCE-88EA389685A7}" destId="{857CBCDC-5DEA-421F-89B1-FB2C83C4745F}" srcOrd="1" destOrd="0" presId="urn:microsoft.com/office/officeart/2005/8/layout/bProcess4"/>
    <dgm:cxn modelId="{A418DD4F-B0AE-41DB-86EA-53F34018F68D}" type="presParOf" srcId="{A231EFCA-03B4-4DCF-A629-0FAE9A24780D}" destId="{8920621C-A829-4F8D-9A9A-EB2CE992EE40}" srcOrd="11" destOrd="0" presId="urn:microsoft.com/office/officeart/2005/8/layout/bProcess4"/>
    <dgm:cxn modelId="{01ED88F9-334E-4064-A60A-029ADD35D943}" type="presParOf" srcId="{A231EFCA-03B4-4DCF-A629-0FAE9A24780D}" destId="{3A9F0966-5DCE-4D00-9BC9-9FC2954017DC}" srcOrd="12" destOrd="0" presId="urn:microsoft.com/office/officeart/2005/8/layout/bProcess4"/>
    <dgm:cxn modelId="{6527E0B8-F745-4B17-B512-D3A6FF567D21}" type="presParOf" srcId="{3A9F0966-5DCE-4D00-9BC9-9FC2954017DC}" destId="{5892991C-0EC1-4577-84F6-05452FFF5C49}" srcOrd="0" destOrd="0" presId="urn:microsoft.com/office/officeart/2005/8/layout/bProcess4"/>
    <dgm:cxn modelId="{29E33332-FDB0-4163-B6F8-CBD6FDDA3CE0}" type="presParOf" srcId="{3A9F0966-5DCE-4D00-9BC9-9FC2954017DC}" destId="{88ED8215-16AF-4496-92D4-7297F687C657}"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6E3492-1382-4653-BB3D-EE6390B65056}"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B9D5D335-1301-49F6-8EFF-C00CC15E3E7E}">
      <dgm:prSet phldrT="[Text]" custT="1"/>
      <dgm:spPr/>
      <dgm:t>
        <a:bodyPr/>
        <a:lstStyle/>
        <a:p>
          <a:r>
            <a:rPr lang="en-GB" sz="1600" b="1" dirty="0">
              <a:latin typeface="Calibri" panose="020F0502020204030204" pitchFamily="34" charset="0"/>
              <a:cs typeface="Calibri" panose="020F0502020204030204" pitchFamily="34" charset="0"/>
            </a:rPr>
            <a:t>Transaction, regulatory or financial reporting purposes</a:t>
          </a:r>
          <a:endParaRPr lang="en-US" sz="1600" dirty="0">
            <a:latin typeface="Calibri" panose="020F0502020204030204" pitchFamily="34" charset="0"/>
            <a:cs typeface="Calibri" panose="020F0502020204030204" pitchFamily="34" charset="0"/>
          </a:endParaRPr>
        </a:p>
      </dgm:t>
    </dgm:pt>
    <dgm:pt modelId="{2436629C-E37A-4106-A055-F376D4B4CE0B}" type="parTrans" cxnId="{3A26EBB6-D30A-4A7A-9900-877F6A3D861A}">
      <dgm:prSet/>
      <dgm:spPr/>
      <dgm:t>
        <a:bodyPr/>
        <a:lstStyle/>
        <a:p>
          <a:endParaRPr lang="en-US" sz="1600">
            <a:latin typeface="Calibri" panose="020F0502020204030204" pitchFamily="34" charset="0"/>
            <a:cs typeface="Calibri" panose="020F0502020204030204" pitchFamily="34" charset="0"/>
          </a:endParaRPr>
        </a:p>
      </dgm:t>
    </dgm:pt>
    <dgm:pt modelId="{F66D52B1-695E-438B-B655-D5A7E3C2034C}" type="sibTrans" cxnId="{3A26EBB6-D30A-4A7A-9900-877F6A3D861A}">
      <dgm:prSet/>
      <dgm:spPr/>
      <dgm:t>
        <a:bodyPr/>
        <a:lstStyle/>
        <a:p>
          <a:endParaRPr lang="en-US" sz="1600">
            <a:latin typeface="Calibri" panose="020F0502020204030204" pitchFamily="34" charset="0"/>
            <a:cs typeface="Calibri" panose="020F0502020204030204" pitchFamily="34" charset="0"/>
          </a:endParaRPr>
        </a:p>
      </dgm:t>
    </dgm:pt>
    <dgm:pt modelId="{6C7FC3BA-495C-4424-890E-55CEFCDA2D34}">
      <dgm:prSet phldrT="[Text]" custT="1"/>
      <dgm:spPr/>
      <dgm:t>
        <a:bodyPr/>
        <a:lstStyle/>
        <a:p>
          <a:r>
            <a:rPr lang="en-US" sz="1600" b="1" dirty="0">
              <a:latin typeface="Calibri" panose="020F0502020204030204" pitchFamily="34" charset="0"/>
              <a:cs typeface="Calibri" panose="020F0502020204030204" pitchFamily="34" charset="0"/>
            </a:rPr>
            <a:t>Time horizon: Short term versus long term</a:t>
          </a:r>
          <a:endParaRPr lang="en-US" sz="1600" dirty="0">
            <a:latin typeface="Calibri" panose="020F0502020204030204" pitchFamily="34" charset="0"/>
            <a:cs typeface="Calibri" panose="020F0502020204030204" pitchFamily="34" charset="0"/>
          </a:endParaRPr>
        </a:p>
      </dgm:t>
    </dgm:pt>
    <dgm:pt modelId="{4BF489D0-BFCC-44F0-9433-5F4B6F3C3FA2}" type="parTrans" cxnId="{E143831B-8294-4A2F-93BB-F7A7637B027F}">
      <dgm:prSet/>
      <dgm:spPr/>
      <dgm:t>
        <a:bodyPr/>
        <a:lstStyle/>
        <a:p>
          <a:endParaRPr lang="en-US" sz="1600">
            <a:latin typeface="Calibri" panose="020F0502020204030204" pitchFamily="34" charset="0"/>
            <a:cs typeface="Calibri" panose="020F0502020204030204" pitchFamily="34" charset="0"/>
          </a:endParaRPr>
        </a:p>
      </dgm:t>
    </dgm:pt>
    <dgm:pt modelId="{9FA5B436-F5DB-43A8-B062-793F27FD29F1}" type="sibTrans" cxnId="{E143831B-8294-4A2F-93BB-F7A7637B027F}">
      <dgm:prSet/>
      <dgm:spPr/>
      <dgm:t>
        <a:bodyPr/>
        <a:lstStyle/>
        <a:p>
          <a:endParaRPr lang="en-US" sz="1600">
            <a:latin typeface="Calibri" panose="020F0502020204030204" pitchFamily="34" charset="0"/>
            <a:cs typeface="Calibri" panose="020F0502020204030204" pitchFamily="34" charset="0"/>
          </a:endParaRPr>
        </a:p>
      </dgm:t>
    </dgm:pt>
    <dgm:pt modelId="{CA388F72-91D0-43E6-979A-09E891C0BBAE}">
      <dgm:prSet phldrT="[Text]" custT="1"/>
      <dgm:spPr/>
      <dgm:t>
        <a:bodyPr/>
        <a:lstStyle/>
        <a:p>
          <a:r>
            <a:rPr lang="en-US" sz="1600" b="1" dirty="0">
              <a:latin typeface="Calibri" panose="020F0502020204030204" pitchFamily="34" charset="0"/>
              <a:cs typeface="Calibri" panose="020F0502020204030204" pitchFamily="34" charset="0"/>
            </a:rPr>
            <a:t>Type of shareholders: Minority versus control</a:t>
          </a:r>
          <a:endParaRPr lang="en-US" sz="1600" dirty="0">
            <a:latin typeface="Calibri" panose="020F0502020204030204" pitchFamily="34" charset="0"/>
            <a:cs typeface="Calibri" panose="020F0502020204030204" pitchFamily="34" charset="0"/>
          </a:endParaRPr>
        </a:p>
      </dgm:t>
    </dgm:pt>
    <dgm:pt modelId="{08A36AD2-7EB1-4DAF-819B-83D8F1E00A94}" type="parTrans" cxnId="{EEEB0B82-1313-4F4B-A331-6286EDA2DD56}">
      <dgm:prSet/>
      <dgm:spPr/>
      <dgm:t>
        <a:bodyPr/>
        <a:lstStyle/>
        <a:p>
          <a:endParaRPr lang="en-US" sz="1600">
            <a:latin typeface="Calibri" panose="020F0502020204030204" pitchFamily="34" charset="0"/>
            <a:cs typeface="Calibri" panose="020F0502020204030204" pitchFamily="34" charset="0"/>
          </a:endParaRPr>
        </a:p>
      </dgm:t>
    </dgm:pt>
    <dgm:pt modelId="{07CFE6EB-EB7A-4AB1-BAD7-865C370B4429}" type="sibTrans" cxnId="{EEEB0B82-1313-4F4B-A331-6286EDA2DD56}">
      <dgm:prSet/>
      <dgm:spPr/>
      <dgm:t>
        <a:bodyPr/>
        <a:lstStyle/>
        <a:p>
          <a:endParaRPr lang="en-US" sz="1600">
            <a:latin typeface="Calibri" panose="020F0502020204030204" pitchFamily="34" charset="0"/>
            <a:cs typeface="Calibri" panose="020F0502020204030204" pitchFamily="34" charset="0"/>
          </a:endParaRPr>
        </a:p>
      </dgm:t>
    </dgm:pt>
    <dgm:pt modelId="{D63AAFB6-F002-4029-9A84-55B701288E6D}">
      <dgm:prSet custT="1"/>
      <dgm:spPr/>
      <dgm:t>
        <a:bodyPr/>
        <a:lstStyle/>
        <a:p>
          <a:endParaRPr lang="en-US" sz="1600">
            <a:latin typeface="Calibri" panose="020F0502020204030204" pitchFamily="34" charset="0"/>
            <a:cs typeface="Calibri" panose="020F0502020204030204" pitchFamily="34" charset="0"/>
          </a:endParaRPr>
        </a:p>
      </dgm:t>
    </dgm:pt>
    <dgm:pt modelId="{D62AAF3B-4ADA-41DC-A820-2D9A8BABAA33}" type="parTrans" cxnId="{CA303DD8-2C9F-4BD1-8134-B16AF6CB2DCB}">
      <dgm:prSet/>
      <dgm:spPr/>
      <dgm:t>
        <a:bodyPr/>
        <a:lstStyle/>
        <a:p>
          <a:endParaRPr lang="en-US" sz="1600">
            <a:latin typeface="Calibri" panose="020F0502020204030204" pitchFamily="34" charset="0"/>
            <a:cs typeface="Calibri" panose="020F0502020204030204" pitchFamily="34" charset="0"/>
          </a:endParaRPr>
        </a:p>
      </dgm:t>
    </dgm:pt>
    <dgm:pt modelId="{E5149BD9-3633-4C46-A05B-C8A79D78A45D}" type="sibTrans" cxnId="{CA303DD8-2C9F-4BD1-8134-B16AF6CB2DCB}">
      <dgm:prSet/>
      <dgm:spPr/>
      <dgm:t>
        <a:bodyPr/>
        <a:lstStyle/>
        <a:p>
          <a:endParaRPr lang="en-US" sz="1600">
            <a:latin typeface="Calibri" panose="020F0502020204030204" pitchFamily="34" charset="0"/>
            <a:cs typeface="Calibri" panose="020F0502020204030204" pitchFamily="34" charset="0"/>
          </a:endParaRPr>
        </a:p>
      </dgm:t>
    </dgm:pt>
    <dgm:pt modelId="{D8D18C5E-80FC-4664-B4CD-A5B6B1781D45}" type="pres">
      <dgm:prSet presAssocID="{AA6E3492-1382-4653-BB3D-EE6390B65056}" presName="rootnode" presStyleCnt="0">
        <dgm:presLayoutVars>
          <dgm:chMax/>
          <dgm:chPref/>
          <dgm:dir/>
          <dgm:animLvl val="lvl"/>
        </dgm:presLayoutVars>
      </dgm:prSet>
      <dgm:spPr/>
      <dgm:t>
        <a:bodyPr/>
        <a:lstStyle/>
        <a:p>
          <a:endParaRPr lang="en-GB"/>
        </a:p>
      </dgm:t>
    </dgm:pt>
    <dgm:pt modelId="{5E8D0C79-693C-42E0-8EA3-FD7829AE677F}" type="pres">
      <dgm:prSet presAssocID="{B9D5D335-1301-49F6-8EFF-C00CC15E3E7E}" presName="composite" presStyleCnt="0"/>
      <dgm:spPr/>
    </dgm:pt>
    <dgm:pt modelId="{6902935C-E9C5-4678-A958-8FEF15151233}" type="pres">
      <dgm:prSet presAssocID="{B9D5D335-1301-49F6-8EFF-C00CC15E3E7E}" presName="LShape" presStyleLbl="alignNode1" presStyleIdx="0" presStyleCnt="7"/>
      <dgm:spPr>
        <a:solidFill>
          <a:srgbClr val="141F3C"/>
        </a:solidFill>
        <a:ln>
          <a:noFill/>
        </a:ln>
      </dgm:spPr>
    </dgm:pt>
    <dgm:pt modelId="{45799845-00B2-4BED-861B-C5A2D3CF4710}" type="pres">
      <dgm:prSet presAssocID="{B9D5D335-1301-49F6-8EFF-C00CC15E3E7E}" presName="ParentText" presStyleLbl="revTx" presStyleIdx="0" presStyleCnt="4">
        <dgm:presLayoutVars>
          <dgm:chMax val="0"/>
          <dgm:chPref val="0"/>
          <dgm:bulletEnabled val="1"/>
        </dgm:presLayoutVars>
      </dgm:prSet>
      <dgm:spPr/>
      <dgm:t>
        <a:bodyPr/>
        <a:lstStyle/>
        <a:p>
          <a:endParaRPr lang="en-GB"/>
        </a:p>
      </dgm:t>
    </dgm:pt>
    <dgm:pt modelId="{07BA95F5-C5E5-4BB2-9557-A87825CC4B13}" type="pres">
      <dgm:prSet presAssocID="{B9D5D335-1301-49F6-8EFF-C00CC15E3E7E}" presName="Triangle" presStyleLbl="alignNode1" presStyleIdx="1" presStyleCnt="7"/>
      <dgm:spPr/>
    </dgm:pt>
    <dgm:pt modelId="{FDC7B7A9-F9D0-4804-88B1-C2E0781D4480}" type="pres">
      <dgm:prSet presAssocID="{F66D52B1-695E-438B-B655-D5A7E3C2034C}" presName="sibTrans" presStyleCnt="0"/>
      <dgm:spPr/>
    </dgm:pt>
    <dgm:pt modelId="{C532C008-821A-41AA-A04A-AF97830FAD0F}" type="pres">
      <dgm:prSet presAssocID="{F66D52B1-695E-438B-B655-D5A7E3C2034C}" presName="space" presStyleCnt="0"/>
      <dgm:spPr/>
    </dgm:pt>
    <dgm:pt modelId="{68A9EDF7-7827-4B55-BE17-F52826A0D26B}" type="pres">
      <dgm:prSet presAssocID="{6C7FC3BA-495C-4424-890E-55CEFCDA2D34}" presName="composite" presStyleCnt="0"/>
      <dgm:spPr/>
    </dgm:pt>
    <dgm:pt modelId="{E3C894AF-8A73-4605-8414-C48AAA4CAA04}" type="pres">
      <dgm:prSet presAssocID="{6C7FC3BA-495C-4424-890E-55CEFCDA2D34}" presName="LShape" presStyleLbl="alignNode1" presStyleIdx="2" presStyleCnt="7"/>
      <dgm:spPr>
        <a:solidFill>
          <a:srgbClr val="141F3C"/>
        </a:solidFill>
        <a:ln>
          <a:noFill/>
        </a:ln>
      </dgm:spPr>
    </dgm:pt>
    <dgm:pt modelId="{2762DA4A-DF5B-4A00-9A05-50E2465B700D}" type="pres">
      <dgm:prSet presAssocID="{6C7FC3BA-495C-4424-890E-55CEFCDA2D34}" presName="ParentText" presStyleLbl="revTx" presStyleIdx="1" presStyleCnt="4">
        <dgm:presLayoutVars>
          <dgm:chMax val="0"/>
          <dgm:chPref val="0"/>
          <dgm:bulletEnabled val="1"/>
        </dgm:presLayoutVars>
      </dgm:prSet>
      <dgm:spPr/>
      <dgm:t>
        <a:bodyPr/>
        <a:lstStyle/>
        <a:p>
          <a:endParaRPr lang="en-GB"/>
        </a:p>
      </dgm:t>
    </dgm:pt>
    <dgm:pt modelId="{385D5A9E-B5C0-41A2-BC9B-44F36C42CA3D}" type="pres">
      <dgm:prSet presAssocID="{6C7FC3BA-495C-4424-890E-55CEFCDA2D34}" presName="Triangle" presStyleLbl="alignNode1" presStyleIdx="3" presStyleCnt="7"/>
      <dgm:spPr/>
    </dgm:pt>
    <dgm:pt modelId="{312385B5-7729-4B62-87A7-D7A257E67708}" type="pres">
      <dgm:prSet presAssocID="{9FA5B436-F5DB-43A8-B062-793F27FD29F1}" presName="sibTrans" presStyleCnt="0"/>
      <dgm:spPr/>
    </dgm:pt>
    <dgm:pt modelId="{DB2535FF-EB06-49CB-8F6A-66C3616499E7}" type="pres">
      <dgm:prSet presAssocID="{9FA5B436-F5DB-43A8-B062-793F27FD29F1}" presName="space" presStyleCnt="0"/>
      <dgm:spPr/>
    </dgm:pt>
    <dgm:pt modelId="{6A26DA5D-FE83-424C-AA83-6DD26CB7AD8D}" type="pres">
      <dgm:prSet presAssocID="{CA388F72-91D0-43E6-979A-09E891C0BBAE}" presName="composite" presStyleCnt="0"/>
      <dgm:spPr/>
    </dgm:pt>
    <dgm:pt modelId="{45EB2906-1469-4605-9043-A361E3054A3D}" type="pres">
      <dgm:prSet presAssocID="{CA388F72-91D0-43E6-979A-09E891C0BBAE}" presName="LShape" presStyleLbl="alignNode1" presStyleIdx="4" presStyleCnt="7"/>
      <dgm:spPr>
        <a:solidFill>
          <a:srgbClr val="141F3C"/>
        </a:solidFill>
        <a:ln>
          <a:noFill/>
        </a:ln>
      </dgm:spPr>
    </dgm:pt>
    <dgm:pt modelId="{3388800E-21CA-4E15-BA7A-412D8745F82E}" type="pres">
      <dgm:prSet presAssocID="{CA388F72-91D0-43E6-979A-09E891C0BBAE}" presName="ParentText" presStyleLbl="revTx" presStyleIdx="2" presStyleCnt="4">
        <dgm:presLayoutVars>
          <dgm:chMax val="0"/>
          <dgm:chPref val="0"/>
          <dgm:bulletEnabled val="1"/>
        </dgm:presLayoutVars>
      </dgm:prSet>
      <dgm:spPr/>
      <dgm:t>
        <a:bodyPr/>
        <a:lstStyle/>
        <a:p>
          <a:endParaRPr lang="en-GB"/>
        </a:p>
      </dgm:t>
    </dgm:pt>
    <dgm:pt modelId="{BC6DA693-A594-488E-871D-AE817AD14C39}" type="pres">
      <dgm:prSet presAssocID="{CA388F72-91D0-43E6-979A-09E891C0BBAE}" presName="Triangle" presStyleLbl="alignNode1" presStyleIdx="5" presStyleCnt="7"/>
      <dgm:spPr/>
    </dgm:pt>
    <dgm:pt modelId="{28212D66-E954-407E-AFE5-6F44CCCB574F}" type="pres">
      <dgm:prSet presAssocID="{07CFE6EB-EB7A-4AB1-BAD7-865C370B4429}" presName="sibTrans" presStyleCnt="0"/>
      <dgm:spPr/>
    </dgm:pt>
    <dgm:pt modelId="{A24633C6-29AA-4679-8FA3-75CCDA896D50}" type="pres">
      <dgm:prSet presAssocID="{07CFE6EB-EB7A-4AB1-BAD7-865C370B4429}" presName="space" presStyleCnt="0"/>
      <dgm:spPr/>
    </dgm:pt>
    <dgm:pt modelId="{60DCB2ED-2F63-4F9D-A515-71F46B8CE07F}" type="pres">
      <dgm:prSet presAssocID="{D63AAFB6-F002-4029-9A84-55B701288E6D}" presName="composite" presStyleCnt="0"/>
      <dgm:spPr/>
    </dgm:pt>
    <dgm:pt modelId="{8EABA575-EE16-4505-BB6F-481B5FFCADEB}" type="pres">
      <dgm:prSet presAssocID="{D63AAFB6-F002-4029-9A84-55B701288E6D}" presName="LShape" presStyleLbl="alignNode1" presStyleIdx="6" presStyleCnt="7"/>
      <dgm:spPr>
        <a:solidFill>
          <a:srgbClr val="141F3C"/>
        </a:solidFill>
        <a:ln>
          <a:noFill/>
        </a:ln>
      </dgm:spPr>
    </dgm:pt>
    <dgm:pt modelId="{8DB98087-E4AE-4D28-B69B-5E01BCA86889}" type="pres">
      <dgm:prSet presAssocID="{D63AAFB6-F002-4029-9A84-55B701288E6D}" presName="ParentText" presStyleLbl="revTx" presStyleIdx="3" presStyleCnt="4">
        <dgm:presLayoutVars>
          <dgm:chMax val="0"/>
          <dgm:chPref val="0"/>
          <dgm:bulletEnabled val="1"/>
        </dgm:presLayoutVars>
      </dgm:prSet>
      <dgm:spPr/>
      <dgm:t>
        <a:bodyPr/>
        <a:lstStyle/>
        <a:p>
          <a:endParaRPr lang="en-GB"/>
        </a:p>
      </dgm:t>
    </dgm:pt>
  </dgm:ptLst>
  <dgm:cxnLst>
    <dgm:cxn modelId="{CA303DD8-2C9F-4BD1-8134-B16AF6CB2DCB}" srcId="{AA6E3492-1382-4653-BB3D-EE6390B65056}" destId="{D63AAFB6-F002-4029-9A84-55B701288E6D}" srcOrd="3" destOrd="0" parTransId="{D62AAF3B-4ADA-41DC-A820-2D9A8BABAA33}" sibTransId="{E5149BD9-3633-4C46-A05B-C8A79D78A45D}"/>
    <dgm:cxn modelId="{3A26EBB6-D30A-4A7A-9900-877F6A3D861A}" srcId="{AA6E3492-1382-4653-BB3D-EE6390B65056}" destId="{B9D5D335-1301-49F6-8EFF-C00CC15E3E7E}" srcOrd="0" destOrd="0" parTransId="{2436629C-E37A-4106-A055-F376D4B4CE0B}" sibTransId="{F66D52B1-695E-438B-B655-D5A7E3C2034C}"/>
    <dgm:cxn modelId="{BA7793E7-1472-4A85-9821-13A3D4306ACB}" type="presOf" srcId="{6C7FC3BA-495C-4424-890E-55CEFCDA2D34}" destId="{2762DA4A-DF5B-4A00-9A05-50E2465B700D}" srcOrd="0" destOrd="0" presId="urn:microsoft.com/office/officeart/2009/3/layout/StepUpProcess"/>
    <dgm:cxn modelId="{68B10B8C-0860-42FC-AF14-8CAF6E10B376}" type="presOf" srcId="{CA388F72-91D0-43E6-979A-09E891C0BBAE}" destId="{3388800E-21CA-4E15-BA7A-412D8745F82E}" srcOrd="0" destOrd="0" presId="urn:microsoft.com/office/officeart/2009/3/layout/StepUpProcess"/>
    <dgm:cxn modelId="{42A856F2-EFC4-4A31-8546-A35590F56A5E}" type="presOf" srcId="{D63AAFB6-F002-4029-9A84-55B701288E6D}" destId="{8DB98087-E4AE-4D28-B69B-5E01BCA86889}" srcOrd="0" destOrd="0" presId="urn:microsoft.com/office/officeart/2009/3/layout/StepUpProcess"/>
    <dgm:cxn modelId="{27986C06-EA76-42A7-BC85-E529AADC6795}" type="presOf" srcId="{AA6E3492-1382-4653-BB3D-EE6390B65056}" destId="{D8D18C5E-80FC-4664-B4CD-A5B6B1781D45}" srcOrd="0" destOrd="0" presId="urn:microsoft.com/office/officeart/2009/3/layout/StepUpProcess"/>
    <dgm:cxn modelId="{3584A3FF-8FB9-4421-8E10-643B1D8A4B90}" type="presOf" srcId="{B9D5D335-1301-49F6-8EFF-C00CC15E3E7E}" destId="{45799845-00B2-4BED-861B-C5A2D3CF4710}" srcOrd="0" destOrd="0" presId="urn:microsoft.com/office/officeart/2009/3/layout/StepUpProcess"/>
    <dgm:cxn modelId="{E143831B-8294-4A2F-93BB-F7A7637B027F}" srcId="{AA6E3492-1382-4653-BB3D-EE6390B65056}" destId="{6C7FC3BA-495C-4424-890E-55CEFCDA2D34}" srcOrd="1" destOrd="0" parTransId="{4BF489D0-BFCC-44F0-9433-5F4B6F3C3FA2}" sibTransId="{9FA5B436-F5DB-43A8-B062-793F27FD29F1}"/>
    <dgm:cxn modelId="{EEEB0B82-1313-4F4B-A331-6286EDA2DD56}" srcId="{AA6E3492-1382-4653-BB3D-EE6390B65056}" destId="{CA388F72-91D0-43E6-979A-09E891C0BBAE}" srcOrd="2" destOrd="0" parTransId="{08A36AD2-7EB1-4DAF-819B-83D8F1E00A94}" sibTransId="{07CFE6EB-EB7A-4AB1-BAD7-865C370B4429}"/>
    <dgm:cxn modelId="{B6BA276B-B2FC-48A1-9F5F-FE2368D3ACBB}" type="presParOf" srcId="{D8D18C5E-80FC-4664-B4CD-A5B6B1781D45}" destId="{5E8D0C79-693C-42E0-8EA3-FD7829AE677F}" srcOrd="0" destOrd="0" presId="urn:microsoft.com/office/officeart/2009/3/layout/StepUpProcess"/>
    <dgm:cxn modelId="{97700C24-D584-4B2A-92F4-FCB41381506B}" type="presParOf" srcId="{5E8D0C79-693C-42E0-8EA3-FD7829AE677F}" destId="{6902935C-E9C5-4678-A958-8FEF15151233}" srcOrd="0" destOrd="0" presId="urn:microsoft.com/office/officeart/2009/3/layout/StepUpProcess"/>
    <dgm:cxn modelId="{B60A15AB-E698-4553-B9E0-6869DDC40E09}" type="presParOf" srcId="{5E8D0C79-693C-42E0-8EA3-FD7829AE677F}" destId="{45799845-00B2-4BED-861B-C5A2D3CF4710}" srcOrd="1" destOrd="0" presId="urn:microsoft.com/office/officeart/2009/3/layout/StepUpProcess"/>
    <dgm:cxn modelId="{25DFD5F7-1D85-424D-9297-E6861DA994BA}" type="presParOf" srcId="{5E8D0C79-693C-42E0-8EA3-FD7829AE677F}" destId="{07BA95F5-C5E5-4BB2-9557-A87825CC4B13}" srcOrd="2" destOrd="0" presId="urn:microsoft.com/office/officeart/2009/3/layout/StepUpProcess"/>
    <dgm:cxn modelId="{07D42CF2-DB54-4F65-A929-104B5259C47B}" type="presParOf" srcId="{D8D18C5E-80FC-4664-B4CD-A5B6B1781D45}" destId="{FDC7B7A9-F9D0-4804-88B1-C2E0781D4480}" srcOrd="1" destOrd="0" presId="urn:microsoft.com/office/officeart/2009/3/layout/StepUpProcess"/>
    <dgm:cxn modelId="{D19BE05E-8234-43AA-9EBF-2030C9CDF567}" type="presParOf" srcId="{FDC7B7A9-F9D0-4804-88B1-C2E0781D4480}" destId="{C532C008-821A-41AA-A04A-AF97830FAD0F}" srcOrd="0" destOrd="0" presId="urn:microsoft.com/office/officeart/2009/3/layout/StepUpProcess"/>
    <dgm:cxn modelId="{F258D1AC-74EF-4E11-B508-536059968D8A}" type="presParOf" srcId="{D8D18C5E-80FC-4664-B4CD-A5B6B1781D45}" destId="{68A9EDF7-7827-4B55-BE17-F52826A0D26B}" srcOrd="2" destOrd="0" presId="urn:microsoft.com/office/officeart/2009/3/layout/StepUpProcess"/>
    <dgm:cxn modelId="{665E028F-1351-45B4-9105-2290D423D1E1}" type="presParOf" srcId="{68A9EDF7-7827-4B55-BE17-F52826A0D26B}" destId="{E3C894AF-8A73-4605-8414-C48AAA4CAA04}" srcOrd="0" destOrd="0" presId="urn:microsoft.com/office/officeart/2009/3/layout/StepUpProcess"/>
    <dgm:cxn modelId="{165190EB-D122-4B05-A686-926CB0D9BC84}" type="presParOf" srcId="{68A9EDF7-7827-4B55-BE17-F52826A0D26B}" destId="{2762DA4A-DF5B-4A00-9A05-50E2465B700D}" srcOrd="1" destOrd="0" presId="urn:microsoft.com/office/officeart/2009/3/layout/StepUpProcess"/>
    <dgm:cxn modelId="{5E9807C0-4C38-430F-B316-F48BA3442621}" type="presParOf" srcId="{68A9EDF7-7827-4B55-BE17-F52826A0D26B}" destId="{385D5A9E-B5C0-41A2-BC9B-44F36C42CA3D}" srcOrd="2" destOrd="0" presId="urn:microsoft.com/office/officeart/2009/3/layout/StepUpProcess"/>
    <dgm:cxn modelId="{5BEA9298-1A7F-4383-BE85-B803F10B2815}" type="presParOf" srcId="{D8D18C5E-80FC-4664-B4CD-A5B6B1781D45}" destId="{312385B5-7729-4B62-87A7-D7A257E67708}" srcOrd="3" destOrd="0" presId="urn:microsoft.com/office/officeart/2009/3/layout/StepUpProcess"/>
    <dgm:cxn modelId="{76417A4F-B0E8-4CBC-8A79-BDC8BDD25544}" type="presParOf" srcId="{312385B5-7729-4B62-87A7-D7A257E67708}" destId="{DB2535FF-EB06-49CB-8F6A-66C3616499E7}" srcOrd="0" destOrd="0" presId="urn:microsoft.com/office/officeart/2009/3/layout/StepUpProcess"/>
    <dgm:cxn modelId="{2E84571F-7176-4F4D-A241-6FF32691D945}" type="presParOf" srcId="{D8D18C5E-80FC-4664-B4CD-A5B6B1781D45}" destId="{6A26DA5D-FE83-424C-AA83-6DD26CB7AD8D}" srcOrd="4" destOrd="0" presId="urn:microsoft.com/office/officeart/2009/3/layout/StepUpProcess"/>
    <dgm:cxn modelId="{F0C29E3E-5E0C-460D-9542-DE926715F54C}" type="presParOf" srcId="{6A26DA5D-FE83-424C-AA83-6DD26CB7AD8D}" destId="{45EB2906-1469-4605-9043-A361E3054A3D}" srcOrd="0" destOrd="0" presId="urn:microsoft.com/office/officeart/2009/3/layout/StepUpProcess"/>
    <dgm:cxn modelId="{891B341F-2D22-4D1E-8D4C-817DDC533B02}" type="presParOf" srcId="{6A26DA5D-FE83-424C-AA83-6DD26CB7AD8D}" destId="{3388800E-21CA-4E15-BA7A-412D8745F82E}" srcOrd="1" destOrd="0" presId="urn:microsoft.com/office/officeart/2009/3/layout/StepUpProcess"/>
    <dgm:cxn modelId="{4A4748C9-4E48-4E92-8097-CC9D1CD71642}" type="presParOf" srcId="{6A26DA5D-FE83-424C-AA83-6DD26CB7AD8D}" destId="{BC6DA693-A594-488E-871D-AE817AD14C39}" srcOrd="2" destOrd="0" presId="urn:microsoft.com/office/officeart/2009/3/layout/StepUpProcess"/>
    <dgm:cxn modelId="{03EDBC7D-9C43-4F37-9A0F-2FDB168DBA64}" type="presParOf" srcId="{D8D18C5E-80FC-4664-B4CD-A5B6B1781D45}" destId="{28212D66-E954-407E-AFE5-6F44CCCB574F}" srcOrd="5" destOrd="0" presId="urn:microsoft.com/office/officeart/2009/3/layout/StepUpProcess"/>
    <dgm:cxn modelId="{C8655DDD-43CF-4FDD-A2DC-C7DB1DA9F632}" type="presParOf" srcId="{28212D66-E954-407E-AFE5-6F44CCCB574F}" destId="{A24633C6-29AA-4679-8FA3-75CCDA896D50}" srcOrd="0" destOrd="0" presId="urn:microsoft.com/office/officeart/2009/3/layout/StepUpProcess"/>
    <dgm:cxn modelId="{DC1366CD-8785-42F1-B16C-819D43F3329D}" type="presParOf" srcId="{D8D18C5E-80FC-4664-B4CD-A5B6B1781D45}" destId="{60DCB2ED-2F63-4F9D-A515-71F46B8CE07F}" srcOrd="6" destOrd="0" presId="urn:microsoft.com/office/officeart/2009/3/layout/StepUpProcess"/>
    <dgm:cxn modelId="{CDE643E7-33EE-4F21-B9CF-91C0D332DE96}" type="presParOf" srcId="{60DCB2ED-2F63-4F9D-A515-71F46B8CE07F}" destId="{8EABA575-EE16-4505-BB6F-481B5FFCADEB}" srcOrd="0" destOrd="0" presId="urn:microsoft.com/office/officeart/2009/3/layout/StepUpProcess"/>
    <dgm:cxn modelId="{57F53F1F-07D5-4054-9FE9-BC3B33B4A29F}" type="presParOf" srcId="{60DCB2ED-2F63-4F9D-A515-71F46B8CE07F}" destId="{8DB98087-E4AE-4D28-B69B-5E01BCA86889}" srcOrd="1" destOrd="0" presId="urn:microsoft.com/office/officeart/2009/3/layout/StepUp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FC7007-B674-4ED6-9872-4D73EEC495ED}">
      <dsp:nvSpPr>
        <dsp:cNvPr id="0" name=""/>
        <dsp:cNvSpPr/>
      </dsp:nvSpPr>
      <dsp:spPr>
        <a:xfrm rot="5400000">
          <a:off x="-431338" y="1591493"/>
          <a:ext cx="1900996" cy="229298"/>
        </a:xfrm>
        <a:prstGeom prst="rect">
          <a:avLst/>
        </a:prstGeom>
        <a:solidFill>
          <a:srgbClr val="D50032"/>
        </a:solidFill>
        <a:ln>
          <a:noFill/>
        </a:ln>
        <a:effectLst/>
      </dsp:spPr>
      <dsp:style>
        <a:lnRef idx="0">
          <a:scrgbClr r="0" g="0" b="0"/>
        </a:lnRef>
        <a:fillRef idx="1">
          <a:scrgbClr r="0" g="0" b="0"/>
        </a:fillRef>
        <a:effectRef idx="0">
          <a:scrgbClr r="0" g="0" b="0"/>
        </a:effectRef>
        <a:fontRef idx="minor">
          <a:schemeClr val="lt1"/>
        </a:fontRef>
      </dsp:style>
    </dsp:sp>
    <dsp:sp modelId="{41C55E3C-A1AA-46AF-B357-55C46FD1442E}">
      <dsp:nvSpPr>
        <dsp:cNvPr id="0" name=""/>
        <dsp:cNvSpPr/>
      </dsp:nvSpPr>
      <dsp:spPr>
        <a:xfrm>
          <a:off x="4694" y="376392"/>
          <a:ext cx="2547763" cy="1528658"/>
        </a:xfrm>
        <a:prstGeom prst="ellipse">
          <a:avLst/>
        </a:prstGeom>
        <a:solidFill>
          <a:srgbClr val="141F3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t>Understanding Purpose of Valuation</a:t>
          </a:r>
          <a:endParaRPr lang="en-US" sz="1300" kern="1200" dirty="0"/>
        </a:p>
      </dsp:txBody>
      <dsp:txXfrm>
        <a:off x="4694" y="376392"/>
        <a:ext cx="2547763" cy="1528658"/>
      </dsp:txXfrm>
    </dsp:sp>
    <dsp:sp modelId="{C1A2689E-8F78-429E-8083-2D7A7472D488}">
      <dsp:nvSpPr>
        <dsp:cNvPr id="0" name=""/>
        <dsp:cNvSpPr/>
      </dsp:nvSpPr>
      <dsp:spPr>
        <a:xfrm rot="5400000">
          <a:off x="-431338" y="3502316"/>
          <a:ext cx="1900996" cy="229298"/>
        </a:xfrm>
        <a:prstGeom prst="rect">
          <a:avLst/>
        </a:prstGeom>
        <a:solidFill>
          <a:srgbClr val="D50032"/>
        </a:solidFill>
        <a:ln>
          <a:noFill/>
        </a:ln>
        <a:effectLst/>
      </dsp:spPr>
      <dsp:style>
        <a:lnRef idx="0">
          <a:scrgbClr r="0" g="0" b="0"/>
        </a:lnRef>
        <a:fillRef idx="1">
          <a:scrgbClr r="0" g="0" b="0"/>
        </a:fillRef>
        <a:effectRef idx="0">
          <a:scrgbClr r="0" g="0" b="0"/>
        </a:effectRef>
        <a:fontRef idx="minor">
          <a:schemeClr val="lt1"/>
        </a:fontRef>
      </dsp:style>
    </dsp:sp>
    <dsp:sp modelId="{E815CB79-4873-4E69-896D-D74E0A6877DF}">
      <dsp:nvSpPr>
        <dsp:cNvPr id="0" name=""/>
        <dsp:cNvSpPr/>
      </dsp:nvSpPr>
      <dsp:spPr>
        <a:xfrm>
          <a:off x="4694" y="2287215"/>
          <a:ext cx="2547763" cy="1528658"/>
        </a:xfrm>
        <a:prstGeom prst="ellipse">
          <a:avLst/>
        </a:prstGeom>
        <a:solidFill>
          <a:srgbClr val="141F3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a:t>Information requisition from the Company</a:t>
          </a:r>
          <a:endParaRPr lang="en-US" sz="1300" kern="1200" dirty="0"/>
        </a:p>
      </dsp:txBody>
      <dsp:txXfrm>
        <a:off x="4694" y="2287215"/>
        <a:ext cx="2547763" cy="1528658"/>
      </dsp:txXfrm>
    </dsp:sp>
    <dsp:sp modelId="{F901B98F-0D42-411E-ACEB-A4F6FF8C95D1}">
      <dsp:nvSpPr>
        <dsp:cNvPr id="0" name=""/>
        <dsp:cNvSpPr/>
      </dsp:nvSpPr>
      <dsp:spPr>
        <a:xfrm>
          <a:off x="524073" y="4457727"/>
          <a:ext cx="3378699" cy="229298"/>
        </a:xfrm>
        <a:prstGeom prst="rect">
          <a:avLst/>
        </a:prstGeom>
        <a:solidFill>
          <a:srgbClr val="D50032"/>
        </a:solidFill>
        <a:ln>
          <a:noFill/>
        </a:ln>
        <a:effectLst/>
      </dsp:spPr>
      <dsp:style>
        <a:lnRef idx="0">
          <a:scrgbClr r="0" g="0" b="0"/>
        </a:lnRef>
        <a:fillRef idx="1">
          <a:scrgbClr r="0" g="0" b="0"/>
        </a:fillRef>
        <a:effectRef idx="0">
          <a:scrgbClr r="0" g="0" b="0"/>
        </a:effectRef>
        <a:fontRef idx="minor">
          <a:schemeClr val="lt1"/>
        </a:fontRef>
      </dsp:style>
    </dsp:sp>
    <dsp:sp modelId="{3FFC1637-C088-4814-97C3-E63BC92B2A4E}">
      <dsp:nvSpPr>
        <dsp:cNvPr id="0" name=""/>
        <dsp:cNvSpPr/>
      </dsp:nvSpPr>
      <dsp:spPr>
        <a:xfrm>
          <a:off x="4694" y="4198038"/>
          <a:ext cx="2547763" cy="1528658"/>
        </a:xfrm>
        <a:prstGeom prst="ellipse">
          <a:avLst/>
        </a:prstGeom>
        <a:solidFill>
          <a:srgbClr val="141F3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kern="1200"/>
            <a:t>Financial Analysis and Normalisation Adjustments</a:t>
          </a:r>
          <a:endParaRPr lang="en-US" sz="1300" kern="1200" dirty="0"/>
        </a:p>
      </dsp:txBody>
      <dsp:txXfrm>
        <a:off x="4694" y="4198038"/>
        <a:ext cx="2547763" cy="1528658"/>
      </dsp:txXfrm>
    </dsp:sp>
    <dsp:sp modelId="{78636D2E-41CC-4C88-9004-81FC5CA8F80D}">
      <dsp:nvSpPr>
        <dsp:cNvPr id="0" name=""/>
        <dsp:cNvSpPr/>
      </dsp:nvSpPr>
      <dsp:spPr>
        <a:xfrm rot="16200000">
          <a:off x="2957187" y="3502316"/>
          <a:ext cx="1900996" cy="229298"/>
        </a:xfrm>
        <a:prstGeom prst="rect">
          <a:avLst/>
        </a:prstGeom>
        <a:solidFill>
          <a:srgbClr val="D50032"/>
        </a:solidFill>
        <a:ln>
          <a:noFill/>
        </a:ln>
        <a:effectLst/>
      </dsp:spPr>
      <dsp:style>
        <a:lnRef idx="0">
          <a:scrgbClr r="0" g="0" b="0"/>
        </a:lnRef>
        <a:fillRef idx="1">
          <a:scrgbClr r="0" g="0" b="0"/>
        </a:fillRef>
        <a:effectRef idx="0">
          <a:scrgbClr r="0" g="0" b="0"/>
        </a:effectRef>
        <a:fontRef idx="minor">
          <a:schemeClr val="lt1"/>
        </a:fontRef>
      </dsp:style>
    </dsp:sp>
    <dsp:sp modelId="{74C6FEC2-A5E0-4E67-A66A-A363F30D24F4}">
      <dsp:nvSpPr>
        <dsp:cNvPr id="0" name=""/>
        <dsp:cNvSpPr/>
      </dsp:nvSpPr>
      <dsp:spPr>
        <a:xfrm>
          <a:off x="3393220" y="4198038"/>
          <a:ext cx="2547763" cy="1528658"/>
        </a:xfrm>
        <a:prstGeom prst="ellipse">
          <a:avLst/>
        </a:prstGeom>
        <a:solidFill>
          <a:srgbClr val="141F3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Understanding Industry Characteristics and Trends</a:t>
          </a:r>
          <a:endParaRPr lang="en-US" sz="1300" kern="1200" dirty="0"/>
        </a:p>
      </dsp:txBody>
      <dsp:txXfrm>
        <a:off x="3393220" y="4198038"/>
        <a:ext cx="2547763" cy="1528658"/>
      </dsp:txXfrm>
    </dsp:sp>
    <dsp:sp modelId="{8604309D-82EF-43C0-A6F5-250FED2157C5}">
      <dsp:nvSpPr>
        <dsp:cNvPr id="0" name=""/>
        <dsp:cNvSpPr/>
      </dsp:nvSpPr>
      <dsp:spPr>
        <a:xfrm rot="16200000">
          <a:off x="2957187" y="1591493"/>
          <a:ext cx="1900996" cy="229298"/>
        </a:xfrm>
        <a:prstGeom prst="rect">
          <a:avLst/>
        </a:prstGeom>
        <a:solidFill>
          <a:srgbClr val="D50032"/>
        </a:solidFill>
        <a:ln>
          <a:noFill/>
        </a:ln>
        <a:effectLst/>
      </dsp:spPr>
      <dsp:style>
        <a:lnRef idx="0">
          <a:scrgbClr r="0" g="0" b="0"/>
        </a:lnRef>
        <a:fillRef idx="1">
          <a:scrgbClr r="0" g="0" b="0"/>
        </a:fillRef>
        <a:effectRef idx="0">
          <a:scrgbClr r="0" g="0" b="0"/>
        </a:effectRef>
        <a:fontRef idx="minor">
          <a:schemeClr val="lt1"/>
        </a:fontRef>
      </dsp:style>
    </dsp:sp>
    <dsp:sp modelId="{261AFF52-CA7D-4FA3-97B6-2814A34BC6B5}">
      <dsp:nvSpPr>
        <dsp:cNvPr id="0" name=""/>
        <dsp:cNvSpPr/>
      </dsp:nvSpPr>
      <dsp:spPr>
        <a:xfrm>
          <a:off x="3393220" y="2287215"/>
          <a:ext cx="2547763" cy="1528658"/>
        </a:xfrm>
        <a:prstGeom prst="ellipse">
          <a:avLst/>
        </a:prstGeom>
        <a:solidFill>
          <a:srgbClr val="141F3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a:t>Forecasting and Validating Company Performance </a:t>
          </a:r>
          <a:endParaRPr lang="en-US" sz="1300" kern="1200" dirty="0"/>
        </a:p>
      </dsp:txBody>
      <dsp:txXfrm>
        <a:off x="3393220" y="2287215"/>
        <a:ext cx="2547763" cy="1528658"/>
      </dsp:txXfrm>
    </dsp:sp>
    <dsp:sp modelId="{8920621C-A829-4F8D-9A9A-EB2CE992EE40}">
      <dsp:nvSpPr>
        <dsp:cNvPr id="0" name=""/>
        <dsp:cNvSpPr/>
      </dsp:nvSpPr>
      <dsp:spPr>
        <a:xfrm>
          <a:off x="3912599" y="636081"/>
          <a:ext cx="3069426" cy="229298"/>
        </a:xfrm>
        <a:prstGeom prst="rect">
          <a:avLst/>
        </a:prstGeom>
        <a:solidFill>
          <a:srgbClr val="D50032"/>
        </a:solidFill>
        <a:ln>
          <a:noFill/>
        </a:ln>
        <a:effectLst/>
      </dsp:spPr>
      <dsp:style>
        <a:lnRef idx="0">
          <a:scrgbClr r="0" g="0" b="0"/>
        </a:lnRef>
        <a:fillRef idx="1">
          <a:scrgbClr r="0" g="0" b="0"/>
        </a:fillRef>
        <a:effectRef idx="0">
          <a:scrgbClr r="0" g="0" b="0"/>
        </a:effectRef>
        <a:fontRef idx="minor">
          <a:schemeClr val="lt1"/>
        </a:fontRef>
      </dsp:style>
    </dsp:sp>
    <dsp:sp modelId="{857CBCDC-5DEA-421F-89B1-FB2C83C4745F}">
      <dsp:nvSpPr>
        <dsp:cNvPr id="0" name=""/>
        <dsp:cNvSpPr/>
      </dsp:nvSpPr>
      <dsp:spPr>
        <a:xfrm>
          <a:off x="3393220" y="376392"/>
          <a:ext cx="2547763" cy="1528658"/>
        </a:xfrm>
        <a:prstGeom prst="ellipse">
          <a:avLst/>
        </a:prstGeom>
        <a:solidFill>
          <a:srgbClr val="141F3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kern="1200" dirty="0" smtClean="0"/>
            <a:t>Considering and Applying  appropriate Valuation Methodologies</a:t>
          </a:r>
          <a:endParaRPr lang="en-US" sz="1300" kern="1200" dirty="0"/>
        </a:p>
      </dsp:txBody>
      <dsp:txXfrm>
        <a:off x="3393220" y="376392"/>
        <a:ext cx="2547763" cy="1528658"/>
      </dsp:txXfrm>
    </dsp:sp>
    <dsp:sp modelId="{88ED8215-16AF-4496-92D4-7297F687C657}">
      <dsp:nvSpPr>
        <dsp:cNvPr id="0" name=""/>
        <dsp:cNvSpPr/>
      </dsp:nvSpPr>
      <dsp:spPr>
        <a:xfrm>
          <a:off x="6472473" y="376392"/>
          <a:ext cx="2547763" cy="1528658"/>
        </a:xfrm>
        <a:prstGeom prst="ellipse">
          <a:avLst/>
        </a:prstGeom>
        <a:solidFill>
          <a:srgbClr val="141F3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Performing Value adjustments, Value Conclusion, Documentation and Reporting</a:t>
          </a:r>
          <a:endParaRPr lang="en-US" sz="1300" kern="1200" dirty="0"/>
        </a:p>
      </dsp:txBody>
      <dsp:txXfrm>
        <a:off x="6472473" y="376392"/>
        <a:ext cx="2547763" cy="152865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02935C-E9C5-4678-A958-8FEF15151233}">
      <dsp:nvSpPr>
        <dsp:cNvPr id="0" name=""/>
        <dsp:cNvSpPr/>
      </dsp:nvSpPr>
      <dsp:spPr>
        <a:xfrm rot="5400000">
          <a:off x="375684" y="2267702"/>
          <a:ext cx="1131303" cy="1882463"/>
        </a:xfrm>
        <a:prstGeom prst="corner">
          <a:avLst>
            <a:gd name="adj1" fmla="val 16120"/>
            <a:gd name="adj2" fmla="val 16110"/>
          </a:avLst>
        </a:prstGeom>
        <a:solidFill>
          <a:srgbClr val="141F3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799845-00B2-4BED-861B-C5A2D3CF4710}">
      <dsp:nvSpPr>
        <dsp:cNvPr id="0" name=""/>
        <dsp:cNvSpPr/>
      </dsp:nvSpPr>
      <dsp:spPr>
        <a:xfrm>
          <a:off x="186842" y="2830153"/>
          <a:ext cx="1699498" cy="1489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GB" sz="1600" b="1" kern="1200" dirty="0">
              <a:latin typeface="Calibri" panose="020F0502020204030204" pitchFamily="34" charset="0"/>
              <a:cs typeface="Calibri" panose="020F0502020204030204" pitchFamily="34" charset="0"/>
            </a:rPr>
            <a:t>Transaction, regulatory or financial reporting purposes</a:t>
          </a:r>
          <a:endParaRPr lang="en-US" sz="1600" kern="1200" dirty="0">
            <a:latin typeface="Calibri" panose="020F0502020204030204" pitchFamily="34" charset="0"/>
            <a:cs typeface="Calibri" panose="020F0502020204030204" pitchFamily="34" charset="0"/>
          </a:endParaRPr>
        </a:p>
      </dsp:txBody>
      <dsp:txXfrm>
        <a:off x="186842" y="2830153"/>
        <a:ext cx="1699498" cy="1489710"/>
      </dsp:txXfrm>
    </dsp:sp>
    <dsp:sp modelId="{07BA95F5-C5E5-4BB2-9557-A87825CC4B13}">
      <dsp:nvSpPr>
        <dsp:cNvPr id="0" name=""/>
        <dsp:cNvSpPr/>
      </dsp:nvSpPr>
      <dsp:spPr>
        <a:xfrm>
          <a:off x="1565680" y="2129113"/>
          <a:ext cx="320660" cy="32066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C894AF-8A73-4605-8414-C48AAA4CAA04}">
      <dsp:nvSpPr>
        <dsp:cNvPr id="0" name=""/>
        <dsp:cNvSpPr/>
      </dsp:nvSpPr>
      <dsp:spPr>
        <a:xfrm rot="5400000">
          <a:off x="2456202" y="1752876"/>
          <a:ext cx="1131303" cy="1882463"/>
        </a:xfrm>
        <a:prstGeom prst="corner">
          <a:avLst>
            <a:gd name="adj1" fmla="val 16120"/>
            <a:gd name="adj2" fmla="val 16110"/>
          </a:avLst>
        </a:prstGeom>
        <a:solidFill>
          <a:srgbClr val="141F3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62DA4A-DF5B-4A00-9A05-50E2465B700D}">
      <dsp:nvSpPr>
        <dsp:cNvPr id="0" name=""/>
        <dsp:cNvSpPr/>
      </dsp:nvSpPr>
      <dsp:spPr>
        <a:xfrm>
          <a:off x="2267360" y="2315327"/>
          <a:ext cx="1699498" cy="1489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a:latin typeface="Calibri" panose="020F0502020204030204" pitchFamily="34" charset="0"/>
              <a:cs typeface="Calibri" panose="020F0502020204030204" pitchFamily="34" charset="0"/>
            </a:rPr>
            <a:t>Time horizon: Short term versus long term</a:t>
          </a:r>
          <a:endParaRPr lang="en-US" sz="1600" kern="1200" dirty="0">
            <a:latin typeface="Calibri" panose="020F0502020204030204" pitchFamily="34" charset="0"/>
            <a:cs typeface="Calibri" panose="020F0502020204030204" pitchFamily="34" charset="0"/>
          </a:endParaRPr>
        </a:p>
      </dsp:txBody>
      <dsp:txXfrm>
        <a:off x="2267360" y="2315327"/>
        <a:ext cx="1699498" cy="1489710"/>
      </dsp:txXfrm>
    </dsp:sp>
    <dsp:sp modelId="{385D5A9E-B5C0-41A2-BC9B-44F36C42CA3D}">
      <dsp:nvSpPr>
        <dsp:cNvPr id="0" name=""/>
        <dsp:cNvSpPr/>
      </dsp:nvSpPr>
      <dsp:spPr>
        <a:xfrm>
          <a:off x="3646198" y="1614287"/>
          <a:ext cx="320660" cy="32066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EB2906-1469-4605-9043-A361E3054A3D}">
      <dsp:nvSpPr>
        <dsp:cNvPr id="0" name=""/>
        <dsp:cNvSpPr/>
      </dsp:nvSpPr>
      <dsp:spPr>
        <a:xfrm rot="5400000">
          <a:off x="4536721" y="1238049"/>
          <a:ext cx="1131303" cy="1882463"/>
        </a:xfrm>
        <a:prstGeom prst="corner">
          <a:avLst>
            <a:gd name="adj1" fmla="val 16120"/>
            <a:gd name="adj2" fmla="val 16110"/>
          </a:avLst>
        </a:prstGeom>
        <a:solidFill>
          <a:srgbClr val="141F3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88800E-21CA-4E15-BA7A-412D8745F82E}">
      <dsp:nvSpPr>
        <dsp:cNvPr id="0" name=""/>
        <dsp:cNvSpPr/>
      </dsp:nvSpPr>
      <dsp:spPr>
        <a:xfrm>
          <a:off x="4347878" y="1800500"/>
          <a:ext cx="1699498" cy="1489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a:latin typeface="Calibri" panose="020F0502020204030204" pitchFamily="34" charset="0"/>
              <a:cs typeface="Calibri" panose="020F0502020204030204" pitchFamily="34" charset="0"/>
            </a:rPr>
            <a:t>Type of shareholders: Minority versus control</a:t>
          </a:r>
          <a:endParaRPr lang="en-US" sz="1600" kern="1200" dirty="0">
            <a:latin typeface="Calibri" panose="020F0502020204030204" pitchFamily="34" charset="0"/>
            <a:cs typeface="Calibri" panose="020F0502020204030204" pitchFamily="34" charset="0"/>
          </a:endParaRPr>
        </a:p>
      </dsp:txBody>
      <dsp:txXfrm>
        <a:off x="4347878" y="1800500"/>
        <a:ext cx="1699498" cy="1489710"/>
      </dsp:txXfrm>
    </dsp:sp>
    <dsp:sp modelId="{BC6DA693-A594-488E-871D-AE817AD14C39}">
      <dsp:nvSpPr>
        <dsp:cNvPr id="0" name=""/>
        <dsp:cNvSpPr/>
      </dsp:nvSpPr>
      <dsp:spPr>
        <a:xfrm>
          <a:off x="5726716" y="1099460"/>
          <a:ext cx="320660" cy="32066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ABA575-EE16-4505-BB6F-481B5FFCADEB}">
      <dsp:nvSpPr>
        <dsp:cNvPr id="0" name=""/>
        <dsp:cNvSpPr/>
      </dsp:nvSpPr>
      <dsp:spPr>
        <a:xfrm rot="5400000">
          <a:off x="6617239" y="723223"/>
          <a:ext cx="1131303" cy="1882463"/>
        </a:xfrm>
        <a:prstGeom prst="corner">
          <a:avLst>
            <a:gd name="adj1" fmla="val 16120"/>
            <a:gd name="adj2" fmla="val 16110"/>
          </a:avLst>
        </a:prstGeom>
        <a:solidFill>
          <a:srgbClr val="141F3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B98087-E4AE-4D28-B69B-5E01BCA86889}">
      <dsp:nvSpPr>
        <dsp:cNvPr id="0" name=""/>
        <dsp:cNvSpPr/>
      </dsp:nvSpPr>
      <dsp:spPr>
        <a:xfrm>
          <a:off x="6428396" y="1285674"/>
          <a:ext cx="1699498" cy="1489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endParaRPr lang="en-US" sz="1600" kern="1200">
            <a:latin typeface="Calibri" panose="020F0502020204030204" pitchFamily="34" charset="0"/>
            <a:cs typeface="Calibri" panose="020F0502020204030204" pitchFamily="34" charset="0"/>
          </a:endParaRPr>
        </a:p>
      </dsp:txBody>
      <dsp:txXfrm>
        <a:off x="6428396" y="1285674"/>
        <a:ext cx="1699498" cy="148971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8135"/>
          </a:xfrm>
          <a:prstGeom prst="rect">
            <a:avLst/>
          </a:prstGeom>
        </p:spPr>
        <p:txBody>
          <a:bodyPr vert="horz" lIns="93177" tIns="46589" rIns="93177" bIns="46589" rtlCol="0"/>
          <a:lstStyle>
            <a:lvl1pPr algn="r">
              <a:defRPr sz="1200"/>
            </a:lvl1pPr>
          </a:lstStyle>
          <a:p>
            <a:fld id="{279AB619-E12F-4815-A1DD-2851275922C1}" type="datetimeFigureOut">
              <a:rPr lang="en-US" smtClean="0"/>
              <a:pPr/>
              <a:t>4/30/2019</a:t>
            </a:fld>
            <a:endParaRPr lang="en-US" dirty="0"/>
          </a:p>
        </p:txBody>
      </p:sp>
      <p:sp>
        <p:nvSpPr>
          <p:cNvPr id="4" name="Footer Placeholder 3"/>
          <p:cNvSpPr>
            <a:spLocks noGrp="1"/>
          </p:cNvSpPr>
          <p:nvPr>
            <p:ph type="ftr" sz="quarter" idx="2"/>
          </p:nvPr>
        </p:nvSpPr>
        <p:spPr>
          <a:xfrm>
            <a:off x="0" y="9430092"/>
            <a:ext cx="2945659" cy="498134"/>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30092"/>
            <a:ext cx="2945659" cy="498134"/>
          </a:xfrm>
          <a:prstGeom prst="rect">
            <a:avLst/>
          </a:prstGeom>
        </p:spPr>
        <p:txBody>
          <a:bodyPr vert="horz" lIns="93177" tIns="46589" rIns="93177" bIns="46589" rtlCol="0" anchor="b"/>
          <a:lstStyle>
            <a:lvl1pPr algn="r">
              <a:defRPr sz="1200"/>
            </a:lvl1pPr>
          </a:lstStyle>
          <a:p>
            <a:fld id="{5E4224AD-40A4-47EB-991C-83BA457D9466}" type="slidenum">
              <a:rPr lang="en-US" smtClean="0"/>
              <a:pPr/>
              <a:t>‹#›</a:t>
            </a:fld>
            <a:endParaRPr lang="en-US" dirty="0"/>
          </a:p>
        </p:txBody>
      </p:sp>
    </p:spTree>
    <p:extLst>
      <p:ext uri="{BB962C8B-B14F-4D97-AF65-F5344CB8AC3E}">
        <p14:creationId xmlns:p14="http://schemas.microsoft.com/office/powerpoint/2010/main" xmlns="" val="39021551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50443" y="0"/>
            <a:ext cx="2945659" cy="498135"/>
          </a:xfrm>
          <a:prstGeom prst="rect">
            <a:avLst/>
          </a:prstGeom>
        </p:spPr>
        <p:txBody>
          <a:bodyPr vert="horz" lIns="93177" tIns="46589" rIns="93177" bIns="46589" rtlCol="0"/>
          <a:lstStyle>
            <a:lvl1pPr algn="r">
              <a:defRPr sz="1200"/>
            </a:lvl1pPr>
          </a:lstStyle>
          <a:p>
            <a:fld id="{2737AE41-BFEE-4CE9-A394-426B6AB52762}" type="datetimeFigureOut">
              <a:rPr lang="en-US" smtClean="0"/>
              <a:pPr/>
              <a:t>4/30/2019</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2"/>
            <a:ext cx="2945659" cy="498134"/>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0092"/>
            <a:ext cx="2945659" cy="498134"/>
          </a:xfrm>
          <a:prstGeom prst="rect">
            <a:avLst/>
          </a:prstGeom>
        </p:spPr>
        <p:txBody>
          <a:bodyPr vert="horz" lIns="93177" tIns="46589" rIns="93177" bIns="46589" rtlCol="0" anchor="b"/>
          <a:lstStyle>
            <a:lvl1pPr algn="r">
              <a:defRPr sz="1200"/>
            </a:lvl1pPr>
          </a:lstStyle>
          <a:p>
            <a:fld id="{EBB9CDF4-E452-4291-853A-787EEB40B850}" type="slidenum">
              <a:rPr lang="en-US" smtClean="0"/>
              <a:pPr/>
              <a:t>‹#›</a:t>
            </a:fld>
            <a:endParaRPr lang="en-US" dirty="0"/>
          </a:p>
        </p:txBody>
      </p:sp>
    </p:spTree>
    <p:extLst>
      <p:ext uri="{BB962C8B-B14F-4D97-AF65-F5344CB8AC3E}">
        <p14:creationId xmlns:p14="http://schemas.microsoft.com/office/powerpoint/2010/main" xmlns="" val="91147262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0BDD93-0DE2-45D6-85E3-84095232C8F7}" type="slidenum">
              <a:rPr lang="en-US" smtClean="0"/>
              <a:pPr/>
              <a:t>0</a:t>
            </a:fld>
            <a:endParaRPr lang="en-US"/>
          </a:p>
        </p:txBody>
      </p:sp>
    </p:spTree>
    <p:extLst>
      <p:ext uri="{BB962C8B-B14F-4D97-AF65-F5344CB8AC3E}">
        <p14:creationId xmlns:p14="http://schemas.microsoft.com/office/powerpoint/2010/main" xmlns="" val="1074205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0BDD93-0DE2-45D6-85E3-84095232C8F7}" type="slidenum">
              <a:rPr lang="en-US" smtClean="0"/>
              <a:pPr/>
              <a:t>46</a:t>
            </a:fld>
            <a:endParaRPr lang="en-US"/>
          </a:p>
        </p:txBody>
      </p:sp>
    </p:spTree>
    <p:extLst>
      <p:ext uri="{BB962C8B-B14F-4D97-AF65-F5344CB8AC3E}">
        <p14:creationId xmlns:p14="http://schemas.microsoft.com/office/powerpoint/2010/main" xmlns="" val="3559874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EC90274-0107-4CA7-9ADA-B098E7E6CDD4}" type="datetime1">
              <a:rPr lang="en-US" smtClean="0"/>
              <a:pPr/>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77C641-D530-4CD9-889A-E152FE2FC476}" type="slidenum">
              <a:rPr lang="en-US" smtClean="0"/>
              <a:pPr/>
              <a:t>‹#›</a:t>
            </a:fld>
            <a:endParaRPr lang="en-US" dirty="0"/>
          </a:p>
        </p:txBody>
      </p:sp>
    </p:spTree>
    <p:extLst>
      <p:ext uri="{BB962C8B-B14F-4D97-AF65-F5344CB8AC3E}">
        <p14:creationId xmlns:p14="http://schemas.microsoft.com/office/powerpoint/2010/main" xmlns="" val="2539155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5F7D68-311B-4A67-8EBA-8B51B79E6BF2}" type="datetime1">
              <a:rPr lang="en-US" smtClean="0"/>
              <a:pPr/>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77C641-D530-4CD9-889A-E152FE2FC476}" type="slidenum">
              <a:rPr lang="en-US" smtClean="0"/>
              <a:pPr/>
              <a:t>‹#›</a:t>
            </a:fld>
            <a:endParaRPr lang="en-US" dirty="0"/>
          </a:p>
        </p:txBody>
      </p:sp>
    </p:spTree>
    <p:extLst>
      <p:ext uri="{BB962C8B-B14F-4D97-AF65-F5344CB8AC3E}">
        <p14:creationId xmlns:p14="http://schemas.microsoft.com/office/powerpoint/2010/main" xmlns="" val="2253134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2F31E2-CBEE-4908-AA49-A798E9D71085}" type="datetime1">
              <a:rPr lang="en-US" smtClean="0"/>
              <a:pPr/>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77C641-D530-4CD9-889A-E152FE2FC476}" type="slidenum">
              <a:rPr lang="en-US" smtClean="0"/>
              <a:pPr/>
              <a:t>‹#›</a:t>
            </a:fld>
            <a:endParaRPr lang="en-US" dirty="0"/>
          </a:p>
        </p:txBody>
      </p:sp>
    </p:spTree>
    <p:extLst>
      <p:ext uri="{BB962C8B-B14F-4D97-AF65-F5344CB8AC3E}">
        <p14:creationId xmlns:p14="http://schemas.microsoft.com/office/powerpoint/2010/main" xmlns="" val="1496490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A5A11F-EC25-4E63-93A7-1775B44094D6}" type="datetime1">
              <a:rPr lang="en-US" smtClean="0"/>
              <a:pPr/>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77C641-D530-4CD9-889A-E152FE2FC476}" type="slidenum">
              <a:rPr lang="en-US" smtClean="0"/>
              <a:pPr/>
              <a:t>‹#›</a:t>
            </a:fld>
            <a:endParaRPr lang="en-US" dirty="0"/>
          </a:p>
        </p:txBody>
      </p:sp>
    </p:spTree>
    <p:extLst>
      <p:ext uri="{BB962C8B-B14F-4D97-AF65-F5344CB8AC3E}">
        <p14:creationId xmlns:p14="http://schemas.microsoft.com/office/powerpoint/2010/main" xmlns="" val="2856970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2"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005BA5-549C-4D7C-A504-56474678CC12}" type="datetime1">
              <a:rPr lang="en-US" smtClean="0"/>
              <a:pPr/>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77C641-D530-4CD9-889A-E152FE2FC476}" type="slidenum">
              <a:rPr lang="en-US" smtClean="0"/>
              <a:pPr/>
              <a:t>‹#›</a:t>
            </a:fld>
            <a:endParaRPr lang="en-US" dirty="0"/>
          </a:p>
        </p:txBody>
      </p:sp>
    </p:spTree>
    <p:extLst>
      <p:ext uri="{BB962C8B-B14F-4D97-AF65-F5344CB8AC3E}">
        <p14:creationId xmlns:p14="http://schemas.microsoft.com/office/powerpoint/2010/main" xmlns="" val="4102088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8D446C-D455-4C99-88BA-41A46810962D}" type="datetime1">
              <a:rPr lang="en-US" smtClean="0"/>
              <a:pPr/>
              <a:t>4/30/2019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77C641-D530-4CD9-889A-E152FE2FC476}" type="slidenum">
              <a:rPr lang="en-US" smtClean="0"/>
              <a:pPr/>
              <a:t>‹#›</a:t>
            </a:fld>
            <a:endParaRPr lang="en-US" dirty="0"/>
          </a:p>
        </p:txBody>
      </p:sp>
    </p:spTree>
    <p:extLst>
      <p:ext uri="{BB962C8B-B14F-4D97-AF65-F5344CB8AC3E}">
        <p14:creationId xmlns:p14="http://schemas.microsoft.com/office/powerpoint/2010/main" xmlns="" val="410547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34DFAB-9C76-4023-9C00-8F9373DA30A3}" type="datetime1">
              <a:rPr lang="en-US" smtClean="0"/>
              <a:pPr/>
              <a:t>4/30/2019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477C641-D530-4CD9-889A-E152FE2FC476}" type="slidenum">
              <a:rPr lang="en-US" smtClean="0"/>
              <a:pPr/>
              <a:t>‹#›</a:t>
            </a:fld>
            <a:endParaRPr lang="en-US" dirty="0"/>
          </a:p>
        </p:txBody>
      </p:sp>
    </p:spTree>
    <p:extLst>
      <p:ext uri="{BB962C8B-B14F-4D97-AF65-F5344CB8AC3E}">
        <p14:creationId xmlns:p14="http://schemas.microsoft.com/office/powerpoint/2010/main" xmlns="" val="4200058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2149F8-8E57-4B81-9DED-FE24B2161ED1}" type="datetime1">
              <a:rPr lang="en-US" smtClean="0"/>
              <a:pPr/>
              <a:t>4/30/2019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477C641-D530-4CD9-889A-E152FE2FC476}" type="slidenum">
              <a:rPr lang="en-US" smtClean="0"/>
              <a:pPr/>
              <a:t>‹#›</a:t>
            </a:fld>
            <a:endParaRPr lang="en-US" dirty="0"/>
          </a:p>
        </p:txBody>
      </p:sp>
    </p:spTree>
    <p:extLst>
      <p:ext uri="{BB962C8B-B14F-4D97-AF65-F5344CB8AC3E}">
        <p14:creationId xmlns:p14="http://schemas.microsoft.com/office/powerpoint/2010/main" xmlns="" val="863689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ABE43D-D723-46C7-8A1E-DED6CEBB26AB}" type="datetime1">
              <a:rPr lang="en-US" smtClean="0"/>
              <a:pPr/>
              <a:t>4/30/2019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477C641-D530-4CD9-889A-E152FE2FC476}" type="slidenum">
              <a:rPr lang="en-US" smtClean="0"/>
              <a:pPr/>
              <a:t>‹#›</a:t>
            </a:fld>
            <a:endParaRPr lang="en-US" dirty="0"/>
          </a:p>
        </p:txBody>
      </p:sp>
    </p:spTree>
    <p:extLst>
      <p:ext uri="{BB962C8B-B14F-4D97-AF65-F5344CB8AC3E}">
        <p14:creationId xmlns:p14="http://schemas.microsoft.com/office/powerpoint/2010/main" xmlns="" val="421792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587823-8D7E-4EB8-97EA-CF06DC6EE27F}" type="datetime1">
              <a:rPr lang="en-US" smtClean="0"/>
              <a:pPr/>
              <a:t>4/30/2019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77C641-D530-4CD9-889A-E152FE2FC476}" type="slidenum">
              <a:rPr lang="en-US" smtClean="0"/>
              <a:pPr/>
              <a:t>‹#›</a:t>
            </a:fld>
            <a:endParaRPr lang="en-US" dirty="0"/>
          </a:p>
        </p:txBody>
      </p:sp>
    </p:spTree>
    <p:extLst>
      <p:ext uri="{BB962C8B-B14F-4D97-AF65-F5344CB8AC3E}">
        <p14:creationId xmlns:p14="http://schemas.microsoft.com/office/powerpoint/2010/main" xmlns="" val="1035204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1"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A55287-236E-4D23-A9BE-63F1229F286C}" type="datetime1">
              <a:rPr lang="en-US" smtClean="0"/>
              <a:pPr/>
              <a:t>4/30/2019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77C641-D530-4CD9-889A-E152FE2FC476}" type="slidenum">
              <a:rPr lang="en-US" smtClean="0"/>
              <a:pPr/>
              <a:t>‹#›</a:t>
            </a:fld>
            <a:endParaRPr lang="en-US" dirty="0"/>
          </a:p>
        </p:txBody>
      </p:sp>
    </p:spTree>
    <p:extLst>
      <p:ext uri="{BB962C8B-B14F-4D97-AF65-F5344CB8AC3E}">
        <p14:creationId xmlns:p14="http://schemas.microsoft.com/office/powerpoint/2010/main" xmlns="" val="2898703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D572FD-B69B-4079-9FF8-14F33518B793}" type="datetime1">
              <a:rPr lang="en-US" smtClean="0"/>
              <a:pPr/>
              <a:t>4/30/2019</a:t>
            </a:fld>
            <a:endParaRPr lang="en-US" dirty="0"/>
          </a:p>
        </p:txBody>
      </p:sp>
      <p:sp>
        <p:nvSpPr>
          <p:cNvPr id="5" name="Footer Placeholder 4"/>
          <p:cNvSpPr>
            <a:spLocks noGrp="1"/>
          </p:cNvSpPr>
          <p:nvPr>
            <p:ph type="ftr" sz="quarter" idx="3"/>
          </p:nvPr>
        </p:nvSpPr>
        <p:spPr>
          <a:xfrm>
            <a:off x="4038601"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1"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77C641-D530-4CD9-889A-E152FE2FC476}" type="slidenum">
              <a:rPr lang="en-US" smtClean="0"/>
              <a:pPr/>
              <a:t>‹#›</a:t>
            </a:fld>
            <a:endParaRPr lang="en-US" dirty="0"/>
          </a:p>
        </p:txBody>
      </p:sp>
    </p:spTree>
    <p:extLst>
      <p:ext uri="{BB962C8B-B14F-4D97-AF65-F5344CB8AC3E}">
        <p14:creationId xmlns:p14="http://schemas.microsoft.com/office/powerpoint/2010/main" xmlns="" val="987357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B0F97DFD-B2FE-4808-B075-40BE027FB5A9}"/>
              </a:ext>
            </a:extLst>
          </p:cNvPr>
          <p:cNvSpPr/>
          <p:nvPr/>
        </p:nvSpPr>
        <p:spPr>
          <a:xfrm>
            <a:off x="0" y="0"/>
            <a:ext cx="12192000" cy="6858000"/>
          </a:xfrm>
          <a:prstGeom prst="rect">
            <a:avLst/>
          </a:prstGeom>
          <a:solidFill>
            <a:srgbClr val="D70032"/>
          </a:solidFill>
          <a:ln>
            <a:solidFill>
              <a:srgbClr val="E41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E8145FF5-E616-44A1-9E72-4C54ADFCCDF0}"/>
              </a:ext>
            </a:extLst>
          </p:cNvPr>
          <p:cNvSpPr/>
          <p:nvPr/>
        </p:nvSpPr>
        <p:spPr>
          <a:xfrm>
            <a:off x="0" y="774700"/>
            <a:ext cx="12192000" cy="530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6CDD1E39-92BE-4CEE-AC0E-EB88CB39E919}"/>
              </a:ext>
            </a:extLst>
          </p:cNvPr>
          <p:cNvPicPr>
            <a:picLocks noChangeAspect="1"/>
          </p:cNvPicPr>
          <p:nvPr/>
        </p:nvPicPr>
        <p:blipFill rotWithShape="1">
          <a:blip r:embed="rId3" cstate="print">
            <a:lum bright="70000" contrast="-70000"/>
            <a:extLst>
              <a:ext uri="{BEBA8EAE-BF5A-486C-A8C5-ECC9F3942E4B}">
                <a14:imgProps xmlns:a14="http://schemas.microsoft.com/office/drawing/2010/main" xmlns="">
                  <a14:imgLayer r:embed="rId4">
                    <a14:imgEffect>
                      <a14:colorTemperature colorTemp="4700"/>
                    </a14:imgEffect>
                  </a14:imgLayer>
                </a14:imgProps>
              </a:ext>
              <a:ext uri="{28A0092B-C50C-407E-A947-70E740481C1C}">
                <a14:useLocalDpi xmlns:a14="http://schemas.microsoft.com/office/drawing/2010/main" xmlns="" val="0"/>
              </a:ext>
            </a:extLst>
          </a:blip>
          <a:srcRect l="11236" r="10383"/>
          <a:stretch/>
        </p:blipFill>
        <p:spPr>
          <a:xfrm rot="5400000">
            <a:off x="730812" y="56603"/>
            <a:ext cx="5207074" cy="6643268"/>
          </a:xfrm>
          <a:prstGeom prst="rect">
            <a:avLst/>
          </a:prstGeom>
        </p:spPr>
      </p:pic>
      <p:sp>
        <p:nvSpPr>
          <p:cNvPr id="9" name="Rectangle: Rounded Corners 8">
            <a:extLst>
              <a:ext uri="{FF2B5EF4-FFF2-40B4-BE49-F238E27FC236}">
                <a16:creationId xmlns="" xmlns:a16="http://schemas.microsoft.com/office/drawing/2014/main" id="{3792297E-A273-4AA7-82EC-56C4619034CA}"/>
              </a:ext>
            </a:extLst>
          </p:cNvPr>
          <p:cNvSpPr/>
          <p:nvPr/>
        </p:nvSpPr>
        <p:spPr>
          <a:xfrm>
            <a:off x="9291108" y="444500"/>
            <a:ext cx="2595550" cy="755650"/>
          </a:xfrm>
          <a:prstGeom prst="roundRect">
            <a:avLst>
              <a:gd name="adj" fmla="val 1109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a:t>
            </a:r>
          </a:p>
        </p:txBody>
      </p:sp>
      <p:pic>
        <p:nvPicPr>
          <p:cNvPr id="2050" name="Picture 2" descr="http://www.corporateprofessionals.com/wp-content/uploads/2018/02/banner-globe.png">
            <a:extLst>
              <a:ext uri="{FF2B5EF4-FFF2-40B4-BE49-F238E27FC236}">
                <a16:creationId xmlns="" xmlns:a16="http://schemas.microsoft.com/office/drawing/2014/main" id="{BC6DDB33-A679-4E90-9307-1744131DAEB9}"/>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7176" y="812281"/>
            <a:ext cx="4589600" cy="4570867"/>
          </a:xfrm>
          <a:prstGeom prst="rect">
            <a:avLst/>
          </a:prstGeom>
          <a:noFill/>
          <a:extLst>
            <a:ext uri="{909E8E84-426E-40DD-AFC4-6F175D3DCCD1}">
              <a14:hiddenFill xmlns:a14="http://schemas.microsoft.com/office/drawing/2010/main" xmlns="">
                <a:solidFill>
                  <a:srgbClr val="FFFFFF"/>
                </a:solidFill>
              </a14:hiddenFill>
            </a:ext>
          </a:extLst>
        </p:spPr>
      </p:pic>
      <p:sp>
        <p:nvSpPr>
          <p:cNvPr id="73729" name="Rectangle 1"/>
          <p:cNvSpPr>
            <a:spLocks noChangeArrowheads="1"/>
          </p:cNvSpPr>
          <p:nvPr/>
        </p:nvSpPr>
        <p:spPr bwMode="auto">
          <a:xfrm>
            <a:off x="5550795" y="1093408"/>
            <a:ext cx="634928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Professional Ethics and </a:t>
            </a:r>
            <a:r>
              <a:rPr lang="en-US" sz="6000" b="1" dirty="0" smtClean="0">
                <a:solidFill>
                  <a:srgbClr val="000000"/>
                </a:solidFill>
                <a:latin typeface="Arial" pitchFamily="34" charset="0"/>
                <a:ea typeface="Times New Roman" pitchFamily="18" charset="0"/>
                <a:cs typeface="Arial" pitchFamily="34" charset="0"/>
              </a:rPr>
              <a:t>practical aspects </a:t>
            </a:r>
            <a:r>
              <a:rPr kumimoji="0" lang="en-US" sz="6000" b="1" i="0" u="none" strike="noStrike" cap="none" normalizeH="0" baseline="0" dirty="0" smtClean="0">
                <a:ln>
                  <a:noFill/>
                </a:ln>
                <a:solidFill>
                  <a:srgbClr val="000000"/>
                </a:solidFill>
                <a:effectLst/>
                <a:latin typeface="Calibri"/>
                <a:ea typeface="Times New Roman" pitchFamily="18" charset="0"/>
                <a:cs typeface="Arial" pitchFamily="34" charset="0"/>
              </a:rPr>
              <a:t>              </a:t>
            </a:r>
            <a:endParaRPr kumimoji="0" lang="en-US" sz="66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7"/>
          <p:cNvSpPr txBox="1">
            <a:spLocks noChangeArrowheads="1"/>
          </p:cNvSpPr>
          <p:nvPr/>
        </p:nvSpPr>
        <p:spPr bwMode="auto">
          <a:xfrm>
            <a:off x="76200" y="5082873"/>
            <a:ext cx="9067800" cy="1846659"/>
          </a:xfrm>
          <a:prstGeom prst="rect">
            <a:avLst/>
          </a:prstGeom>
          <a:noFill/>
          <a:ln w="12700">
            <a:noFill/>
            <a:miter lim="800000"/>
            <a:headEnd/>
            <a:tailEnd/>
          </a:ln>
        </p:spPr>
        <p:txBody>
          <a:bodyPr wrap="square" lIns="0" tIns="0" rIns="0" bIns="0">
            <a:spAutoFit/>
          </a:bodyPr>
          <a:lstStyle/>
          <a:p>
            <a:pPr>
              <a:defRPr/>
            </a:pPr>
            <a:r>
              <a:rPr lang="en-US" altLang="en-GB" sz="2400" dirty="0" smtClean="0">
                <a:latin typeface="Segoe Script" pitchFamily="34" charset="0"/>
              </a:rPr>
              <a:t>By Eish Taneja</a:t>
            </a:r>
          </a:p>
          <a:p>
            <a:pPr>
              <a:defRPr/>
            </a:pPr>
            <a:r>
              <a:rPr lang="en-US" altLang="en-GB" sz="2400" dirty="0" smtClean="0">
                <a:latin typeface="Segoe Script" pitchFamily="34" charset="0"/>
              </a:rPr>
              <a:t>CA, CPA (USA), C-IFRS (ACCA,UK)</a:t>
            </a:r>
          </a:p>
          <a:p>
            <a:pPr>
              <a:defRPr/>
            </a:pPr>
            <a:r>
              <a:rPr lang="en-US" altLang="en-GB" sz="2400" dirty="0" smtClean="0">
                <a:latin typeface="Segoe Script" pitchFamily="34" charset="0"/>
              </a:rPr>
              <a:t>Green Belt (6 sigma)-USA, DISA (ICAI), PGDBM, </a:t>
            </a:r>
            <a:r>
              <a:rPr lang="en-GB" altLang="en-GB" sz="2400" dirty="0" smtClean="0">
                <a:latin typeface="Segoe Script" pitchFamily="34" charset="0"/>
              </a:rPr>
              <a:t>Certified </a:t>
            </a:r>
            <a:r>
              <a:rPr lang="en-GB" altLang="en-GB" sz="2400" dirty="0" err="1" smtClean="0">
                <a:latin typeface="Segoe Script" pitchFamily="34" charset="0"/>
              </a:rPr>
              <a:t>Forex</a:t>
            </a:r>
            <a:r>
              <a:rPr lang="en-GB" altLang="en-GB" sz="2400" dirty="0" smtClean="0">
                <a:latin typeface="Segoe Script" pitchFamily="34" charset="0"/>
              </a:rPr>
              <a:t> &amp; Treasury </a:t>
            </a:r>
          </a:p>
          <a:p>
            <a:pPr>
              <a:defRPr/>
            </a:pPr>
            <a:r>
              <a:rPr lang="en-GB" altLang="en-GB" sz="2400" dirty="0" smtClean="0">
                <a:latin typeface="Segoe Script" pitchFamily="34" charset="0"/>
              </a:rPr>
              <a:t>9818829677, eish@eishcaandcpa.com</a:t>
            </a:r>
            <a:endParaRPr lang="en-US" altLang="en-GB" sz="2400" dirty="0" smtClean="0">
              <a:latin typeface="Segoe Script" pitchFamily="34" charset="0"/>
            </a:endParaRPr>
          </a:p>
        </p:txBody>
      </p:sp>
    </p:spTree>
    <p:extLst>
      <p:ext uri="{BB962C8B-B14F-4D97-AF65-F5344CB8AC3E}">
        <p14:creationId xmlns:p14="http://schemas.microsoft.com/office/powerpoint/2010/main" xmlns="" val="2888908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D50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9" name="Rectangle 8"/>
          <p:cNvSpPr/>
          <p:nvPr/>
        </p:nvSpPr>
        <p:spPr>
          <a:xfrm>
            <a:off x="371343" y="357390"/>
            <a:ext cx="11449319" cy="6168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pic>
        <p:nvPicPr>
          <p:cNvPr id="37" name="Picture 1"/>
          <p:cNvPicPr>
            <a:picLocks noChangeAspect="1" noChangeArrowheads="1"/>
          </p:cNvPicPr>
          <p:nvPr/>
        </p:nvPicPr>
        <p:blipFill>
          <a:blip r:embed="rId2" cstate="print"/>
          <a:srcRect/>
          <a:stretch>
            <a:fillRect/>
          </a:stretch>
        </p:blipFill>
        <p:spPr bwMode="auto">
          <a:xfrm>
            <a:off x="1403811" y="295185"/>
            <a:ext cx="9144000" cy="6293626"/>
          </a:xfrm>
          <a:prstGeom prst="rect">
            <a:avLst/>
          </a:prstGeom>
          <a:noFill/>
          <a:ln w="9525">
            <a:noFill/>
            <a:miter lim="800000"/>
            <a:headEnd/>
            <a:tailEnd/>
          </a:ln>
          <a:effectLst/>
        </p:spPr>
      </p:pic>
    </p:spTree>
    <p:extLst>
      <p:ext uri="{BB962C8B-B14F-4D97-AF65-F5344CB8AC3E}">
        <p14:creationId xmlns:p14="http://schemas.microsoft.com/office/powerpoint/2010/main" xmlns="" val="9708691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a:off x="3" y="0"/>
            <a:ext cx="383866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p:cNvSpPr txBox="1"/>
          <p:nvPr/>
        </p:nvSpPr>
        <p:spPr>
          <a:xfrm>
            <a:off x="69014" y="2252149"/>
            <a:ext cx="3733887" cy="754694"/>
          </a:xfrm>
          <a:prstGeom prst="rect">
            <a:avLst/>
          </a:prstGeom>
          <a:noFill/>
        </p:spPr>
        <p:txBody>
          <a:bodyPr wrap="square" rtlCol="0">
            <a:spAutoFit/>
          </a:bodyPr>
          <a:lstStyle/>
          <a:p>
            <a:pPr algn="ctr">
              <a:lnSpc>
                <a:spcPct val="150000"/>
              </a:lnSpc>
            </a:pPr>
            <a:r>
              <a:rPr lang="en-US" sz="3200" b="1" dirty="0">
                <a:solidFill>
                  <a:schemeClr val="bg1"/>
                </a:solidFill>
                <a:latin typeface="Calibri" panose="020F0502020204030204" pitchFamily="34" charset="0"/>
                <a:cs typeface="Calibri" panose="020F0502020204030204" pitchFamily="34" charset="0"/>
              </a:rPr>
              <a:t>Terminal calculation</a:t>
            </a:r>
          </a:p>
        </p:txBody>
      </p:sp>
      <p:sp>
        <p:nvSpPr>
          <p:cNvPr id="11" name="Rectangle 3"/>
          <p:cNvSpPr txBox="1">
            <a:spLocks noChangeArrowheads="1"/>
          </p:cNvSpPr>
          <p:nvPr/>
        </p:nvSpPr>
        <p:spPr>
          <a:xfrm>
            <a:off x="4033837" y="571500"/>
            <a:ext cx="7584555" cy="4572000"/>
          </a:xfrm>
          <a:prstGeom prst="rect">
            <a:avLst/>
          </a:prstGeom>
          <a:noFill/>
          <a:ln>
            <a:noFill/>
            <a:prstDash val="dash"/>
          </a:ln>
        </p:spPr>
        <p:style>
          <a:lnRef idx="2">
            <a:schemeClr val="dk1"/>
          </a:lnRef>
          <a:fillRef idx="1">
            <a:schemeClr val="lt1"/>
          </a:fillRef>
          <a:effectRef idx="0">
            <a:schemeClr val="dk1"/>
          </a:effectRef>
          <a:fontRef idx="minor">
            <a:schemeClr val="dk1"/>
          </a:fontRef>
        </p:style>
        <p:txBody>
          <a:bodyPr/>
          <a:lstStyle/>
          <a:p>
            <a:pPr marL="342900" indent="-342900" algn="just" eaLnBrk="1" hangingPunct="1">
              <a:lnSpc>
                <a:spcPct val="90000"/>
              </a:lnSpc>
              <a:spcBef>
                <a:spcPct val="20000"/>
              </a:spcBef>
              <a:defRPr/>
            </a:pPr>
            <a:r>
              <a:rPr lang="en-US" sz="2000" b="1" dirty="0">
                <a:solidFill>
                  <a:srgbClr val="D50032"/>
                </a:solidFill>
                <a:latin typeface="Calibri" panose="020F0502020204030204" pitchFamily="34" charset="0"/>
                <a:cs typeface="Arial" pitchFamily="34" charset="0"/>
              </a:rPr>
              <a:t>PERPETUITY FORMULA</a:t>
            </a:r>
          </a:p>
          <a:p>
            <a:pPr marL="342900" indent="-342900" algn="just" eaLnBrk="1" hangingPunct="1">
              <a:lnSpc>
                <a:spcPct val="90000"/>
              </a:lnSpc>
              <a:spcBef>
                <a:spcPct val="20000"/>
              </a:spcBef>
              <a:defRPr/>
            </a:pPr>
            <a:endParaRPr lang="en-US" sz="800" b="1" dirty="0">
              <a:latin typeface="Calibri" panose="020F0502020204030204" pitchFamily="34" charset="0"/>
              <a:cs typeface="Arial" pitchFamily="34" charset="0"/>
            </a:endParaRPr>
          </a:p>
          <a:p>
            <a:pPr marL="347663" lvl="1" indent="-347663" eaLnBrk="1" hangingPunct="1">
              <a:lnSpc>
                <a:spcPct val="90000"/>
              </a:lnSpc>
              <a:spcBef>
                <a:spcPct val="20000"/>
              </a:spcBef>
              <a:buFont typeface="Arial" charset="0"/>
              <a:buChar char="–"/>
              <a:defRPr/>
            </a:pPr>
            <a:r>
              <a:rPr lang="en-US" dirty="0">
                <a:latin typeface="Calibri" panose="020F0502020204030204" pitchFamily="34" charset="0"/>
                <a:cs typeface="Arial" pitchFamily="34" charset="0"/>
              </a:rPr>
              <a:t>Usually comprises a Large part of Total Value and is sensitive to small changes</a:t>
            </a:r>
          </a:p>
          <a:p>
            <a:pPr marL="347663" lvl="1" indent="-347663" eaLnBrk="1" hangingPunct="1">
              <a:lnSpc>
                <a:spcPct val="90000"/>
              </a:lnSpc>
              <a:spcBef>
                <a:spcPct val="20000"/>
              </a:spcBef>
              <a:defRPr/>
            </a:pPr>
            <a:endParaRPr lang="en-US" dirty="0">
              <a:latin typeface="Calibri" panose="020F0502020204030204" pitchFamily="34" charset="0"/>
              <a:cs typeface="Arial" pitchFamily="34" charset="0"/>
            </a:endParaRPr>
          </a:p>
          <a:p>
            <a:pPr marL="347663" lvl="1" indent="-347663" eaLnBrk="1" hangingPunct="1">
              <a:lnSpc>
                <a:spcPct val="90000"/>
              </a:lnSpc>
              <a:spcBef>
                <a:spcPct val="20000"/>
              </a:spcBef>
              <a:buFont typeface="Arial" charset="0"/>
              <a:buChar char="–"/>
              <a:defRPr/>
            </a:pPr>
            <a:r>
              <a:rPr lang="en-US" dirty="0">
                <a:latin typeface="Calibri" panose="020F0502020204030204" pitchFamily="34" charset="0"/>
                <a:cs typeface="Arial" pitchFamily="34" charset="0"/>
              </a:rPr>
              <a:t>Capitalizes FCF after definite forecast period as a growing perpetuity;</a:t>
            </a:r>
          </a:p>
          <a:p>
            <a:pPr marL="347663" lvl="1" indent="-347663" eaLnBrk="1" hangingPunct="1">
              <a:lnSpc>
                <a:spcPct val="90000"/>
              </a:lnSpc>
              <a:spcBef>
                <a:spcPct val="20000"/>
              </a:spcBef>
              <a:defRPr/>
            </a:pPr>
            <a:endParaRPr lang="en-US" sz="700" dirty="0">
              <a:latin typeface="Calibri" panose="020F0502020204030204" pitchFamily="34" charset="0"/>
              <a:cs typeface="Arial" pitchFamily="34" charset="0"/>
            </a:endParaRPr>
          </a:p>
          <a:p>
            <a:pPr marL="347663" lvl="1" indent="-347663" eaLnBrk="1" hangingPunct="1">
              <a:lnSpc>
                <a:spcPct val="90000"/>
              </a:lnSpc>
              <a:spcBef>
                <a:spcPct val="20000"/>
              </a:spcBef>
              <a:buFont typeface="Arial" charset="0"/>
              <a:buChar char="–"/>
              <a:defRPr/>
            </a:pPr>
            <a:r>
              <a:rPr lang="en-US" dirty="0">
                <a:latin typeface="Calibri" panose="020F0502020204030204" pitchFamily="34" charset="0"/>
                <a:cs typeface="Arial" pitchFamily="34" charset="0"/>
              </a:rPr>
              <a:t>Estimate Terminal Value using Terminal Value Multiplier applied on last year cash flows</a:t>
            </a:r>
          </a:p>
          <a:p>
            <a:pPr marL="347663" lvl="1" indent="-347663" eaLnBrk="1" hangingPunct="1">
              <a:lnSpc>
                <a:spcPct val="90000"/>
              </a:lnSpc>
              <a:spcBef>
                <a:spcPct val="20000"/>
              </a:spcBef>
              <a:defRPr/>
            </a:pPr>
            <a:endParaRPr lang="en-US" sz="700" dirty="0">
              <a:latin typeface="Calibri" panose="020F0502020204030204" pitchFamily="34" charset="0"/>
              <a:cs typeface="Arial" pitchFamily="34" charset="0"/>
            </a:endParaRPr>
          </a:p>
          <a:p>
            <a:pPr marL="347663" lvl="1" indent="-347663" eaLnBrk="1" hangingPunct="1">
              <a:lnSpc>
                <a:spcPct val="90000"/>
              </a:lnSpc>
              <a:spcBef>
                <a:spcPct val="20000"/>
              </a:spcBef>
              <a:buFont typeface="Arial" charset="0"/>
              <a:buChar char="–"/>
              <a:defRPr/>
            </a:pPr>
            <a:r>
              <a:rPr lang="en-US" dirty="0">
                <a:latin typeface="Calibri" panose="020F0502020204030204" pitchFamily="34" charset="0"/>
                <a:cs typeface="Arial" pitchFamily="34" charset="0"/>
              </a:rPr>
              <a:t>Gordon Formula is often used to derive the Terminal Cash</a:t>
            </a:r>
          </a:p>
          <a:p>
            <a:pPr marL="347663" lvl="1" indent="-347663" eaLnBrk="1" hangingPunct="1">
              <a:lnSpc>
                <a:spcPct val="90000"/>
              </a:lnSpc>
              <a:spcBef>
                <a:spcPct val="20000"/>
              </a:spcBef>
              <a:defRPr/>
            </a:pPr>
            <a:r>
              <a:rPr lang="en-US" dirty="0">
                <a:latin typeface="Calibri" panose="020F0502020204030204" pitchFamily="34" charset="0"/>
                <a:cs typeface="Arial" pitchFamily="34" charset="0"/>
              </a:rPr>
              <a:t>	Flows by applying the last year cash flows as a multiple of </a:t>
            </a:r>
          </a:p>
          <a:p>
            <a:pPr marL="347663" lvl="1" indent="-347663" eaLnBrk="1" hangingPunct="1">
              <a:lnSpc>
                <a:spcPct val="90000"/>
              </a:lnSpc>
              <a:spcBef>
                <a:spcPct val="20000"/>
              </a:spcBef>
              <a:defRPr/>
            </a:pPr>
            <a:r>
              <a:rPr lang="en-US" dirty="0">
                <a:latin typeface="Calibri" panose="020F0502020204030204" pitchFamily="34" charset="0"/>
                <a:cs typeface="Arial" pitchFamily="34" charset="0"/>
              </a:rPr>
              <a:t>	the growth rate and discounting factor </a:t>
            </a:r>
          </a:p>
          <a:p>
            <a:pPr marL="347663" lvl="1" indent="-347663" eaLnBrk="1" hangingPunct="1">
              <a:lnSpc>
                <a:spcPct val="90000"/>
              </a:lnSpc>
              <a:spcBef>
                <a:spcPct val="20000"/>
              </a:spcBef>
              <a:defRPr/>
            </a:pPr>
            <a:endParaRPr lang="en-US" sz="700" dirty="0">
              <a:latin typeface="Calibri" panose="020F0502020204030204" pitchFamily="34" charset="0"/>
              <a:cs typeface="Arial" pitchFamily="34" charset="0"/>
            </a:endParaRPr>
          </a:p>
          <a:p>
            <a:pPr marL="347663" lvl="1" indent="-347663" eaLnBrk="1" hangingPunct="1">
              <a:lnSpc>
                <a:spcPct val="90000"/>
              </a:lnSpc>
              <a:spcBef>
                <a:spcPct val="20000"/>
              </a:spcBef>
              <a:buFont typeface="Arial" charset="0"/>
              <a:buChar char="–"/>
              <a:defRPr/>
            </a:pPr>
            <a:r>
              <a:rPr lang="en-US" dirty="0">
                <a:latin typeface="Calibri" panose="020F0502020204030204" pitchFamily="34" charset="0"/>
                <a:cs typeface="Arial" pitchFamily="34" charset="0"/>
              </a:rPr>
              <a:t>Estimated Terminal Value is then discounted to present day at company’s cost of capital based on the discounting factor of last year projected cash flows </a:t>
            </a:r>
          </a:p>
          <a:p>
            <a:pPr marL="342900" indent="-342900" eaLnBrk="1" hangingPunct="1">
              <a:lnSpc>
                <a:spcPct val="90000"/>
              </a:lnSpc>
              <a:spcBef>
                <a:spcPct val="20000"/>
              </a:spcBef>
              <a:defRPr/>
            </a:pPr>
            <a:endParaRPr lang="en-US" dirty="0">
              <a:latin typeface="Calibri" panose="020F0502020204030204" pitchFamily="34" charset="0"/>
              <a:cs typeface="Arial" pitchFamily="34" charset="0"/>
            </a:endParaRPr>
          </a:p>
        </p:txBody>
      </p:sp>
      <p:sp>
        <p:nvSpPr>
          <p:cNvPr id="13" name="Text Box 6"/>
          <p:cNvSpPr txBox="1">
            <a:spLocks noChangeArrowheads="1"/>
          </p:cNvSpPr>
          <p:nvPr/>
        </p:nvSpPr>
        <p:spPr bwMode="auto">
          <a:xfrm>
            <a:off x="10180638" y="3032125"/>
            <a:ext cx="1342504" cy="731838"/>
          </a:xfrm>
          <a:prstGeom prst="rect">
            <a:avLst/>
          </a:prstGeom>
          <a:noFill/>
          <a:ln>
            <a:solidFill>
              <a:schemeClr val="accent1">
                <a:lumMod val="75000"/>
              </a:schemeClr>
            </a:solidFill>
            <a:prstDash val="sysDot"/>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spcAft>
                <a:spcPct val="60000"/>
              </a:spcAft>
              <a:defRPr/>
            </a:pPr>
            <a:r>
              <a:rPr lang="en-US" sz="1600" dirty="0">
                <a:latin typeface="Calibri" panose="020F0502020204030204" pitchFamily="34" charset="0"/>
              </a:rPr>
              <a:t>(1 + g)</a:t>
            </a:r>
          </a:p>
          <a:p>
            <a:pPr algn="ctr" eaLnBrk="1" hangingPunct="1">
              <a:defRPr/>
            </a:pPr>
            <a:r>
              <a:rPr lang="en-US" sz="1600" dirty="0">
                <a:latin typeface="Calibri" panose="020F0502020204030204" pitchFamily="34" charset="0"/>
              </a:rPr>
              <a:t>(WACC – g)</a:t>
            </a:r>
          </a:p>
        </p:txBody>
      </p:sp>
      <p:sp>
        <p:nvSpPr>
          <p:cNvPr id="14" name="Line 7"/>
          <p:cNvSpPr>
            <a:spLocks noChangeShapeType="1"/>
          </p:cNvSpPr>
          <p:nvPr/>
        </p:nvSpPr>
        <p:spPr bwMode="auto">
          <a:xfrm>
            <a:off x="10363201" y="3395663"/>
            <a:ext cx="1074306"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Calibri" panose="020F0502020204030204" pitchFamily="34" charset="0"/>
            </a:endParaRPr>
          </a:p>
        </p:txBody>
      </p:sp>
      <p:sp>
        <p:nvSpPr>
          <p:cNvPr id="15" name="TextBox 6"/>
          <p:cNvSpPr txBox="1">
            <a:spLocks noChangeArrowheads="1"/>
          </p:cNvSpPr>
          <p:nvPr/>
        </p:nvSpPr>
        <p:spPr bwMode="auto">
          <a:xfrm>
            <a:off x="4150795" y="5174771"/>
            <a:ext cx="7584555" cy="1008225"/>
          </a:xfrm>
          <a:prstGeom prst="rect">
            <a:avLst/>
          </a:prstGeom>
          <a:solidFill>
            <a:srgbClr val="141F3C"/>
          </a:solidFill>
          <a:ln>
            <a:solidFill>
              <a:srgbClr val="141F3C"/>
            </a:solidFill>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lvl="1" eaLnBrk="1" hangingPunct="1">
              <a:lnSpc>
                <a:spcPct val="200000"/>
              </a:lnSpc>
              <a:defRPr/>
            </a:pPr>
            <a:r>
              <a:rPr lang="en-US" sz="1600" b="1" dirty="0">
                <a:solidFill>
                  <a:schemeClr val="bg1"/>
                </a:solidFill>
                <a:latin typeface="Calibri" panose="020F0502020204030204" pitchFamily="34" charset="0"/>
                <a:cs typeface="Arial" pitchFamily="34" charset="0"/>
              </a:rPr>
              <a:t>IMPORTANT TIP- It is advised to do Sanity check  by applying Relative Valuation Multiples to the Terminal Year Financials and also doing Scenario Analysis. </a:t>
            </a:r>
            <a:endParaRPr lang="en-US" b="1" dirty="0">
              <a:solidFill>
                <a:schemeClr val="bg1"/>
              </a:solidFill>
              <a:latin typeface="Calibri" panose="020F0502020204030204" pitchFamily="34" charset="0"/>
              <a:cs typeface="Arial" pitchFamily="34" charset="0"/>
            </a:endParaRPr>
          </a:p>
        </p:txBody>
      </p:sp>
    </p:spTree>
    <p:extLst>
      <p:ext uri="{BB962C8B-B14F-4D97-AF65-F5344CB8AC3E}">
        <p14:creationId xmlns:p14="http://schemas.microsoft.com/office/powerpoint/2010/main" xmlns="" val="330323008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526" y="285349"/>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dirty="0">
              <a:solidFill>
                <a:schemeClr val="bg1"/>
              </a:solidFill>
              <a:latin typeface="Stencil" panose="040409050D0802020404" pitchFamily="82" charset="0"/>
            </a:endParaRPr>
          </a:p>
        </p:txBody>
      </p:sp>
      <p:sp>
        <p:nvSpPr>
          <p:cNvPr id="28" name="Rectangle 27"/>
          <p:cNvSpPr/>
          <p:nvPr/>
        </p:nvSpPr>
        <p:spPr>
          <a:xfrm>
            <a:off x="3" y="0"/>
            <a:ext cx="2492569"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211590" y="1459072"/>
            <a:ext cx="2280982" cy="1924245"/>
          </a:xfrm>
          <a:prstGeom prst="rect">
            <a:avLst/>
          </a:prstGeom>
        </p:spPr>
        <p:txBody>
          <a:bodyPr wrap="square">
            <a:spAutoFit/>
          </a:bodyPr>
          <a:lstStyle/>
          <a:p>
            <a:pPr algn="ctr">
              <a:lnSpc>
                <a:spcPct val="200000"/>
              </a:lnSpc>
            </a:pPr>
            <a:r>
              <a:rPr lang="en-US" sz="3200" b="1" dirty="0">
                <a:solidFill>
                  <a:schemeClr val="bg1"/>
                </a:solidFill>
                <a:latin typeface="Calibri" panose="020F0502020204030204" pitchFamily="34" charset="0"/>
                <a:cs typeface="Calibri" panose="020F0502020204030204" pitchFamily="34" charset="0"/>
              </a:rPr>
              <a:t>Rule of Thumb</a:t>
            </a:r>
          </a:p>
        </p:txBody>
      </p:sp>
      <p:graphicFrame>
        <p:nvGraphicFramePr>
          <p:cNvPr id="8" name="Table 7"/>
          <p:cNvGraphicFramePr>
            <a:graphicFrameLocks noGrp="1"/>
          </p:cNvGraphicFramePr>
          <p:nvPr>
            <p:extLst>
              <p:ext uri="{D42A27DB-BD31-4B8C-83A1-F6EECF244321}">
                <p14:modId xmlns:p14="http://schemas.microsoft.com/office/powerpoint/2010/main" xmlns="" val="350333012"/>
              </p:ext>
            </p:extLst>
          </p:nvPr>
        </p:nvGraphicFramePr>
        <p:xfrm>
          <a:off x="2661708" y="1363822"/>
          <a:ext cx="8763000" cy="4945552"/>
        </p:xfrm>
        <a:graphic>
          <a:graphicData uri="http://schemas.openxmlformats.org/drawingml/2006/table">
            <a:tbl>
              <a:tblPr/>
              <a:tblGrid>
                <a:gridCol w="2409825">
                  <a:extLst>
                    <a:ext uri="{9D8B030D-6E8A-4147-A177-3AD203B41FA5}">
                      <a16:colId xmlns="" xmlns:a16="http://schemas.microsoft.com/office/drawing/2014/main" val="20000"/>
                    </a:ext>
                  </a:extLst>
                </a:gridCol>
                <a:gridCol w="6353175">
                  <a:extLst>
                    <a:ext uri="{9D8B030D-6E8A-4147-A177-3AD203B41FA5}">
                      <a16:colId xmlns="" xmlns:a16="http://schemas.microsoft.com/office/drawing/2014/main" val="20001"/>
                    </a:ext>
                  </a:extLst>
                </a:gridCol>
              </a:tblGrid>
              <a:tr h="255960">
                <a:tc>
                  <a:txBody>
                    <a:bodyPr/>
                    <a:lstStyle/>
                    <a:p>
                      <a:pPr algn="ctr" fontAlgn="ctr">
                        <a:lnSpc>
                          <a:spcPct val="150000"/>
                        </a:lnSpc>
                      </a:pPr>
                      <a:r>
                        <a:rPr lang="en-US" sz="1400" b="1" i="0" u="none" strike="noStrike" dirty="0">
                          <a:solidFill>
                            <a:schemeClr val="bg1"/>
                          </a:solidFill>
                          <a:latin typeface="Calibri" panose="020F0502020204030204" pitchFamily="34" charset="0"/>
                        </a:rPr>
                        <a:t>Industry</a:t>
                      </a:r>
                    </a:p>
                  </a:txBody>
                  <a:tcPr marL="9181" marR="9181" marT="918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41F3C"/>
                    </a:solidFill>
                  </a:tcPr>
                </a:tc>
                <a:tc>
                  <a:txBody>
                    <a:bodyPr/>
                    <a:lstStyle/>
                    <a:p>
                      <a:pPr algn="ctr" fontAlgn="ctr">
                        <a:lnSpc>
                          <a:spcPct val="150000"/>
                        </a:lnSpc>
                      </a:pPr>
                      <a:r>
                        <a:rPr lang="en-US" sz="1400" b="1" i="0" u="none" strike="noStrike" dirty="0">
                          <a:solidFill>
                            <a:schemeClr val="bg1"/>
                          </a:solidFill>
                          <a:latin typeface="Calibri" panose="020F0502020204030204" pitchFamily="34" charset="0"/>
                        </a:rPr>
                        <a:t> Valuation Parameters</a:t>
                      </a:r>
                    </a:p>
                  </a:txBody>
                  <a:tcPr marL="9181" marR="9181" marT="91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41F3C"/>
                    </a:solidFill>
                  </a:tcPr>
                </a:tc>
                <a:extLst>
                  <a:ext uri="{0D108BD9-81ED-4DB2-BD59-A6C34878D82A}">
                    <a16:rowId xmlns="" xmlns:a16="http://schemas.microsoft.com/office/drawing/2014/main" val="10000"/>
                  </a:ext>
                </a:extLst>
              </a:tr>
              <a:tr h="255960">
                <a:tc>
                  <a:txBody>
                    <a:bodyPr/>
                    <a:lstStyle/>
                    <a:p>
                      <a:pPr algn="just" fontAlgn="ctr">
                        <a:lnSpc>
                          <a:spcPct val="150000"/>
                        </a:lnSpc>
                      </a:pPr>
                      <a:r>
                        <a:rPr lang="en-US" sz="1400" b="1" i="0" u="none" strike="noStrike" dirty="0">
                          <a:solidFill>
                            <a:schemeClr val="tx1"/>
                          </a:solidFill>
                          <a:latin typeface="Calibri" panose="020F0502020204030204" pitchFamily="34" charset="0"/>
                        </a:rPr>
                        <a:t>Hospital</a:t>
                      </a:r>
                    </a:p>
                  </a:txBody>
                  <a:tcPr marL="9181" marR="9181" marT="918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lnSpc>
                          <a:spcPct val="150000"/>
                        </a:lnSpc>
                      </a:pPr>
                      <a:r>
                        <a:rPr lang="en-US" sz="1400" b="1" i="0" u="none" strike="noStrike" dirty="0">
                          <a:solidFill>
                            <a:schemeClr val="tx1"/>
                          </a:solidFill>
                          <a:latin typeface="Calibri" panose="020F0502020204030204" pitchFamily="34" charset="0"/>
                          <a:cs typeface="Arial" pitchFamily="34" charset="0"/>
                        </a:rPr>
                        <a:t>EV/Room</a:t>
                      </a:r>
                    </a:p>
                  </a:txBody>
                  <a:tcPr marL="9181" marR="9181" marT="91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255960">
                <a:tc>
                  <a:txBody>
                    <a:bodyPr/>
                    <a:lstStyle/>
                    <a:p>
                      <a:pPr algn="just" fontAlgn="ctr">
                        <a:lnSpc>
                          <a:spcPct val="150000"/>
                        </a:lnSpc>
                      </a:pPr>
                      <a:r>
                        <a:rPr lang="en-US" sz="1400" b="1" i="0" u="none" strike="noStrike" dirty="0">
                          <a:solidFill>
                            <a:schemeClr val="tx1"/>
                          </a:solidFill>
                          <a:latin typeface="Calibri" panose="020F0502020204030204" pitchFamily="34" charset="0"/>
                        </a:rPr>
                        <a:t>Engineering</a:t>
                      </a:r>
                    </a:p>
                  </a:txBody>
                  <a:tcPr marL="9181" marR="9181" marT="918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lnSpc>
                          <a:spcPct val="150000"/>
                        </a:lnSpc>
                      </a:pPr>
                      <a:r>
                        <a:rPr lang="en-US" sz="1400" b="1" i="0" u="none" strike="noStrike" dirty="0" err="1">
                          <a:solidFill>
                            <a:schemeClr val="tx1"/>
                          </a:solidFill>
                          <a:latin typeface="Calibri" panose="020F0502020204030204" pitchFamily="34" charset="0"/>
                          <a:cs typeface="Arial" pitchFamily="34" charset="0"/>
                        </a:rPr>
                        <a:t>Mcap</a:t>
                      </a:r>
                      <a:r>
                        <a:rPr lang="en-US" sz="1400" b="1" i="0" u="none" strike="noStrike" dirty="0">
                          <a:solidFill>
                            <a:schemeClr val="tx1"/>
                          </a:solidFill>
                          <a:latin typeface="Calibri" panose="020F0502020204030204" pitchFamily="34" charset="0"/>
                          <a:cs typeface="Arial" pitchFamily="34" charset="0"/>
                        </a:rPr>
                        <a:t>/Order Book</a:t>
                      </a:r>
                    </a:p>
                  </a:txBody>
                  <a:tcPr marL="9181" marR="9181" marT="91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255960">
                <a:tc>
                  <a:txBody>
                    <a:bodyPr/>
                    <a:lstStyle/>
                    <a:p>
                      <a:pPr algn="just" fontAlgn="ctr">
                        <a:lnSpc>
                          <a:spcPct val="150000"/>
                        </a:lnSpc>
                      </a:pPr>
                      <a:r>
                        <a:rPr lang="en-US" sz="1400" b="1" i="0" u="none" strike="noStrike">
                          <a:solidFill>
                            <a:schemeClr val="tx1"/>
                          </a:solidFill>
                          <a:latin typeface="Calibri" panose="020F0502020204030204" pitchFamily="34" charset="0"/>
                        </a:rPr>
                        <a:t>Mutual Fund</a:t>
                      </a:r>
                    </a:p>
                  </a:txBody>
                  <a:tcPr marL="9181" marR="9181" marT="918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lnSpc>
                          <a:spcPct val="150000"/>
                        </a:lnSpc>
                      </a:pPr>
                      <a:r>
                        <a:rPr lang="en-US" sz="1400" b="1" i="0" u="none" strike="noStrike" dirty="0">
                          <a:solidFill>
                            <a:schemeClr val="tx1"/>
                          </a:solidFill>
                          <a:latin typeface="Calibri" panose="020F0502020204030204" pitchFamily="34" charset="0"/>
                          <a:cs typeface="Arial" pitchFamily="34" charset="0"/>
                        </a:rPr>
                        <a:t>Asset under management</a:t>
                      </a:r>
                    </a:p>
                  </a:txBody>
                  <a:tcPr marL="9181" marR="9181" marT="91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255960">
                <a:tc>
                  <a:txBody>
                    <a:bodyPr/>
                    <a:lstStyle/>
                    <a:p>
                      <a:pPr algn="just" fontAlgn="ctr">
                        <a:lnSpc>
                          <a:spcPct val="150000"/>
                        </a:lnSpc>
                      </a:pPr>
                      <a:r>
                        <a:rPr lang="en-US" sz="1400" b="1" i="0" u="none" strike="noStrike">
                          <a:solidFill>
                            <a:schemeClr val="tx1"/>
                          </a:solidFill>
                          <a:latin typeface="Calibri" panose="020F0502020204030204" pitchFamily="34" charset="0"/>
                        </a:rPr>
                        <a:t>OIL</a:t>
                      </a:r>
                    </a:p>
                  </a:txBody>
                  <a:tcPr marL="9181" marR="9181" marT="918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lnSpc>
                          <a:spcPct val="150000"/>
                        </a:lnSpc>
                      </a:pPr>
                      <a:r>
                        <a:rPr lang="en-US" sz="1400" b="1" i="0" u="none" strike="noStrike" dirty="0">
                          <a:solidFill>
                            <a:schemeClr val="tx1"/>
                          </a:solidFill>
                          <a:latin typeface="Calibri" panose="020F0502020204030204" pitchFamily="34" charset="0"/>
                          <a:cs typeface="Arial" pitchFamily="34" charset="0"/>
                        </a:rPr>
                        <a:t>EV/ Barrel of equivalent</a:t>
                      </a:r>
                    </a:p>
                  </a:txBody>
                  <a:tcPr marL="9181" marR="9181" marT="91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255960">
                <a:tc>
                  <a:txBody>
                    <a:bodyPr/>
                    <a:lstStyle/>
                    <a:p>
                      <a:pPr algn="just" fontAlgn="ctr">
                        <a:lnSpc>
                          <a:spcPct val="150000"/>
                        </a:lnSpc>
                      </a:pPr>
                      <a:r>
                        <a:rPr lang="en-US" sz="1400" b="1" i="0" u="none" strike="noStrike">
                          <a:solidFill>
                            <a:schemeClr val="tx1"/>
                          </a:solidFill>
                          <a:latin typeface="Calibri" panose="020F0502020204030204" pitchFamily="34" charset="0"/>
                        </a:rPr>
                        <a:t>Print Media</a:t>
                      </a:r>
                    </a:p>
                  </a:txBody>
                  <a:tcPr marL="9181" marR="9181" marT="918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lnSpc>
                          <a:spcPct val="150000"/>
                        </a:lnSpc>
                      </a:pPr>
                      <a:r>
                        <a:rPr lang="en-US" sz="1400" b="1" i="0" u="none" strike="noStrike" dirty="0">
                          <a:solidFill>
                            <a:schemeClr val="tx1"/>
                          </a:solidFill>
                          <a:latin typeface="Calibri" panose="020F0502020204030204" pitchFamily="34" charset="0"/>
                          <a:cs typeface="Arial" pitchFamily="34" charset="0"/>
                        </a:rPr>
                        <a:t>EV/Subscriber</a:t>
                      </a:r>
                    </a:p>
                  </a:txBody>
                  <a:tcPr marL="9181" marR="9181" marT="91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r h="255960">
                <a:tc>
                  <a:txBody>
                    <a:bodyPr/>
                    <a:lstStyle/>
                    <a:p>
                      <a:pPr algn="just" fontAlgn="ctr">
                        <a:lnSpc>
                          <a:spcPct val="150000"/>
                        </a:lnSpc>
                      </a:pPr>
                      <a:r>
                        <a:rPr lang="en-US" sz="1400" b="1" i="0" u="none" strike="noStrike">
                          <a:solidFill>
                            <a:schemeClr val="tx1"/>
                          </a:solidFill>
                          <a:latin typeface="Calibri" panose="020F0502020204030204" pitchFamily="34" charset="0"/>
                        </a:rPr>
                        <a:t>Power</a:t>
                      </a:r>
                    </a:p>
                  </a:txBody>
                  <a:tcPr marL="9181" marR="9181" marT="918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lnSpc>
                          <a:spcPct val="150000"/>
                        </a:lnSpc>
                      </a:pPr>
                      <a:r>
                        <a:rPr lang="en-US" sz="1400" b="1" i="0" u="none" strike="noStrike" dirty="0">
                          <a:solidFill>
                            <a:schemeClr val="tx1"/>
                          </a:solidFill>
                          <a:latin typeface="Calibri" panose="020F0502020204030204" pitchFamily="34" charset="0"/>
                          <a:cs typeface="Arial" pitchFamily="34" charset="0"/>
                        </a:rPr>
                        <a:t>EV/MW,  EBITDA/Per Unit</a:t>
                      </a:r>
                    </a:p>
                  </a:txBody>
                  <a:tcPr marL="9181" marR="9181" marT="91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6"/>
                  </a:ext>
                </a:extLst>
              </a:tr>
              <a:tr h="255960">
                <a:tc>
                  <a:txBody>
                    <a:bodyPr/>
                    <a:lstStyle/>
                    <a:p>
                      <a:pPr algn="just" fontAlgn="ctr">
                        <a:lnSpc>
                          <a:spcPct val="150000"/>
                        </a:lnSpc>
                      </a:pPr>
                      <a:r>
                        <a:rPr lang="en-US" sz="1400" b="1" i="0" u="none" strike="noStrike">
                          <a:solidFill>
                            <a:schemeClr val="tx1"/>
                          </a:solidFill>
                          <a:latin typeface="Calibri" panose="020F0502020204030204" pitchFamily="34" charset="0"/>
                        </a:rPr>
                        <a:t>Entertainment &amp; Media</a:t>
                      </a:r>
                    </a:p>
                  </a:txBody>
                  <a:tcPr marL="9181" marR="9181" marT="918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lnSpc>
                          <a:spcPct val="150000"/>
                        </a:lnSpc>
                      </a:pPr>
                      <a:r>
                        <a:rPr lang="en-US" sz="1400" b="1" i="0" u="none" strike="noStrike" dirty="0">
                          <a:solidFill>
                            <a:schemeClr val="tx1"/>
                          </a:solidFill>
                          <a:latin typeface="Calibri" panose="020F0502020204030204" pitchFamily="34" charset="0"/>
                          <a:cs typeface="Arial" pitchFamily="34" charset="0"/>
                        </a:rPr>
                        <a:t>EV/Per screen</a:t>
                      </a:r>
                    </a:p>
                  </a:txBody>
                  <a:tcPr marL="9181" marR="9181" marT="91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7"/>
                  </a:ext>
                </a:extLst>
              </a:tr>
              <a:tr h="255960">
                <a:tc>
                  <a:txBody>
                    <a:bodyPr/>
                    <a:lstStyle/>
                    <a:p>
                      <a:pPr algn="just" fontAlgn="ctr">
                        <a:lnSpc>
                          <a:spcPct val="150000"/>
                        </a:lnSpc>
                      </a:pPr>
                      <a:r>
                        <a:rPr lang="en-US" sz="1400" b="1" i="0" u="none" strike="noStrike">
                          <a:solidFill>
                            <a:schemeClr val="tx1"/>
                          </a:solidFill>
                          <a:latin typeface="Calibri" panose="020F0502020204030204" pitchFamily="34" charset="0"/>
                        </a:rPr>
                        <a:t>Metals</a:t>
                      </a:r>
                    </a:p>
                  </a:txBody>
                  <a:tcPr marL="9181" marR="9181" marT="918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lnSpc>
                          <a:spcPct val="150000"/>
                        </a:lnSpc>
                      </a:pPr>
                      <a:r>
                        <a:rPr lang="en-US" sz="1400" b="1" i="0" u="none" strike="noStrike" dirty="0">
                          <a:solidFill>
                            <a:schemeClr val="tx1"/>
                          </a:solidFill>
                          <a:latin typeface="Calibri" panose="020F0502020204030204" pitchFamily="34" charset="0"/>
                          <a:cs typeface="Arial" pitchFamily="34" charset="0"/>
                        </a:rPr>
                        <a:t>EBITDA/Ton, EV/Metric ton</a:t>
                      </a:r>
                    </a:p>
                  </a:txBody>
                  <a:tcPr marL="9181" marR="9181" marT="91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8"/>
                  </a:ext>
                </a:extLst>
              </a:tr>
              <a:tr h="336458">
                <a:tc>
                  <a:txBody>
                    <a:bodyPr/>
                    <a:lstStyle/>
                    <a:p>
                      <a:pPr algn="just" fontAlgn="ctr">
                        <a:lnSpc>
                          <a:spcPct val="150000"/>
                        </a:lnSpc>
                      </a:pPr>
                      <a:r>
                        <a:rPr lang="en-US" sz="1400" b="1" i="0" u="none" strike="noStrike">
                          <a:solidFill>
                            <a:schemeClr val="tx1"/>
                          </a:solidFill>
                          <a:latin typeface="Calibri" panose="020F0502020204030204" pitchFamily="34" charset="0"/>
                        </a:rPr>
                        <a:t>Textiles</a:t>
                      </a:r>
                    </a:p>
                  </a:txBody>
                  <a:tcPr marL="9181" marR="9181" marT="918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lnSpc>
                          <a:spcPct val="150000"/>
                        </a:lnSpc>
                      </a:pPr>
                      <a:r>
                        <a:rPr lang="en-US" sz="1400" b="1" i="0" u="none" strike="noStrike" dirty="0">
                          <a:solidFill>
                            <a:schemeClr val="tx1"/>
                          </a:solidFill>
                          <a:latin typeface="Calibri" panose="020F0502020204030204" pitchFamily="34" charset="0"/>
                          <a:cs typeface="Arial" pitchFamily="34" charset="0"/>
                        </a:rPr>
                        <a:t>EBITDA depend upon capacity utilization Percentage &amp; per spindle value</a:t>
                      </a:r>
                    </a:p>
                  </a:txBody>
                  <a:tcPr marL="9181" marR="9181" marT="91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9"/>
                  </a:ext>
                </a:extLst>
              </a:tr>
              <a:tr h="255960">
                <a:tc>
                  <a:txBody>
                    <a:bodyPr/>
                    <a:lstStyle/>
                    <a:p>
                      <a:pPr algn="just" fontAlgn="ctr">
                        <a:lnSpc>
                          <a:spcPct val="150000"/>
                        </a:lnSpc>
                      </a:pPr>
                      <a:r>
                        <a:rPr lang="en-US" sz="1400" b="1" i="0" u="none" strike="noStrike">
                          <a:solidFill>
                            <a:schemeClr val="tx1"/>
                          </a:solidFill>
                          <a:latin typeface="Calibri" panose="020F0502020204030204" pitchFamily="34" charset="0"/>
                        </a:rPr>
                        <a:t>Pharma Bulk Drugs</a:t>
                      </a:r>
                    </a:p>
                  </a:txBody>
                  <a:tcPr marL="9181" marR="9181" marT="918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lnSpc>
                          <a:spcPct val="150000"/>
                        </a:lnSpc>
                      </a:pPr>
                      <a:r>
                        <a:rPr lang="en-US" sz="1400" b="1" i="0" u="none" strike="noStrike" dirty="0">
                          <a:solidFill>
                            <a:schemeClr val="tx1"/>
                          </a:solidFill>
                          <a:latin typeface="Calibri" panose="020F0502020204030204" pitchFamily="34" charset="0"/>
                          <a:cs typeface="Arial" pitchFamily="34" charset="0"/>
                        </a:rPr>
                        <a:t>New Drug Approvals , Patents</a:t>
                      </a:r>
                    </a:p>
                  </a:txBody>
                  <a:tcPr marL="9181" marR="9181" marT="91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10"/>
                  </a:ext>
                </a:extLst>
              </a:tr>
              <a:tr h="255960">
                <a:tc>
                  <a:txBody>
                    <a:bodyPr/>
                    <a:lstStyle/>
                    <a:p>
                      <a:pPr algn="just" fontAlgn="ctr">
                        <a:lnSpc>
                          <a:spcPct val="150000"/>
                        </a:lnSpc>
                      </a:pPr>
                      <a:r>
                        <a:rPr lang="en-US" sz="1400" b="1" i="0" u="none" strike="noStrike">
                          <a:solidFill>
                            <a:schemeClr val="tx1"/>
                          </a:solidFill>
                          <a:latin typeface="Calibri" panose="020F0502020204030204" pitchFamily="34" charset="0"/>
                        </a:rPr>
                        <a:t>Airlines</a:t>
                      </a:r>
                    </a:p>
                  </a:txBody>
                  <a:tcPr marL="9181" marR="9181" marT="918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lnSpc>
                          <a:spcPct val="150000"/>
                        </a:lnSpc>
                      </a:pPr>
                      <a:r>
                        <a:rPr lang="en-US" sz="1400" b="1" i="0" u="none" strike="noStrike" dirty="0">
                          <a:solidFill>
                            <a:schemeClr val="tx1"/>
                          </a:solidFill>
                          <a:latin typeface="Calibri" panose="020F0502020204030204" pitchFamily="34" charset="0"/>
                          <a:cs typeface="Arial" pitchFamily="34" charset="0"/>
                        </a:rPr>
                        <a:t>EV/Plane or EV/passenger</a:t>
                      </a:r>
                    </a:p>
                  </a:txBody>
                  <a:tcPr marL="9181" marR="9181" marT="91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11"/>
                  </a:ext>
                </a:extLst>
              </a:tr>
              <a:tr h="255960">
                <a:tc>
                  <a:txBody>
                    <a:bodyPr/>
                    <a:lstStyle/>
                    <a:p>
                      <a:pPr algn="just" fontAlgn="ctr">
                        <a:lnSpc>
                          <a:spcPct val="150000"/>
                        </a:lnSpc>
                      </a:pPr>
                      <a:r>
                        <a:rPr lang="en-US" sz="1400" b="1" i="0" u="none" strike="noStrike">
                          <a:solidFill>
                            <a:schemeClr val="tx1"/>
                          </a:solidFill>
                          <a:latin typeface="Calibri" panose="020F0502020204030204" pitchFamily="34" charset="0"/>
                        </a:rPr>
                        <a:t>Shipping</a:t>
                      </a:r>
                    </a:p>
                  </a:txBody>
                  <a:tcPr marL="9181" marR="9181" marT="918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lnSpc>
                          <a:spcPct val="150000"/>
                        </a:lnSpc>
                      </a:pPr>
                      <a:r>
                        <a:rPr lang="en-US" sz="1400" b="1" i="0" u="none" strike="noStrike" dirty="0">
                          <a:solidFill>
                            <a:schemeClr val="tx1"/>
                          </a:solidFill>
                          <a:latin typeface="Calibri" panose="020F0502020204030204" pitchFamily="34" charset="0"/>
                          <a:cs typeface="Arial" pitchFamily="34" charset="0"/>
                        </a:rPr>
                        <a:t>EV/Order Book, </a:t>
                      </a:r>
                      <a:r>
                        <a:rPr lang="en-US" sz="1400" b="1" i="0" u="none" strike="noStrike" dirty="0" err="1">
                          <a:solidFill>
                            <a:schemeClr val="tx1"/>
                          </a:solidFill>
                          <a:latin typeface="Calibri" panose="020F0502020204030204" pitchFamily="34" charset="0"/>
                          <a:cs typeface="Arial" pitchFamily="34" charset="0"/>
                        </a:rPr>
                        <a:t>Mcap</a:t>
                      </a:r>
                      <a:r>
                        <a:rPr lang="en-US" sz="1400" b="1" i="0" u="none" strike="noStrike" dirty="0">
                          <a:solidFill>
                            <a:schemeClr val="tx1"/>
                          </a:solidFill>
                          <a:latin typeface="Calibri" panose="020F0502020204030204" pitchFamily="34" charset="0"/>
                          <a:cs typeface="Arial" pitchFamily="34" charset="0"/>
                        </a:rPr>
                        <a:t>/Order Book</a:t>
                      </a:r>
                    </a:p>
                  </a:txBody>
                  <a:tcPr marL="9181" marR="9181" marT="91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12"/>
                  </a:ext>
                </a:extLst>
              </a:tr>
              <a:tr h="255960">
                <a:tc>
                  <a:txBody>
                    <a:bodyPr/>
                    <a:lstStyle/>
                    <a:p>
                      <a:pPr algn="just" fontAlgn="ctr">
                        <a:lnSpc>
                          <a:spcPct val="150000"/>
                        </a:lnSpc>
                      </a:pPr>
                      <a:r>
                        <a:rPr lang="en-US" sz="1400" b="1" i="0" u="none" strike="noStrike">
                          <a:solidFill>
                            <a:schemeClr val="tx1"/>
                          </a:solidFill>
                          <a:latin typeface="Calibri" panose="020F0502020204030204" pitchFamily="34" charset="0"/>
                        </a:rPr>
                        <a:t>Cement</a:t>
                      </a:r>
                    </a:p>
                  </a:txBody>
                  <a:tcPr marL="9181" marR="9181" marT="918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lnSpc>
                          <a:spcPct val="150000"/>
                        </a:lnSpc>
                      </a:pPr>
                      <a:r>
                        <a:rPr lang="en-US" sz="1400" b="1" i="0" u="none" strike="noStrike" dirty="0">
                          <a:solidFill>
                            <a:schemeClr val="tx1"/>
                          </a:solidFill>
                          <a:latin typeface="Calibri" panose="020F0502020204030204" pitchFamily="34" charset="0"/>
                          <a:cs typeface="Arial" pitchFamily="34" charset="0"/>
                        </a:rPr>
                        <a:t>EV/Per ton &amp; EBITDA/Per ton</a:t>
                      </a:r>
                    </a:p>
                  </a:txBody>
                  <a:tcPr marL="9181" marR="9181" marT="91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13"/>
                  </a:ext>
                </a:extLst>
              </a:tr>
              <a:tr h="313809">
                <a:tc>
                  <a:txBody>
                    <a:bodyPr/>
                    <a:lstStyle/>
                    <a:p>
                      <a:pPr algn="just" fontAlgn="ctr">
                        <a:lnSpc>
                          <a:spcPct val="150000"/>
                        </a:lnSpc>
                      </a:pPr>
                      <a:r>
                        <a:rPr lang="en-US" sz="1400" b="1" i="0" u="none" strike="noStrike">
                          <a:solidFill>
                            <a:schemeClr val="tx1"/>
                          </a:solidFill>
                          <a:latin typeface="Calibri" panose="020F0502020204030204" pitchFamily="34" charset="0"/>
                        </a:rPr>
                        <a:t>Banks</a:t>
                      </a:r>
                    </a:p>
                  </a:txBody>
                  <a:tcPr marL="9181" marR="9181" marT="918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fontAlgn="ctr">
                        <a:lnSpc>
                          <a:spcPct val="150000"/>
                        </a:lnSpc>
                      </a:pPr>
                      <a:r>
                        <a:rPr lang="en-US" sz="1400" b="1" i="0" u="none" strike="noStrike" kern="1200" dirty="0">
                          <a:solidFill>
                            <a:schemeClr val="tx1"/>
                          </a:solidFill>
                          <a:latin typeface="Calibri" panose="020F0502020204030204" pitchFamily="34" charset="0"/>
                          <a:ea typeface="+mn-ea"/>
                          <a:cs typeface="Arial" pitchFamily="34" charset="0"/>
                        </a:rPr>
                        <a:t>Non performing Assets</a:t>
                      </a:r>
                      <a:r>
                        <a:rPr lang="en-US" sz="1400" b="1" i="0" u="none" strike="noStrike" dirty="0">
                          <a:solidFill>
                            <a:schemeClr val="tx1"/>
                          </a:solidFill>
                          <a:latin typeface="Calibri" panose="020F0502020204030204" pitchFamily="34" charset="0"/>
                          <a:cs typeface="Arial" pitchFamily="34" charset="0"/>
                        </a:rPr>
                        <a:t> , Current Account &amp; Saving Account per Branch</a:t>
                      </a:r>
                    </a:p>
                  </a:txBody>
                  <a:tcPr marL="9181" marR="9181" marT="91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14"/>
                  </a:ext>
                </a:extLst>
              </a:tr>
            </a:tbl>
          </a:graphicData>
        </a:graphic>
      </p:graphicFrame>
      <p:sp>
        <p:nvSpPr>
          <p:cNvPr id="4" name="Rectangle 3"/>
          <p:cNvSpPr/>
          <p:nvPr/>
        </p:nvSpPr>
        <p:spPr>
          <a:xfrm>
            <a:off x="2704158" y="361549"/>
            <a:ext cx="8459141" cy="880369"/>
          </a:xfrm>
          <a:prstGeom prst="rect">
            <a:avLst/>
          </a:prstGeom>
        </p:spPr>
        <p:txBody>
          <a:bodyPr wrap="square">
            <a:spAutoFit/>
          </a:bodyPr>
          <a:lstStyle/>
          <a:p>
            <a:pPr algn="just">
              <a:lnSpc>
                <a:spcPct val="150000"/>
              </a:lnSpc>
              <a:spcBef>
                <a:spcPct val="0"/>
              </a:spcBef>
            </a:pPr>
            <a:r>
              <a:rPr lang="en-US" altLang="en-US" b="1" dirty="0">
                <a:solidFill>
                  <a:srgbClr val="D50032"/>
                </a:solidFill>
                <a:latin typeface="Calibri" panose="020F0502020204030204" pitchFamily="34" charset="0"/>
              </a:rPr>
              <a:t>A rule of thumb or benchmark indicator is used as a reasonableness check against the values determined by the use of other valuation approaches. </a:t>
            </a:r>
          </a:p>
        </p:txBody>
      </p:sp>
      <p:sp>
        <p:nvSpPr>
          <p:cNvPr id="9" name="Rectangle 8"/>
          <p:cNvSpPr/>
          <p:nvPr/>
        </p:nvSpPr>
        <p:spPr>
          <a:xfrm>
            <a:off x="293650" y="4133715"/>
            <a:ext cx="1905274" cy="1890297"/>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lnSpc>
                <a:spcPct val="150000"/>
              </a:lnSpc>
              <a:defRPr/>
            </a:pPr>
            <a:r>
              <a:rPr lang="en-US" sz="1600" b="1" dirty="0">
                <a:solidFill>
                  <a:srgbClr val="FFFF00"/>
                </a:solidFill>
                <a:latin typeface="Calibri" panose="020F0502020204030204" pitchFamily="34" charset="0"/>
                <a:cs typeface="Arial" pitchFamily="34" charset="0"/>
              </a:rPr>
              <a:t>However, Exclusive use of Rule of Thumb is not recommended</a:t>
            </a:r>
          </a:p>
        </p:txBody>
      </p:sp>
    </p:spTree>
    <p:extLst>
      <p:ext uri="{BB962C8B-B14F-4D97-AF65-F5344CB8AC3E}">
        <p14:creationId xmlns:p14="http://schemas.microsoft.com/office/powerpoint/2010/main" xmlns="" val="77118588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D50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71343" y="357390"/>
            <a:ext cx="11449319" cy="6168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055206" y="669697"/>
            <a:ext cx="10081587" cy="584775"/>
          </a:xfrm>
          <a:prstGeom prst="rect">
            <a:avLst/>
          </a:prstGeom>
          <a:noFill/>
        </p:spPr>
        <p:txBody>
          <a:bodyPr wrap="square" rtlCol="0">
            <a:spAutoFit/>
          </a:bodyPr>
          <a:lstStyle/>
          <a:p>
            <a:pPr algn="ctr"/>
            <a:r>
              <a:rPr lang="en-US" sz="3200" b="1" dirty="0">
                <a:solidFill>
                  <a:srgbClr val="141F3C"/>
                </a:solidFill>
                <a:latin typeface="Calibri" panose="020F0502020204030204" pitchFamily="34" charset="0"/>
                <a:cs typeface="Calibri" panose="020F0502020204030204" pitchFamily="34" charset="0"/>
              </a:rPr>
              <a:t>Relative Valuation</a:t>
            </a:r>
            <a:endParaRPr lang="en-US" sz="3200" b="1" dirty="0">
              <a:solidFill>
                <a:srgbClr val="D50032"/>
              </a:solidFill>
              <a:latin typeface="Calibri" panose="020F0502020204030204" pitchFamily="34" charset="0"/>
              <a:cs typeface="Calibri" panose="020F0502020204030204" pitchFamily="34" charset="0"/>
            </a:endParaRPr>
          </a:p>
        </p:txBody>
      </p:sp>
      <p:pic>
        <p:nvPicPr>
          <p:cNvPr id="6" name="Picture 5" descr="http://wwwassets.rand.org/content/rand/randeurope/research/projects/relative-valuations-research-impact/jcr:content/par/teaser.aspectfit.0x1200.jpg/1416672441249.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3582" b="22555"/>
          <a:stretch/>
        </p:blipFill>
        <p:spPr bwMode="auto">
          <a:xfrm>
            <a:off x="371337" y="1915886"/>
            <a:ext cx="11449326" cy="35850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6877481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525" y="285349"/>
            <a:ext cx="11887471"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dirty="0">
              <a:solidFill>
                <a:schemeClr val="bg1"/>
              </a:solidFill>
              <a:latin typeface="Stencil" panose="040409050D0802020404" pitchFamily="82" charset="0"/>
            </a:endParaRPr>
          </a:p>
        </p:txBody>
      </p:sp>
      <p:sp>
        <p:nvSpPr>
          <p:cNvPr id="28" name="Rectangle 27"/>
          <p:cNvSpPr/>
          <p:nvPr/>
        </p:nvSpPr>
        <p:spPr>
          <a:xfrm>
            <a:off x="3" y="0"/>
            <a:ext cx="2492569"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105796" y="1777594"/>
            <a:ext cx="2280982" cy="2909130"/>
          </a:xfrm>
          <a:prstGeom prst="rect">
            <a:avLst/>
          </a:prstGeom>
        </p:spPr>
        <p:txBody>
          <a:bodyPr wrap="square">
            <a:spAutoFit/>
          </a:bodyPr>
          <a:lstStyle/>
          <a:p>
            <a:pPr algn="ctr">
              <a:lnSpc>
                <a:spcPct val="200000"/>
              </a:lnSpc>
            </a:pPr>
            <a:r>
              <a:rPr lang="en-US" sz="3200" b="1" dirty="0">
                <a:solidFill>
                  <a:schemeClr val="bg1"/>
                </a:solidFill>
                <a:latin typeface="Calibri" panose="020F0502020204030204" pitchFamily="34" charset="0"/>
                <a:cs typeface="Calibri" panose="020F0502020204030204" pitchFamily="34" charset="0"/>
              </a:rPr>
              <a:t>What is Relative Valuation</a:t>
            </a:r>
          </a:p>
        </p:txBody>
      </p:sp>
      <p:pic>
        <p:nvPicPr>
          <p:cNvPr id="5" name="Picture 4"/>
          <p:cNvPicPr>
            <a:picLocks noChangeAspect="1"/>
          </p:cNvPicPr>
          <p:nvPr/>
        </p:nvPicPr>
        <p:blipFill>
          <a:blip r:embed="rId2" cstate="print"/>
          <a:stretch>
            <a:fillRect/>
          </a:stretch>
        </p:blipFill>
        <p:spPr>
          <a:xfrm>
            <a:off x="3007654" y="1894501"/>
            <a:ext cx="8669263" cy="3938357"/>
          </a:xfrm>
          <a:prstGeom prst="rect">
            <a:avLst/>
          </a:prstGeom>
        </p:spPr>
      </p:pic>
      <p:sp>
        <p:nvSpPr>
          <p:cNvPr id="36" name="TextBox 35"/>
          <p:cNvSpPr txBox="1"/>
          <p:nvPr/>
        </p:nvSpPr>
        <p:spPr>
          <a:xfrm>
            <a:off x="2492570" y="758947"/>
            <a:ext cx="9699430" cy="880369"/>
          </a:xfrm>
          <a:prstGeom prst="rect">
            <a:avLst/>
          </a:prstGeom>
          <a:solidFill>
            <a:srgbClr val="141F3C"/>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eaLnBrk="1" fontAlgn="auto" hangingPunct="1">
              <a:lnSpc>
                <a:spcPct val="150000"/>
              </a:lnSpc>
              <a:spcBef>
                <a:spcPts val="0"/>
              </a:spcBef>
              <a:spcAft>
                <a:spcPts val="0"/>
              </a:spcAft>
              <a:defRPr/>
            </a:pPr>
            <a:r>
              <a:rPr lang="en-US" b="1" dirty="0">
                <a:latin typeface="Calibri" panose="020F0502020204030204" pitchFamily="34" charset="0"/>
                <a:cs typeface="Arial" pitchFamily="34" charset="0"/>
              </a:rPr>
              <a:t>The Value of an asset is compared to the values assessed by the market for similar or comparable assets.</a:t>
            </a:r>
          </a:p>
        </p:txBody>
      </p:sp>
      <p:sp>
        <p:nvSpPr>
          <p:cNvPr id="37" name="Rectangle 36"/>
          <p:cNvSpPr/>
          <p:nvPr/>
        </p:nvSpPr>
        <p:spPr>
          <a:xfrm>
            <a:off x="4666982" y="5861886"/>
            <a:ext cx="5105400" cy="6096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a:latin typeface="Calibri" panose="020F0502020204030204" pitchFamily="34" charset="0"/>
                <a:cs typeface="Arial" pitchFamily="34" charset="0"/>
              </a:rPr>
              <a:t>Relative Valuation is Pervasive</a:t>
            </a:r>
          </a:p>
        </p:txBody>
      </p:sp>
    </p:spTree>
    <p:extLst>
      <p:ext uri="{BB962C8B-B14F-4D97-AF65-F5344CB8AC3E}">
        <p14:creationId xmlns:p14="http://schemas.microsoft.com/office/powerpoint/2010/main" xmlns="" val="367085196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526" y="285349"/>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dirty="0">
              <a:solidFill>
                <a:schemeClr val="bg1"/>
              </a:solidFill>
              <a:latin typeface="Stencil" panose="040409050D0802020404" pitchFamily="82" charset="0"/>
            </a:endParaRPr>
          </a:p>
        </p:txBody>
      </p:sp>
      <p:sp>
        <p:nvSpPr>
          <p:cNvPr id="28" name="Rectangle 27"/>
          <p:cNvSpPr/>
          <p:nvPr/>
        </p:nvSpPr>
        <p:spPr>
          <a:xfrm>
            <a:off x="-130625" y="-5959"/>
            <a:ext cx="3381825"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0" y="1999138"/>
            <a:ext cx="3029290" cy="1924245"/>
          </a:xfrm>
          <a:prstGeom prst="rect">
            <a:avLst/>
          </a:prstGeom>
        </p:spPr>
        <p:txBody>
          <a:bodyPr wrap="square">
            <a:spAutoFit/>
          </a:bodyPr>
          <a:lstStyle/>
          <a:p>
            <a:pPr algn="ctr">
              <a:lnSpc>
                <a:spcPct val="200000"/>
              </a:lnSpc>
            </a:pPr>
            <a:r>
              <a:rPr lang="en-US" sz="3200" b="1" dirty="0">
                <a:solidFill>
                  <a:schemeClr val="bg1"/>
                </a:solidFill>
                <a:latin typeface="Calibri" panose="020F0502020204030204" pitchFamily="34" charset="0"/>
                <a:cs typeface="Calibri" panose="020F0502020204030204" pitchFamily="34" charset="0"/>
              </a:rPr>
              <a:t>Standardizing Value</a:t>
            </a:r>
          </a:p>
        </p:txBody>
      </p:sp>
      <p:pic>
        <p:nvPicPr>
          <p:cNvPr id="2" name="Picture 1"/>
          <p:cNvPicPr>
            <a:picLocks noChangeAspect="1"/>
          </p:cNvPicPr>
          <p:nvPr/>
        </p:nvPicPr>
        <p:blipFill>
          <a:blip r:embed="rId2" cstate="print"/>
          <a:stretch>
            <a:fillRect/>
          </a:stretch>
        </p:blipFill>
        <p:spPr>
          <a:xfrm>
            <a:off x="3449930" y="1718775"/>
            <a:ext cx="8270600" cy="4754596"/>
          </a:xfrm>
          <a:prstGeom prst="rect">
            <a:avLst/>
          </a:prstGeom>
        </p:spPr>
      </p:pic>
      <p:sp>
        <p:nvSpPr>
          <p:cNvPr id="18" name="TextBox 17"/>
          <p:cNvSpPr txBox="1"/>
          <p:nvPr/>
        </p:nvSpPr>
        <p:spPr>
          <a:xfrm>
            <a:off x="3246730" y="800290"/>
            <a:ext cx="8983632" cy="880369"/>
          </a:xfrm>
          <a:prstGeom prst="rect">
            <a:avLst/>
          </a:prstGeom>
          <a:solidFill>
            <a:srgbClr val="141F3C"/>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eaLnBrk="1" fontAlgn="auto" hangingPunct="1">
              <a:lnSpc>
                <a:spcPct val="150000"/>
              </a:lnSpc>
              <a:spcBef>
                <a:spcPts val="0"/>
              </a:spcBef>
              <a:spcAft>
                <a:spcPts val="0"/>
              </a:spcAft>
              <a:defRPr/>
            </a:pPr>
            <a:r>
              <a:rPr lang="en-US" b="1" dirty="0">
                <a:latin typeface="Calibri" panose="020F0502020204030204" pitchFamily="34" charset="0"/>
                <a:cs typeface="Arial" pitchFamily="34" charset="0"/>
              </a:rPr>
              <a:t>The valuation ratio typically expresses the valuation as a function of a measure of Key Financial Metrics</a:t>
            </a:r>
          </a:p>
        </p:txBody>
      </p:sp>
    </p:spTree>
    <p:extLst>
      <p:ext uri="{BB962C8B-B14F-4D97-AF65-F5344CB8AC3E}">
        <p14:creationId xmlns:p14="http://schemas.microsoft.com/office/powerpoint/2010/main" xmlns="" val="282017251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526" y="285349"/>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dirty="0">
              <a:solidFill>
                <a:schemeClr val="bg1"/>
              </a:solidFill>
              <a:latin typeface="Stencil" panose="040409050D0802020404" pitchFamily="82" charset="0"/>
            </a:endParaRPr>
          </a:p>
        </p:txBody>
      </p:sp>
      <p:sp>
        <p:nvSpPr>
          <p:cNvPr id="28" name="Rectangle 27"/>
          <p:cNvSpPr/>
          <p:nvPr/>
        </p:nvSpPr>
        <p:spPr>
          <a:xfrm>
            <a:off x="-130625" y="-5959"/>
            <a:ext cx="3381825"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95914" y="1878931"/>
            <a:ext cx="3029290" cy="1924245"/>
          </a:xfrm>
          <a:prstGeom prst="rect">
            <a:avLst/>
          </a:prstGeom>
        </p:spPr>
        <p:txBody>
          <a:bodyPr wrap="square">
            <a:spAutoFit/>
          </a:bodyPr>
          <a:lstStyle/>
          <a:p>
            <a:pPr algn="ctr">
              <a:lnSpc>
                <a:spcPct val="200000"/>
              </a:lnSpc>
            </a:pPr>
            <a:r>
              <a:rPr lang="en-US" sz="3200" b="1" dirty="0">
                <a:solidFill>
                  <a:schemeClr val="bg1"/>
                </a:solidFill>
                <a:latin typeface="Calibri" panose="020F0502020204030204" pitchFamily="34" charset="0"/>
                <a:cs typeface="Calibri" panose="020F0502020204030204" pitchFamily="34" charset="0"/>
              </a:rPr>
              <a:t>Multiples can be misleading</a:t>
            </a:r>
          </a:p>
        </p:txBody>
      </p:sp>
      <p:sp>
        <p:nvSpPr>
          <p:cNvPr id="8" name="Rectangle 3"/>
          <p:cNvSpPr txBox="1">
            <a:spLocks noChangeArrowheads="1"/>
          </p:cNvSpPr>
          <p:nvPr/>
        </p:nvSpPr>
        <p:spPr>
          <a:xfrm>
            <a:off x="3555726" y="515257"/>
            <a:ext cx="7939588" cy="574040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lnSpc>
                <a:spcPct val="250000"/>
              </a:lnSpc>
              <a:buFontTx/>
              <a:buNone/>
              <a:defRPr/>
            </a:pPr>
            <a:r>
              <a:rPr lang="en-US" altLang="en-US" sz="1800" b="1" dirty="0">
                <a:solidFill>
                  <a:srgbClr val="D50032"/>
                </a:solidFill>
                <a:latin typeface="Calibri" panose="020F0502020204030204" pitchFamily="34" charset="0"/>
                <a:cs typeface="Arial" panose="020B0604020202020204" pitchFamily="34" charset="0"/>
              </a:rPr>
              <a:t>To use a multiple you must: </a:t>
            </a:r>
          </a:p>
          <a:p>
            <a:pPr marL="609600" indent="-385763">
              <a:lnSpc>
                <a:spcPct val="250000"/>
              </a:lnSpc>
              <a:defRPr/>
            </a:pPr>
            <a:r>
              <a:rPr lang="en-US" altLang="en-US" sz="1400" b="1" dirty="0">
                <a:latin typeface="Calibri" panose="020F0502020204030204" pitchFamily="34" charset="0"/>
                <a:cs typeface="Arial" panose="020B0604020202020204" pitchFamily="34" charset="0"/>
              </a:rPr>
              <a:t>Know what are the </a:t>
            </a:r>
            <a:r>
              <a:rPr lang="en-US" altLang="en-US" sz="1400" b="1" u="sng" dirty="0">
                <a:solidFill>
                  <a:srgbClr val="D50032"/>
                </a:solidFill>
                <a:latin typeface="Calibri" panose="020F0502020204030204" pitchFamily="34" charset="0"/>
                <a:cs typeface="Arial" panose="020B0604020202020204" pitchFamily="34" charset="0"/>
              </a:rPr>
              <a:t>fundamentals</a:t>
            </a:r>
            <a:r>
              <a:rPr lang="en-US" altLang="en-US" sz="1400" b="1" dirty="0">
                <a:latin typeface="Calibri" panose="020F0502020204030204" pitchFamily="34" charset="0"/>
                <a:cs typeface="Arial" panose="020B0604020202020204" pitchFamily="34" charset="0"/>
              </a:rPr>
              <a:t> that determine the multiple and how </a:t>
            </a:r>
            <a:r>
              <a:rPr lang="en-US" altLang="en-US" sz="1400" b="1" u="sng" dirty="0">
                <a:solidFill>
                  <a:srgbClr val="D50032"/>
                </a:solidFill>
                <a:latin typeface="Calibri" panose="020F0502020204030204" pitchFamily="34" charset="0"/>
                <a:cs typeface="Arial" panose="020B0604020202020204" pitchFamily="34" charset="0"/>
              </a:rPr>
              <a:t>changes in these fundamentals</a:t>
            </a:r>
            <a:r>
              <a:rPr lang="en-US" altLang="en-US" sz="1400" b="1" dirty="0">
                <a:latin typeface="Calibri" panose="020F0502020204030204" pitchFamily="34" charset="0"/>
                <a:cs typeface="Arial" panose="020B0604020202020204" pitchFamily="34" charset="0"/>
              </a:rPr>
              <a:t>  change the multiple</a:t>
            </a:r>
          </a:p>
          <a:p>
            <a:pPr marL="609600" indent="-385763">
              <a:lnSpc>
                <a:spcPct val="250000"/>
              </a:lnSpc>
              <a:defRPr/>
            </a:pPr>
            <a:r>
              <a:rPr lang="en-US" altLang="en-US" sz="1400" b="1" dirty="0">
                <a:latin typeface="Calibri" panose="020F0502020204030204" pitchFamily="34" charset="0"/>
                <a:cs typeface="Arial" panose="020B0604020202020204" pitchFamily="34" charset="0"/>
              </a:rPr>
              <a:t>Know what the distribution of the multiple looks like (Mean/Median/Outliers)</a:t>
            </a:r>
          </a:p>
          <a:p>
            <a:pPr marL="609600" indent="-385763">
              <a:lnSpc>
                <a:spcPct val="250000"/>
              </a:lnSpc>
              <a:defRPr/>
            </a:pPr>
            <a:r>
              <a:rPr lang="en-US" altLang="en-US" sz="1400" b="1" dirty="0">
                <a:latin typeface="Calibri" panose="020F0502020204030204" pitchFamily="34" charset="0"/>
                <a:cs typeface="Arial" panose="020B0604020202020204" pitchFamily="34" charset="0"/>
              </a:rPr>
              <a:t>Ensure that both the denominator and numerator represent same group </a:t>
            </a:r>
          </a:p>
          <a:p>
            <a:pPr marL="1265238" indent="-411163">
              <a:lnSpc>
                <a:spcPct val="250000"/>
              </a:lnSpc>
              <a:buFont typeface="Wingdings" panose="05000000000000000000" pitchFamily="2" charset="2"/>
              <a:buChar char="Ø"/>
              <a:defRPr/>
            </a:pPr>
            <a:r>
              <a:rPr lang="en-US" sz="1400" b="1" dirty="0">
                <a:latin typeface="Calibri" panose="020F0502020204030204" pitchFamily="34" charset="0"/>
                <a:ea typeface="Times New Roman" pitchFamily="18" charset="0"/>
                <a:cs typeface="Arial" charset="0"/>
              </a:rPr>
              <a:t>PE, Book Value, </a:t>
            </a:r>
            <a:r>
              <a:rPr lang="en-US" sz="1400" b="1" dirty="0" err="1">
                <a:latin typeface="Calibri" panose="020F0502020204030204" pitchFamily="34" charset="0"/>
                <a:ea typeface="Times New Roman" pitchFamily="18" charset="0"/>
                <a:cs typeface="Arial" charset="0"/>
              </a:rPr>
              <a:t>Mcap</a:t>
            </a:r>
            <a:r>
              <a:rPr lang="en-US" sz="1400" b="1" dirty="0">
                <a:latin typeface="Calibri" panose="020F0502020204030204" pitchFamily="34" charset="0"/>
                <a:ea typeface="Times New Roman" pitchFamily="18" charset="0"/>
                <a:cs typeface="Arial" charset="0"/>
              </a:rPr>
              <a:t>/Sales Multiples result in Equity Value</a:t>
            </a:r>
          </a:p>
          <a:p>
            <a:pPr marL="1265238" indent="-411163">
              <a:lnSpc>
                <a:spcPct val="250000"/>
              </a:lnSpc>
              <a:buFont typeface="Wingdings" panose="05000000000000000000" pitchFamily="2" charset="2"/>
              <a:buChar char="Ø"/>
              <a:defRPr/>
            </a:pPr>
            <a:r>
              <a:rPr lang="en-US" sz="1400" b="1" dirty="0">
                <a:latin typeface="Calibri" panose="020F0502020204030204" pitchFamily="34" charset="0"/>
                <a:ea typeface="Times New Roman" pitchFamily="18" charset="0"/>
                <a:cs typeface="Arial" charset="0"/>
              </a:rPr>
              <a:t>EBIT, EBITDA, EV / Sales Multiple result in Enterprise Value</a:t>
            </a:r>
            <a:endParaRPr lang="en-US" altLang="en-US" sz="1400" b="1" dirty="0">
              <a:latin typeface="Calibri" panose="020F0502020204030204" pitchFamily="34" charset="0"/>
              <a:cs typeface="Arial" panose="020B0604020202020204" pitchFamily="34" charset="0"/>
            </a:endParaRPr>
          </a:p>
          <a:p>
            <a:pPr marL="609600" indent="-385763">
              <a:lnSpc>
                <a:spcPct val="250000"/>
              </a:lnSpc>
              <a:defRPr/>
            </a:pPr>
            <a:r>
              <a:rPr lang="en-US" altLang="en-US" sz="1400" b="1" u="sng" dirty="0">
                <a:solidFill>
                  <a:srgbClr val="D50032"/>
                </a:solidFill>
                <a:latin typeface="Calibri" panose="020F0502020204030204" pitchFamily="34" charset="0"/>
                <a:cs typeface="Arial" panose="020B0604020202020204" pitchFamily="34" charset="0"/>
              </a:rPr>
              <a:t>Ensure that firms are comparable</a:t>
            </a:r>
            <a:r>
              <a:rPr lang="en-US" altLang="en-US" sz="1400" b="1" dirty="0">
                <a:solidFill>
                  <a:srgbClr val="D50032"/>
                </a:solidFill>
                <a:latin typeface="Calibri" panose="020F0502020204030204" pitchFamily="34" charset="0"/>
                <a:cs typeface="Arial" panose="020B0604020202020204" pitchFamily="34" charset="0"/>
              </a:rPr>
              <a:t> </a:t>
            </a:r>
            <a:r>
              <a:rPr lang="en-US" altLang="en-US" sz="1400" b="1" dirty="0">
                <a:latin typeface="Calibri" panose="020F0502020204030204" pitchFamily="34" charset="0"/>
                <a:cs typeface="Arial" panose="020B0604020202020204" pitchFamily="34" charset="0"/>
              </a:rPr>
              <a:t>(Business Model, Product Profile, Geography, Stage &amp; Size of Business, Profitability margins, Borrowings etc. play a crucial role in finding “Comps”</a:t>
            </a:r>
          </a:p>
        </p:txBody>
      </p:sp>
    </p:spTree>
    <p:extLst>
      <p:ext uri="{BB962C8B-B14F-4D97-AF65-F5344CB8AC3E}">
        <p14:creationId xmlns:p14="http://schemas.microsoft.com/office/powerpoint/2010/main" xmlns="" val="16289269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304526" y="285349"/>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dirty="0">
              <a:solidFill>
                <a:schemeClr val="bg1"/>
              </a:solidFill>
              <a:latin typeface="Stencil" panose="040409050D0802020404" pitchFamily="8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6053" y="713436"/>
            <a:ext cx="11113036" cy="5117846"/>
          </a:xfrm>
          <a:prstGeom prst="rect">
            <a:avLst/>
          </a:prstGeom>
        </p:spPr>
      </p:pic>
      <p:sp>
        <p:nvSpPr>
          <p:cNvPr id="3" name="TextBox 2"/>
          <p:cNvSpPr txBox="1"/>
          <p:nvPr/>
        </p:nvSpPr>
        <p:spPr>
          <a:xfrm>
            <a:off x="555173" y="484814"/>
            <a:ext cx="11120015" cy="5477205"/>
          </a:xfrm>
          <a:prstGeom prst="rect">
            <a:avLst/>
          </a:prstGeom>
          <a:noFill/>
        </p:spPr>
        <p:txBody>
          <a:bodyPr wrap="square" rtlCol="0">
            <a:spAutoFit/>
          </a:bodyPr>
          <a:lstStyle/>
          <a:p>
            <a:pPr algn="ctr">
              <a:lnSpc>
                <a:spcPct val="200000"/>
              </a:lnSpc>
            </a:pPr>
            <a:r>
              <a:rPr lang="en-US" sz="3600" b="1" i="1" dirty="0">
                <a:solidFill>
                  <a:srgbClr val="041E42"/>
                </a:solidFill>
                <a:cs typeface="Aharoni" panose="02010803020104030203" pitchFamily="2" charset="-79"/>
              </a:rPr>
              <a:t>“</a:t>
            </a:r>
            <a:r>
              <a:rPr lang="en-GB" sz="3600" b="1" i="1" dirty="0">
                <a:solidFill>
                  <a:srgbClr val="041E42"/>
                </a:solidFill>
                <a:cs typeface="Aharoni" panose="02010803020104030203" pitchFamily="2" charset="-79"/>
              </a:rPr>
              <a:t>We must </a:t>
            </a:r>
            <a:r>
              <a:rPr lang="en-GB" sz="3600" b="1" i="1" dirty="0" err="1">
                <a:solidFill>
                  <a:srgbClr val="041E42"/>
                </a:solidFill>
                <a:cs typeface="Aharoni" panose="02010803020104030203" pitchFamily="2" charset="-79"/>
              </a:rPr>
              <a:t>a</a:t>
            </a:r>
            <a:r>
              <a:rPr lang="en-GB" sz="3600" b="1" i="1" dirty="0" err="1" smtClean="0">
                <a:solidFill>
                  <a:srgbClr val="041E42"/>
                </a:solidFill>
                <a:cs typeface="Aharoni" panose="02010803020104030203" pitchFamily="2" charset="-79"/>
              </a:rPr>
              <a:t>nalyze</a:t>
            </a:r>
            <a:r>
              <a:rPr lang="en-GB" sz="3600" b="1" i="1" dirty="0" smtClean="0">
                <a:solidFill>
                  <a:srgbClr val="041E42"/>
                </a:solidFill>
                <a:cs typeface="Aharoni" panose="02010803020104030203" pitchFamily="2" charset="-79"/>
              </a:rPr>
              <a:t> all Corporate Actions and </a:t>
            </a:r>
            <a:r>
              <a:rPr lang="en-GB" sz="3600" b="1" i="1" dirty="0">
                <a:solidFill>
                  <a:srgbClr val="041E42"/>
                </a:solidFill>
                <a:cs typeface="Aharoni" panose="02010803020104030203" pitchFamily="2" charset="-79"/>
              </a:rPr>
              <a:t>take necessary </a:t>
            </a:r>
            <a:r>
              <a:rPr lang="en-GB" sz="3600" b="1" i="1" dirty="0" smtClean="0">
                <a:solidFill>
                  <a:srgbClr val="041E42"/>
                </a:solidFill>
                <a:cs typeface="Aharoni" panose="02010803020104030203" pitchFamily="2" charset="-79"/>
              </a:rPr>
              <a:t>steps to </a:t>
            </a:r>
            <a:r>
              <a:rPr lang="en-GB" sz="3600" b="1" i="1" dirty="0">
                <a:solidFill>
                  <a:srgbClr val="041E42"/>
                </a:solidFill>
                <a:cs typeface="Aharoni" panose="02010803020104030203" pitchFamily="2" charset="-79"/>
              </a:rPr>
              <a:t>Align them with new Regulatory Valuation </a:t>
            </a:r>
            <a:r>
              <a:rPr lang="en-GB" sz="3600" b="1" i="1" dirty="0" smtClean="0">
                <a:solidFill>
                  <a:srgbClr val="041E42"/>
                </a:solidFill>
                <a:cs typeface="Aharoni" panose="02010803020104030203" pitchFamily="2" charset="-79"/>
              </a:rPr>
              <a:t>requirements”</a:t>
            </a:r>
          </a:p>
          <a:p>
            <a:pPr algn="ctr">
              <a:lnSpc>
                <a:spcPct val="200000"/>
              </a:lnSpc>
            </a:pPr>
            <a:endParaRPr lang="en-GB" sz="3600" b="1" i="1" dirty="0">
              <a:solidFill>
                <a:srgbClr val="041E42"/>
              </a:solidFill>
              <a:cs typeface="Aharoni" panose="02010803020104030203" pitchFamily="2" charset="-79"/>
            </a:endParaRPr>
          </a:p>
          <a:p>
            <a:pPr algn="ctr">
              <a:lnSpc>
                <a:spcPct val="200000"/>
              </a:lnSpc>
            </a:pPr>
            <a:r>
              <a:rPr lang="en-GB" sz="3600" b="1" i="1" dirty="0" smtClean="0">
                <a:solidFill>
                  <a:srgbClr val="041E42"/>
                </a:solidFill>
                <a:cs typeface="Aharoni" panose="02010803020104030203" pitchFamily="2" charset="-79"/>
              </a:rPr>
              <a:t>Let’s Learn…Unlearn…Relearn</a:t>
            </a:r>
            <a:endParaRPr lang="en-US" sz="3600" b="1" i="1" dirty="0">
              <a:solidFill>
                <a:srgbClr val="041E42"/>
              </a:solidFill>
              <a:cs typeface="Aharoni" panose="02010803020104030203" pitchFamily="2" charset="-79"/>
            </a:endParaRPr>
          </a:p>
        </p:txBody>
      </p:sp>
    </p:spTree>
    <p:extLst>
      <p:ext uri="{BB962C8B-B14F-4D97-AF65-F5344CB8AC3E}">
        <p14:creationId xmlns:p14="http://schemas.microsoft.com/office/powerpoint/2010/main" xmlns="" val="1367901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 name="Rectangle 16"/>
          <p:cNvSpPr/>
          <p:nvPr/>
        </p:nvSpPr>
        <p:spPr>
          <a:xfrm>
            <a:off x="304526" y="285349"/>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dirty="0">
              <a:solidFill>
                <a:schemeClr val="bg1"/>
              </a:solidFill>
              <a:latin typeface="Calibri" panose="020F0502020204030204" pitchFamily="34" charset="0"/>
              <a:cs typeface="Calibri" panose="020F0502020204030204" pitchFamily="34" charset="0"/>
            </a:endParaRPr>
          </a:p>
        </p:txBody>
      </p:sp>
      <p:sp>
        <p:nvSpPr>
          <p:cNvPr id="18" name="TextBox 17"/>
          <p:cNvSpPr txBox="1"/>
          <p:nvPr/>
        </p:nvSpPr>
        <p:spPr>
          <a:xfrm>
            <a:off x="1091136" y="1594715"/>
            <a:ext cx="7745506" cy="3785652"/>
          </a:xfrm>
          <a:prstGeom prst="rect">
            <a:avLst/>
          </a:prstGeom>
          <a:noFill/>
        </p:spPr>
        <p:txBody>
          <a:bodyPr wrap="square" rtlCol="0">
            <a:spAutoFit/>
          </a:bodyPr>
          <a:lstStyle/>
          <a:p>
            <a:pPr marL="285750" indent="-285750">
              <a:lnSpc>
                <a:spcPct val="250000"/>
              </a:lnSpc>
              <a:buFont typeface="Arial" panose="020B0604020202020204" pitchFamily="34" charset="0"/>
              <a:buChar char="•"/>
            </a:pPr>
            <a:r>
              <a:rPr lang="en-US" sz="2400" b="1" dirty="0" smtClean="0">
                <a:latin typeface="Calibri" panose="020F0502020204030204" pitchFamily="34" charset="0"/>
                <a:cs typeface="Calibri" panose="020F0502020204030204" pitchFamily="34" charset="0"/>
              </a:rPr>
              <a:t>International Valuation Standards</a:t>
            </a:r>
            <a:endParaRPr lang="en-US" sz="2400" b="1" dirty="0">
              <a:latin typeface="Calibri" panose="020F0502020204030204" pitchFamily="34" charset="0"/>
              <a:cs typeface="Calibri" panose="020F0502020204030204" pitchFamily="34" charset="0"/>
            </a:endParaRPr>
          </a:p>
          <a:p>
            <a:pPr marL="285750" indent="-285750">
              <a:lnSpc>
                <a:spcPct val="250000"/>
              </a:lnSpc>
              <a:buFont typeface="Arial" panose="020B0604020202020204" pitchFamily="34" charset="0"/>
              <a:buChar char="•"/>
            </a:pPr>
            <a:r>
              <a:rPr lang="en-US" sz="2400" b="1" dirty="0" smtClean="0">
                <a:latin typeface="Calibri" panose="020F0502020204030204" pitchFamily="34" charset="0"/>
                <a:cs typeface="Calibri" panose="020F0502020204030204" pitchFamily="34" charset="0"/>
              </a:rPr>
              <a:t>Indian Valuation Standards</a:t>
            </a:r>
          </a:p>
          <a:p>
            <a:pPr marL="285750" indent="-285750">
              <a:lnSpc>
                <a:spcPct val="250000"/>
              </a:lnSpc>
              <a:buFont typeface="Arial" panose="020B0604020202020204" pitchFamily="34" charset="0"/>
              <a:buChar char="•"/>
            </a:pPr>
            <a:r>
              <a:rPr lang="en-US" sz="2400" b="1" dirty="0" smtClean="0">
                <a:latin typeface="Calibri" panose="020F0502020204030204" pitchFamily="34" charset="0"/>
                <a:cs typeface="Calibri" panose="020F0502020204030204" pitchFamily="34" charset="0"/>
              </a:rPr>
              <a:t>Ethical Standards</a:t>
            </a:r>
          </a:p>
          <a:p>
            <a:pPr marL="285750" indent="-285750">
              <a:lnSpc>
                <a:spcPct val="250000"/>
              </a:lnSpc>
              <a:buFont typeface="Arial" panose="020B0604020202020204" pitchFamily="34" charset="0"/>
              <a:buChar char="•"/>
            </a:pPr>
            <a:r>
              <a:rPr lang="en-US" sz="2400" b="1" dirty="0" smtClean="0">
                <a:latin typeface="Calibri" panose="020F0502020204030204" pitchFamily="34" charset="0"/>
                <a:cs typeface="Calibri" panose="020F0502020204030204" pitchFamily="34" charset="0"/>
              </a:rPr>
              <a:t>Minimum Performance Framework</a:t>
            </a:r>
            <a:endParaRPr lang="en-US" sz="24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 xmlns:a16="http://schemas.microsoft.com/office/drawing/2014/main" id="{BA20F8B6-4C81-48DF-8207-30423DABC7BC}"/>
              </a:ext>
            </a:extLst>
          </p:cNvPr>
          <p:cNvSpPr txBox="1"/>
          <p:nvPr/>
        </p:nvSpPr>
        <p:spPr>
          <a:xfrm>
            <a:off x="305083" y="288641"/>
            <a:ext cx="8920046" cy="584775"/>
          </a:xfrm>
          <a:prstGeom prst="rect">
            <a:avLst/>
          </a:prstGeom>
          <a:solidFill>
            <a:srgbClr val="D50032"/>
          </a:solidFill>
        </p:spPr>
        <p:txBody>
          <a:bodyPr wrap="square" rtlCol="0">
            <a:spAutoFit/>
          </a:bodyPr>
          <a:lstStyle/>
          <a:p>
            <a:r>
              <a:rPr lang="en-US" sz="3200" b="1" dirty="0" smtClean="0">
                <a:solidFill>
                  <a:schemeClr val="bg1"/>
                </a:solidFill>
                <a:latin typeface="Calibri" panose="020F0502020204030204" pitchFamily="34" charset="0"/>
                <a:cs typeface="Calibri" panose="020F0502020204030204" pitchFamily="34" charset="0"/>
              </a:rPr>
              <a:t>Need for Uniformity</a:t>
            </a:r>
            <a:endParaRPr lang="en-US"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82509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Rectangle 159"/>
          <p:cNvSpPr/>
          <p:nvPr/>
        </p:nvSpPr>
        <p:spPr>
          <a:xfrm>
            <a:off x="0" y="0"/>
            <a:ext cx="12192000" cy="6858000"/>
          </a:xfrm>
          <a:prstGeom prst="rect">
            <a:avLst/>
          </a:prstGeom>
          <a:solidFill>
            <a:srgbClr val="D50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61" name="Rectangle 160"/>
          <p:cNvSpPr/>
          <p:nvPr/>
        </p:nvSpPr>
        <p:spPr>
          <a:xfrm>
            <a:off x="371343" y="290155"/>
            <a:ext cx="11449319" cy="633924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cxnSp>
        <p:nvCxnSpPr>
          <p:cNvPr id="20" name="Straight Connector 19">
            <a:extLst>
              <a:ext uri="{FF2B5EF4-FFF2-40B4-BE49-F238E27FC236}">
                <a16:creationId xmlns="" xmlns:a16="http://schemas.microsoft.com/office/drawing/2014/main" id="{B9B632AA-55BB-461B-A629-5ED24249484F}"/>
              </a:ext>
            </a:extLst>
          </p:cNvPr>
          <p:cNvCxnSpPr>
            <a:cxnSpLocks/>
          </p:cNvCxnSpPr>
          <p:nvPr/>
        </p:nvCxnSpPr>
        <p:spPr>
          <a:xfrm>
            <a:off x="5932469" y="787636"/>
            <a:ext cx="11131" cy="5212080"/>
          </a:xfrm>
          <a:prstGeom prst="line">
            <a:avLst/>
          </a:prstGeom>
          <a:ln w="38100">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 xmlns:a16="http://schemas.microsoft.com/office/drawing/2014/main" id="{BA20F8B6-4C81-48DF-8207-30423DABC7BC}"/>
              </a:ext>
            </a:extLst>
          </p:cNvPr>
          <p:cNvSpPr txBox="1"/>
          <p:nvPr/>
        </p:nvSpPr>
        <p:spPr>
          <a:xfrm>
            <a:off x="371343" y="288641"/>
            <a:ext cx="8920046" cy="584775"/>
          </a:xfrm>
          <a:prstGeom prst="rect">
            <a:avLst/>
          </a:prstGeom>
          <a:solidFill>
            <a:srgbClr val="D50032"/>
          </a:solid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Ethics and Governance</a:t>
            </a:r>
            <a:endParaRPr lang="en-US" sz="3200" dirty="0">
              <a:solidFill>
                <a:schemeClr val="bg1"/>
              </a:solidFill>
              <a:latin typeface="Calibri" panose="020F0502020204030204" pitchFamily="34" charset="0"/>
              <a:cs typeface="Calibri" panose="020F0502020204030204" pitchFamily="34" charset="0"/>
            </a:endParaRPr>
          </a:p>
        </p:txBody>
      </p:sp>
      <p:grpSp>
        <p:nvGrpSpPr>
          <p:cNvPr id="75" name="Group 74">
            <a:extLst>
              <a:ext uri="{FF2B5EF4-FFF2-40B4-BE49-F238E27FC236}">
                <a16:creationId xmlns="" xmlns:a16="http://schemas.microsoft.com/office/drawing/2014/main" id="{5327EEA6-1C29-4591-B7FF-5E64E756B306}"/>
              </a:ext>
            </a:extLst>
          </p:cNvPr>
          <p:cNvGrpSpPr/>
          <p:nvPr/>
        </p:nvGrpSpPr>
        <p:grpSpPr>
          <a:xfrm>
            <a:off x="2035985" y="957939"/>
            <a:ext cx="3912320" cy="314988"/>
            <a:chOff x="2020134" y="852047"/>
            <a:chExt cx="3912320" cy="314988"/>
          </a:xfrm>
          <a:solidFill>
            <a:srgbClr val="28BCCA"/>
          </a:solidFill>
        </p:grpSpPr>
        <p:sp>
          <p:nvSpPr>
            <p:cNvPr id="68" name="Rectangle: Rounded Corners 67">
              <a:extLst>
                <a:ext uri="{FF2B5EF4-FFF2-40B4-BE49-F238E27FC236}">
                  <a16:creationId xmlns="" xmlns:a16="http://schemas.microsoft.com/office/drawing/2014/main" id="{A270D3B3-E190-42F2-B6F7-6DE2B6D54702}"/>
                </a:ext>
              </a:extLst>
            </p:cNvPr>
            <p:cNvSpPr/>
            <p:nvPr/>
          </p:nvSpPr>
          <p:spPr>
            <a:xfrm>
              <a:off x="2020134" y="852047"/>
              <a:ext cx="3132786" cy="314988"/>
            </a:xfrm>
            <a:prstGeom prst="roundRect">
              <a:avLst>
                <a:gd name="adj" fmla="val 50000"/>
              </a:avLst>
            </a:prstGeom>
            <a:solidFill>
              <a:schemeClr val="tx1">
                <a:lumMod val="85000"/>
                <a:lumOff val="15000"/>
              </a:schemeClr>
            </a:solidFill>
            <a:ln w="2857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Integrity </a:t>
              </a:r>
              <a:endParaRPr lang="en-US" dirty="0">
                <a:latin typeface="Calibri" panose="020F0502020204030204" pitchFamily="34" charset="0"/>
                <a:cs typeface="Calibri" panose="020F0502020204030204" pitchFamily="34" charset="0"/>
              </a:endParaRPr>
            </a:p>
          </p:txBody>
        </p:sp>
        <p:cxnSp>
          <p:nvCxnSpPr>
            <p:cNvPr id="72" name="Straight Connector 71">
              <a:extLst>
                <a:ext uri="{FF2B5EF4-FFF2-40B4-BE49-F238E27FC236}">
                  <a16:creationId xmlns="" xmlns:a16="http://schemas.microsoft.com/office/drawing/2014/main" id="{AD848C29-B0F3-40FF-B963-58CC1649AB51}"/>
                </a:ext>
              </a:extLst>
            </p:cNvPr>
            <p:cNvCxnSpPr>
              <a:cxnSpLocks/>
            </p:cNvCxnSpPr>
            <p:nvPr/>
          </p:nvCxnSpPr>
          <p:spPr>
            <a:xfrm flipV="1">
              <a:off x="5152920" y="1005497"/>
              <a:ext cx="779534" cy="4044"/>
            </a:xfrm>
            <a:prstGeom prst="line">
              <a:avLst/>
            </a:prstGeom>
            <a:grpFill/>
            <a:ln w="28575">
              <a:solidFill>
                <a:srgbClr val="D9D9D9"/>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 xmlns:a16="http://schemas.microsoft.com/office/drawing/2014/main" id="{EBE79EEA-8C0A-443A-8058-A09A1682F0F9}"/>
              </a:ext>
            </a:extLst>
          </p:cNvPr>
          <p:cNvGrpSpPr/>
          <p:nvPr/>
        </p:nvGrpSpPr>
        <p:grpSpPr>
          <a:xfrm>
            <a:off x="2035985" y="1940874"/>
            <a:ext cx="3912320" cy="314988"/>
            <a:chOff x="2020134" y="852047"/>
            <a:chExt cx="3912320" cy="314988"/>
          </a:xfrm>
          <a:solidFill>
            <a:schemeClr val="accent3">
              <a:lumMod val="50000"/>
            </a:schemeClr>
          </a:solidFill>
        </p:grpSpPr>
        <p:sp>
          <p:nvSpPr>
            <p:cNvPr id="77" name="Rectangle: Rounded Corners 76">
              <a:extLst>
                <a:ext uri="{FF2B5EF4-FFF2-40B4-BE49-F238E27FC236}">
                  <a16:creationId xmlns="" xmlns:a16="http://schemas.microsoft.com/office/drawing/2014/main" id="{82633571-2573-4F5D-90A1-1F2CE85C0D48}"/>
                </a:ext>
              </a:extLst>
            </p:cNvPr>
            <p:cNvSpPr/>
            <p:nvPr/>
          </p:nvSpPr>
          <p:spPr>
            <a:xfrm>
              <a:off x="2020134" y="852047"/>
              <a:ext cx="3132786" cy="314988"/>
            </a:xfrm>
            <a:prstGeom prst="roundRect">
              <a:avLst>
                <a:gd name="adj" fmla="val 50000"/>
              </a:avLst>
            </a:prstGeom>
            <a:grpFill/>
            <a:ln w="2857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latin typeface="Calibri" panose="020F0502020204030204" pitchFamily="34" charset="0"/>
                  <a:cs typeface="Calibri" panose="020F0502020204030204" pitchFamily="34" charset="0"/>
                </a:rPr>
                <a:t>Objectivity</a:t>
              </a:r>
            </a:p>
          </p:txBody>
        </p:sp>
        <p:cxnSp>
          <p:nvCxnSpPr>
            <p:cNvPr id="78" name="Straight Connector 77">
              <a:extLst>
                <a:ext uri="{FF2B5EF4-FFF2-40B4-BE49-F238E27FC236}">
                  <a16:creationId xmlns="" xmlns:a16="http://schemas.microsoft.com/office/drawing/2014/main" id="{CF3E3358-5E8C-45D7-89A9-F7A6630FE4B7}"/>
                </a:ext>
              </a:extLst>
            </p:cNvPr>
            <p:cNvCxnSpPr>
              <a:cxnSpLocks/>
            </p:cNvCxnSpPr>
            <p:nvPr/>
          </p:nvCxnSpPr>
          <p:spPr>
            <a:xfrm flipV="1">
              <a:off x="5152920" y="1005497"/>
              <a:ext cx="779534" cy="4044"/>
            </a:xfrm>
            <a:prstGeom prst="line">
              <a:avLst/>
            </a:prstGeom>
            <a:grpFill/>
            <a:ln w="28575">
              <a:solidFill>
                <a:srgbClr val="D9D9D9"/>
              </a:solidFill>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 xmlns:a16="http://schemas.microsoft.com/office/drawing/2014/main" id="{1404E69B-176F-4FD2-8538-EFA4A1B7E7E7}"/>
              </a:ext>
            </a:extLst>
          </p:cNvPr>
          <p:cNvGrpSpPr/>
          <p:nvPr/>
        </p:nvGrpSpPr>
        <p:grpSpPr>
          <a:xfrm>
            <a:off x="2035985" y="2928321"/>
            <a:ext cx="3912320" cy="314988"/>
            <a:chOff x="2020134" y="852047"/>
            <a:chExt cx="3912320" cy="314988"/>
          </a:xfrm>
          <a:solidFill>
            <a:schemeClr val="accent5">
              <a:lumMod val="50000"/>
            </a:schemeClr>
          </a:solidFill>
        </p:grpSpPr>
        <p:sp>
          <p:nvSpPr>
            <p:cNvPr id="80" name="Rectangle: Rounded Corners 79">
              <a:extLst>
                <a:ext uri="{FF2B5EF4-FFF2-40B4-BE49-F238E27FC236}">
                  <a16:creationId xmlns="" xmlns:a16="http://schemas.microsoft.com/office/drawing/2014/main" id="{DEDFB284-1716-44B1-9011-6881121D982D}"/>
                </a:ext>
              </a:extLst>
            </p:cNvPr>
            <p:cNvSpPr/>
            <p:nvPr/>
          </p:nvSpPr>
          <p:spPr>
            <a:xfrm>
              <a:off x="2020134" y="852047"/>
              <a:ext cx="3132786" cy="314988"/>
            </a:xfrm>
            <a:prstGeom prst="roundRect">
              <a:avLst>
                <a:gd name="adj" fmla="val 50000"/>
              </a:avLst>
            </a:prstGeom>
            <a:grpFill/>
            <a:ln w="2857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latin typeface="Calibri" panose="020F0502020204030204" pitchFamily="34" charset="0"/>
                  <a:cs typeface="Calibri" panose="020F0502020204030204" pitchFamily="34" charset="0"/>
                </a:rPr>
                <a:t>Competence</a:t>
              </a:r>
            </a:p>
          </p:txBody>
        </p:sp>
        <p:cxnSp>
          <p:nvCxnSpPr>
            <p:cNvPr id="81" name="Straight Connector 80">
              <a:extLst>
                <a:ext uri="{FF2B5EF4-FFF2-40B4-BE49-F238E27FC236}">
                  <a16:creationId xmlns="" xmlns:a16="http://schemas.microsoft.com/office/drawing/2014/main" id="{C964D11B-01DD-425F-882E-E6E556CB3E23}"/>
                </a:ext>
              </a:extLst>
            </p:cNvPr>
            <p:cNvCxnSpPr>
              <a:cxnSpLocks/>
            </p:cNvCxnSpPr>
            <p:nvPr/>
          </p:nvCxnSpPr>
          <p:spPr>
            <a:xfrm flipV="1">
              <a:off x="5152920" y="1005497"/>
              <a:ext cx="779534" cy="4044"/>
            </a:xfrm>
            <a:prstGeom prst="line">
              <a:avLst/>
            </a:prstGeom>
            <a:grpFill/>
            <a:ln w="28575">
              <a:solidFill>
                <a:srgbClr val="D9D9D9"/>
              </a:solidFill>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 xmlns:a16="http://schemas.microsoft.com/office/drawing/2014/main" id="{FC23C0FA-6170-434B-8468-96E79497CBA2}"/>
              </a:ext>
            </a:extLst>
          </p:cNvPr>
          <p:cNvGrpSpPr/>
          <p:nvPr/>
        </p:nvGrpSpPr>
        <p:grpSpPr>
          <a:xfrm>
            <a:off x="2035985" y="3909697"/>
            <a:ext cx="3912320" cy="314988"/>
            <a:chOff x="2020134" y="852047"/>
            <a:chExt cx="3912320" cy="314988"/>
          </a:xfrm>
        </p:grpSpPr>
        <p:sp>
          <p:nvSpPr>
            <p:cNvPr id="83" name="Rectangle: Rounded Corners 82">
              <a:extLst>
                <a:ext uri="{FF2B5EF4-FFF2-40B4-BE49-F238E27FC236}">
                  <a16:creationId xmlns="" xmlns:a16="http://schemas.microsoft.com/office/drawing/2014/main" id="{C5F7C77D-17CD-48C4-9890-0E20241A4304}"/>
                </a:ext>
              </a:extLst>
            </p:cNvPr>
            <p:cNvSpPr/>
            <p:nvPr/>
          </p:nvSpPr>
          <p:spPr>
            <a:xfrm>
              <a:off x="2020134" y="852047"/>
              <a:ext cx="3132786" cy="314988"/>
            </a:xfrm>
            <a:prstGeom prst="roundRect">
              <a:avLst>
                <a:gd name="adj" fmla="val 50000"/>
              </a:avLst>
            </a:prstGeom>
            <a:solidFill>
              <a:srgbClr val="F44260"/>
            </a:solidFill>
            <a:ln w="2857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Confidentiality</a:t>
              </a:r>
              <a:endParaRPr lang="en-US" sz="2000" dirty="0">
                <a:latin typeface="Calibri" panose="020F0502020204030204" pitchFamily="34" charset="0"/>
                <a:cs typeface="Calibri" panose="020F0502020204030204" pitchFamily="34" charset="0"/>
              </a:endParaRPr>
            </a:p>
          </p:txBody>
        </p:sp>
        <p:cxnSp>
          <p:nvCxnSpPr>
            <p:cNvPr id="84" name="Straight Connector 83">
              <a:extLst>
                <a:ext uri="{FF2B5EF4-FFF2-40B4-BE49-F238E27FC236}">
                  <a16:creationId xmlns="" xmlns:a16="http://schemas.microsoft.com/office/drawing/2014/main" id="{2E45828D-A632-41A9-9CCA-F4751D363BC4}"/>
                </a:ext>
              </a:extLst>
            </p:cNvPr>
            <p:cNvCxnSpPr>
              <a:cxnSpLocks/>
            </p:cNvCxnSpPr>
            <p:nvPr/>
          </p:nvCxnSpPr>
          <p:spPr>
            <a:xfrm flipV="1">
              <a:off x="5152920" y="1005497"/>
              <a:ext cx="779534" cy="4044"/>
            </a:xfrm>
            <a:prstGeom prst="line">
              <a:avLst/>
            </a:prstGeom>
            <a:ln w="28575">
              <a:solidFill>
                <a:srgbClr val="D9D9D9"/>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 xmlns:a16="http://schemas.microsoft.com/office/drawing/2014/main" id="{34AC227C-E0EB-4335-BC57-B86AA1F9C0BA}"/>
              </a:ext>
            </a:extLst>
          </p:cNvPr>
          <p:cNvGrpSpPr/>
          <p:nvPr/>
        </p:nvGrpSpPr>
        <p:grpSpPr>
          <a:xfrm>
            <a:off x="2035985" y="4884949"/>
            <a:ext cx="3912320" cy="314988"/>
            <a:chOff x="2020134" y="852047"/>
            <a:chExt cx="3912320" cy="314988"/>
          </a:xfrm>
        </p:grpSpPr>
        <p:sp>
          <p:nvSpPr>
            <p:cNvPr id="86" name="Rectangle: Rounded Corners 85">
              <a:extLst>
                <a:ext uri="{FF2B5EF4-FFF2-40B4-BE49-F238E27FC236}">
                  <a16:creationId xmlns="" xmlns:a16="http://schemas.microsoft.com/office/drawing/2014/main" id="{24DD587C-5F11-4357-A813-33FD96A2C16B}"/>
                </a:ext>
              </a:extLst>
            </p:cNvPr>
            <p:cNvSpPr/>
            <p:nvPr/>
          </p:nvSpPr>
          <p:spPr>
            <a:xfrm>
              <a:off x="2020134" y="852047"/>
              <a:ext cx="3132786" cy="314988"/>
            </a:xfrm>
            <a:prstGeom prst="roundRect">
              <a:avLst>
                <a:gd name="adj" fmla="val 50000"/>
              </a:avLst>
            </a:prstGeom>
            <a:solidFill>
              <a:schemeClr val="accent1">
                <a:lumMod val="75000"/>
              </a:schemeClr>
            </a:solidFill>
            <a:ln w="2857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0" rIns="182880" rtlCol="0" anchor="ctr"/>
            <a:lstStyle/>
            <a:p>
              <a:pPr lvl="0" algn="ctr"/>
              <a:r>
                <a:rPr lang="en-US" b="1" dirty="0">
                  <a:latin typeface="Calibri" panose="020F0502020204030204" pitchFamily="34" charset="0"/>
                  <a:cs typeface="Calibri" panose="020F0502020204030204" pitchFamily="34" charset="0"/>
                </a:rPr>
                <a:t>Professional Behavior</a:t>
              </a:r>
            </a:p>
          </p:txBody>
        </p:sp>
        <p:cxnSp>
          <p:nvCxnSpPr>
            <p:cNvPr id="87" name="Straight Connector 86">
              <a:extLst>
                <a:ext uri="{FF2B5EF4-FFF2-40B4-BE49-F238E27FC236}">
                  <a16:creationId xmlns="" xmlns:a16="http://schemas.microsoft.com/office/drawing/2014/main" id="{0D864814-6D5D-40F2-8344-7457F244A776}"/>
                </a:ext>
              </a:extLst>
            </p:cNvPr>
            <p:cNvCxnSpPr>
              <a:cxnSpLocks/>
            </p:cNvCxnSpPr>
            <p:nvPr/>
          </p:nvCxnSpPr>
          <p:spPr>
            <a:xfrm flipV="1">
              <a:off x="5152920" y="1005497"/>
              <a:ext cx="779534" cy="4044"/>
            </a:xfrm>
            <a:prstGeom prst="line">
              <a:avLst/>
            </a:prstGeom>
            <a:ln w="28575">
              <a:solidFill>
                <a:srgbClr val="D9D9D9"/>
              </a:solidFill>
            </a:ln>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 xmlns:a16="http://schemas.microsoft.com/office/drawing/2014/main" id="{A2F56BEA-39AB-4651-BB41-41D446EDDF77}"/>
              </a:ext>
            </a:extLst>
          </p:cNvPr>
          <p:cNvGrpSpPr/>
          <p:nvPr/>
        </p:nvGrpSpPr>
        <p:grpSpPr>
          <a:xfrm>
            <a:off x="5948305" y="1123578"/>
            <a:ext cx="3873500" cy="1129722"/>
            <a:chOff x="1279420" y="1005497"/>
            <a:chExt cx="3873500" cy="1129722"/>
          </a:xfrm>
          <a:solidFill>
            <a:srgbClr val="D50032"/>
          </a:solidFill>
        </p:grpSpPr>
        <p:cxnSp>
          <p:nvCxnSpPr>
            <p:cNvPr id="96" name="Straight Connector 95">
              <a:extLst>
                <a:ext uri="{FF2B5EF4-FFF2-40B4-BE49-F238E27FC236}">
                  <a16:creationId xmlns="" xmlns:a16="http://schemas.microsoft.com/office/drawing/2014/main" id="{C488418D-51FE-49B9-A139-5F4F9E3CC2EE}"/>
                </a:ext>
              </a:extLst>
            </p:cNvPr>
            <p:cNvCxnSpPr>
              <a:cxnSpLocks/>
            </p:cNvCxnSpPr>
            <p:nvPr/>
          </p:nvCxnSpPr>
          <p:spPr>
            <a:xfrm flipV="1">
              <a:off x="1279420" y="1005497"/>
              <a:ext cx="779534" cy="4044"/>
            </a:xfrm>
            <a:prstGeom prst="line">
              <a:avLst/>
            </a:prstGeom>
            <a:grpFill/>
            <a:ln w="28575">
              <a:solidFill>
                <a:srgbClr val="D9D9D9"/>
              </a:solidFill>
            </a:ln>
          </p:spPr>
          <p:style>
            <a:lnRef idx="1">
              <a:schemeClr val="accent1"/>
            </a:lnRef>
            <a:fillRef idx="0">
              <a:schemeClr val="accent1"/>
            </a:fillRef>
            <a:effectRef idx="0">
              <a:schemeClr val="accent1"/>
            </a:effectRef>
            <a:fontRef idx="minor">
              <a:schemeClr val="tx1"/>
            </a:fontRef>
          </p:style>
        </p:cxnSp>
        <p:sp>
          <p:nvSpPr>
            <p:cNvPr id="95" name="Rectangle: Rounded Corners 94">
              <a:extLst>
                <a:ext uri="{FF2B5EF4-FFF2-40B4-BE49-F238E27FC236}">
                  <a16:creationId xmlns="" xmlns:a16="http://schemas.microsoft.com/office/drawing/2014/main" id="{55F8F736-9BD7-47D8-85E7-59613662B09C}"/>
                </a:ext>
              </a:extLst>
            </p:cNvPr>
            <p:cNvSpPr/>
            <p:nvPr/>
          </p:nvSpPr>
          <p:spPr>
            <a:xfrm>
              <a:off x="2020134" y="1820231"/>
              <a:ext cx="3132786" cy="314988"/>
            </a:xfrm>
            <a:prstGeom prst="roundRect">
              <a:avLst>
                <a:gd name="adj" fmla="val 50000"/>
              </a:avLst>
            </a:prstGeom>
            <a:grpFill/>
            <a:ln w="2857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libri" panose="020F0502020204030204" pitchFamily="34" charset="0"/>
                  <a:cs typeface="Calibri" panose="020F0502020204030204" pitchFamily="34" charset="0"/>
                </a:rPr>
                <a:t>Integrity &amp; Fairness</a:t>
              </a:r>
              <a:endParaRPr lang="en-US" sz="2000" dirty="0">
                <a:solidFill>
                  <a:schemeClr val="bg1"/>
                </a:solidFill>
                <a:latin typeface="Calibri" panose="020F0502020204030204" pitchFamily="34" charset="0"/>
                <a:cs typeface="Calibri" panose="020F0502020204030204" pitchFamily="34" charset="0"/>
              </a:endParaRPr>
            </a:p>
          </p:txBody>
        </p:sp>
      </p:grpSp>
      <p:grpSp>
        <p:nvGrpSpPr>
          <p:cNvPr id="100" name="Group 99">
            <a:extLst>
              <a:ext uri="{FF2B5EF4-FFF2-40B4-BE49-F238E27FC236}">
                <a16:creationId xmlns="" xmlns:a16="http://schemas.microsoft.com/office/drawing/2014/main" id="{D88C061F-A653-4D3C-94D5-145652696271}"/>
              </a:ext>
            </a:extLst>
          </p:cNvPr>
          <p:cNvGrpSpPr/>
          <p:nvPr/>
        </p:nvGrpSpPr>
        <p:grpSpPr>
          <a:xfrm>
            <a:off x="5948305" y="2945009"/>
            <a:ext cx="3873500" cy="314988"/>
            <a:chOff x="1279420" y="852047"/>
            <a:chExt cx="3873500" cy="314988"/>
          </a:xfrm>
          <a:solidFill>
            <a:schemeClr val="accent6">
              <a:lumMod val="50000"/>
            </a:schemeClr>
          </a:solidFill>
        </p:grpSpPr>
        <p:cxnSp>
          <p:nvCxnSpPr>
            <p:cNvPr id="101" name="Straight Connector 100">
              <a:extLst>
                <a:ext uri="{FF2B5EF4-FFF2-40B4-BE49-F238E27FC236}">
                  <a16:creationId xmlns="" xmlns:a16="http://schemas.microsoft.com/office/drawing/2014/main" id="{0990F109-5E33-43E9-BFE3-E865E9DD1867}"/>
                </a:ext>
              </a:extLst>
            </p:cNvPr>
            <p:cNvCxnSpPr>
              <a:cxnSpLocks/>
            </p:cNvCxnSpPr>
            <p:nvPr/>
          </p:nvCxnSpPr>
          <p:spPr>
            <a:xfrm flipV="1">
              <a:off x="1279420" y="1005497"/>
              <a:ext cx="779534" cy="4044"/>
            </a:xfrm>
            <a:prstGeom prst="line">
              <a:avLst/>
            </a:prstGeom>
            <a:grpFill/>
            <a:ln w="28575">
              <a:solidFill>
                <a:srgbClr val="D9D9D9"/>
              </a:solidFill>
            </a:ln>
          </p:spPr>
          <p:style>
            <a:lnRef idx="1">
              <a:schemeClr val="accent1"/>
            </a:lnRef>
            <a:fillRef idx="0">
              <a:schemeClr val="accent1"/>
            </a:fillRef>
            <a:effectRef idx="0">
              <a:schemeClr val="accent1"/>
            </a:effectRef>
            <a:fontRef idx="minor">
              <a:schemeClr val="tx1"/>
            </a:fontRef>
          </p:style>
        </p:cxnSp>
        <p:sp>
          <p:nvSpPr>
            <p:cNvPr id="102" name="Rectangle: Rounded Corners 101">
              <a:extLst>
                <a:ext uri="{FF2B5EF4-FFF2-40B4-BE49-F238E27FC236}">
                  <a16:creationId xmlns="" xmlns:a16="http://schemas.microsoft.com/office/drawing/2014/main" id="{95AE7E2A-9441-4812-BD4D-C4090E83C448}"/>
                </a:ext>
              </a:extLst>
            </p:cNvPr>
            <p:cNvSpPr/>
            <p:nvPr/>
          </p:nvSpPr>
          <p:spPr>
            <a:xfrm>
              <a:off x="2020134" y="852047"/>
              <a:ext cx="3132786" cy="314988"/>
            </a:xfrm>
            <a:prstGeom prst="roundRect">
              <a:avLst>
                <a:gd name="adj" fmla="val 50000"/>
              </a:avLst>
            </a:prstGeom>
            <a:grpFill/>
            <a:ln w="2857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lvl="0" algn="ctr"/>
              <a:r>
                <a:rPr lang="en-US" b="1" dirty="0">
                  <a:latin typeface="Calibri" panose="020F0502020204030204" pitchFamily="34" charset="0"/>
                  <a:cs typeface="Calibri" panose="020F0502020204030204" pitchFamily="34" charset="0"/>
                </a:rPr>
                <a:t>Professional Competence</a:t>
              </a:r>
            </a:p>
          </p:txBody>
        </p:sp>
      </p:grpSp>
      <p:grpSp>
        <p:nvGrpSpPr>
          <p:cNvPr id="103" name="Group 102">
            <a:extLst>
              <a:ext uri="{FF2B5EF4-FFF2-40B4-BE49-F238E27FC236}">
                <a16:creationId xmlns="" xmlns:a16="http://schemas.microsoft.com/office/drawing/2014/main" id="{D9634B56-4B22-4D36-9AB0-F38B0BCC9FD4}"/>
              </a:ext>
            </a:extLst>
          </p:cNvPr>
          <p:cNvGrpSpPr/>
          <p:nvPr/>
        </p:nvGrpSpPr>
        <p:grpSpPr>
          <a:xfrm>
            <a:off x="5955453" y="3800258"/>
            <a:ext cx="4143288" cy="556833"/>
            <a:chOff x="1279420" y="731023"/>
            <a:chExt cx="3873500" cy="556833"/>
          </a:xfrm>
          <a:solidFill>
            <a:schemeClr val="accent2">
              <a:lumMod val="90000"/>
              <a:lumOff val="10000"/>
            </a:schemeClr>
          </a:solidFill>
        </p:grpSpPr>
        <p:cxnSp>
          <p:nvCxnSpPr>
            <p:cNvPr id="104" name="Straight Connector 103">
              <a:extLst>
                <a:ext uri="{FF2B5EF4-FFF2-40B4-BE49-F238E27FC236}">
                  <a16:creationId xmlns="" xmlns:a16="http://schemas.microsoft.com/office/drawing/2014/main" id="{5A3D4DD4-12B0-49C8-8F45-699C8C4ED6DB}"/>
                </a:ext>
              </a:extLst>
            </p:cNvPr>
            <p:cNvCxnSpPr>
              <a:cxnSpLocks/>
            </p:cNvCxnSpPr>
            <p:nvPr/>
          </p:nvCxnSpPr>
          <p:spPr>
            <a:xfrm flipV="1">
              <a:off x="1279420" y="1005497"/>
              <a:ext cx="779534" cy="4044"/>
            </a:xfrm>
            <a:prstGeom prst="line">
              <a:avLst/>
            </a:prstGeom>
            <a:grpFill/>
            <a:ln w="28575">
              <a:solidFill>
                <a:srgbClr val="D9D9D9"/>
              </a:solidFill>
            </a:ln>
          </p:spPr>
          <p:style>
            <a:lnRef idx="1">
              <a:schemeClr val="accent1"/>
            </a:lnRef>
            <a:fillRef idx="0">
              <a:schemeClr val="accent1"/>
            </a:fillRef>
            <a:effectRef idx="0">
              <a:schemeClr val="accent1"/>
            </a:effectRef>
            <a:fontRef idx="minor">
              <a:schemeClr val="tx1"/>
            </a:fontRef>
          </p:style>
        </p:cxnSp>
        <p:sp>
          <p:nvSpPr>
            <p:cNvPr id="105" name="Rectangle: Rounded Corners 104">
              <a:extLst>
                <a:ext uri="{FF2B5EF4-FFF2-40B4-BE49-F238E27FC236}">
                  <a16:creationId xmlns="" xmlns:a16="http://schemas.microsoft.com/office/drawing/2014/main" id="{56EE4D86-FE0C-4DEA-A65E-1AC8E06811B3}"/>
                </a:ext>
              </a:extLst>
            </p:cNvPr>
            <p:cNvSpPr/>
            <p:nvPr/>
          </p:nvSpPr>
          <p:spPr>
            <a:xfrm>
              <a:off x="2020134" y="731023"/>
              <a:ext cx="3132786" cy="556833"/>
            </a:xfrm>
            <a:prstGeom prst="roundRect">
              <a:avLst>
                <a:gd name="adj" fmla="val 50000"/>
              </a:avLst>
            </a:prstGeom>
            <a:grpFill/>
            <a:ln w="2857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Independence and Disclosure of Interest and Confidentiality</a:t>
              </a:r>
            </a:p>
          </p:txBody>
        </p:sp>
      </p:grpSp>
      <p:grpSp>
        <p:nvGrpSpPr>
          <p:cNvPr id="106" name="Group 105">
            <a:extLst>
              <a:ext uri="{FF2B5EF4-FFF2-40B4-BE49-F238E27FC236}">
                <a16:creationId xmlns="" xmlns:a16="http://schemas.microsoft.com/office/drawing/2014/main" id="{7DA6E6E7-DB7C-4309-BD17-10CFE9705A67}"/>
              </a:ext>
            </a:extLst>
          </p:cNvPr>
          <p:cNvGrpSpPr/>
          <p:nvPr/>
        </p:nvGrpSpPr>
        <p:grpSpPr>
          <a:xfrm>
            <a:off x="5955453" y="4856255"/>
            <a:ext cx="3873500" cy="977761"/>
            <a:chOff x="1279420" y="31780"/>
            <a:chExt cx="3873500" cy="977761"/>
          </a:xfrm>
          <a:solidFill>
            <a:schemeClr val="accent2"/>
          </a:solidFill>
        </p:grpSpPr>
        <p:cxnSp>
          <p:nvCxnSpPr>
            <p:cNvPr id="107" name="Straight Connector 106">
              <a:extLst>
                <a:ext uri="{FF2B5EF4-FFF2-40B4-BE49-F238E27FC236}">
                  <a16:creationId xmlns="" xmlns:a16="http://schemas.microsoft.com/office/drawing/2014/main" id="{8592F425-BB65-4299-A391-1C7600FDC1BF}"/>
                </a:ext>
              </a:extLst>
            </p:cNvPr>
            <p:cNvCxnSpPr>
              <a:cxnSpLocks/>
            </p:cNvCxnSpPr>
            <p:nvPr/>
          </p:nvCxnSpPr>
          <p:spPr>
            <a:xfrm flipV="1">
              <a:off x="1279420" y="1005497"/>
              <a:ext cx="779534" cy="4044"/>
            </a:xfrm>
            <a:prstGeom prst="line">
              <a:avLst/>
            </a:prstGeom>
            <a:grpFill/>
            <a:ln w="28575">
              <a:solidFill>
                <a:srgbClr val="D9D9D9"/>
              </a:solidFill>
            </a:ln>
          </p:spPr>
          <p:style>
            <a:lnRef idx="1">
              <a:schemeClr val="accent1"/>
            </a:lnRef>
            <a:fillRef idx="0">
              <a:schemeClr val="accent1"/>
            </a:fillRef>
            <a:effectRef idx="0">
              <a:schemeClr val="accent1"/>
            </a:effectRef>
            <a:fontRef idx="minor">
              <a:schemeClr val="tx1"/>
            </a:fontRef>
          </p:style>
        </p:cxnSp>
        <p:sp>
          <p:nvSpPr>
            <p:cNvPr id="108" name="Rectangle: Rounded Corners 107">
              <a:extLst>
                <a:ext uri="{FF2B5EF4-FFF2-40B4-BE49-F238E27FC236}">
                  <a16:creationId xmlns="" xmlns:a16="http://schemas.microsoft.com/office/drawing/2014/main" id="{F06B46EE-C2D5-4E36-86BD-50C596E09AD1}"/>
                </a:ext>
              </a:extLst>
            </p:cNvPr>
            <p:cNvSpPr/>
            <p:nvPr/>
          </p:nvSpPr>
          <p:spPr>
            <a:xfrm>
              <a:off x="2020134" y="31780"/>
              <a:ext cx="3132786" cy="314988"/>
            </a:xfrm>
            <a:prstGeom prst="roundRect">
              <a:avLst>
                <a:gd name="adj" fmla="val 50000"/>
              </a:avLst>
            </a:prstGeom>
            <a:grpFill/>
            <a:ln w="2857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Due Care</a:t>
              </a:r>
            </a:p>
          </p:txBody>
        </p:sp>
      </p:grpSp>
      <p:grpSp>
        <p:nvGrpSpPr>
          <p:cNvPr id="37" name="Group 36">
            <a:extLst>
              <a:ext uri="{FF2B5EF4-FFF2-40B4-BE49-F238E27FC236}">
                <a16:creationId xmlns="" xmlns:a16="http://schemas.microsoft.com/office/drawing/2014/main" id="{3CF6ABA3-55D2-4A17-A72C-0ABCAB9088E5}"/>
              </a:ext>
            </a:extLst>
          </p:cNvPr>
          <p:cNvGrpSpPr/>
          <p:nvPr/>
        </p:nvGrpSpPr>
        <p:grpSpPr>
          <a:xfrm>
            <a:off x="5803050" y="1954664"/>
            <a:ext cx="269875" cy="263671"/>
            <a:chOff x="2698115" y="4947920"/>
            <a:chExt cx="269875" cy="263671"/>
          </a:xfrm>
        </p:grpSpPr>
        <p:sp>
          <p:nvSpPr>
            <p:cNvPr id="38" name="Oval 37">
              <a:extLst>
                <a:ext uri="{FF2B5EF4-FFF2-40B4-BE49-F238E27FC236}">
                  <a16:creationId xmlns="" xmlns:a16="http://schemas.microsoft.com/office/drawing/2014/main" id="{67D334B1-BD9B-4CE9-A552-17FDEA050A73}"/>
                </a:ext>
              </a:extLst>
            </p:cNvPr>
            <p:cNvSpPr/>
            <p:nvPr/>
          </p:nvSpPr>
          <p:spPr>
            <a:xfrm>
              <a:off x="2698115" y="4947920"/>
              <a:ext cx="269875" cy="263671"/>
            </a:xfrm>
            <a:prstGeom prst="ellipse">
              <a:avLst/>
            </a:prstGeom>
            <a:solidFill>
              <a:schemeClr val="bg1">
                <a:lumMod val="95000"/>
              </a:schemeClr>
            </a:solidFill>
            <a:ln w="28575">
              <a:solidFill>
                <a:srgbClr val="D70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9" name="Oval 38">
              <a:extLst>
                <a:ext uri="{FF2B5EF4-FFF2-40B4-BE49-F238E27FC236}">
                  <a16:creationId xmlns="" xmlns:a16="http://schemas.microsoft.com/office/drawing/2014/main" id="{26DC86CF-E65E-4E26-ABD7-3E24FB257150}"/>
                </a:ext>
              </a:extLst>
            </p:cNvPr>
            <p:cNvSpPr/>
            <p:nvPr/>
          </p:nvSpPr>
          <p:spPr>
            <a:xfrm>
              <a:off x="2757478" y="5008317"/>
              <a:ext cx="152736" cy="149225"/>
            </a:xfrm>
            <a:prstGeom prst="ellipse">
              <a:avLst/>
            </a:prstGeom>
            <a:solidFill>
              <a:srgbClr val="141F3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grpSp>
        <p:nvGrpSpPr>
          <p:cNvPr id="2" name="Group 1"/>
          <p:cNvGrpSpPr/>
          <p:nvPr/>
        </p:nvGrpSpPr>
        <p:grpSpPr>
          <a:xfrm>
            <a:off x="5780242" y="990080"/>
            <a:ext cx="269875" cy="263671"/>
            <a:chOff x="5780242" y="990080"/>
            <a:chExt cx="269875" cy="263671"/>
          </a:xfrm>
        </p:grpSpPr>
        <p:sp>
          <p:nvSpPr>
            <p:cNvPr id="110" name="Oval 109">
              <a:extLst>
                <a:ext uri="{FF2B5EF4-FFF2-40B4-BE49-F238E27FC236}">
                  <a16:creationId xmlns="" xmlns:a16="http://schemas.microsoft.com/office/drawing/2014/main" id="{67D334B1-BD9B-4CE9-A552-17FDEA050A73}"/>
                </a:ext>
              </a:extLst>
            </p:cNvPr>
            <p:cNvSpPr/>
            <p:nvPr/>
          </p:nvSpPr>
          <p:spPr>
            <a:xfrm>
              <a:off x="5780242" y="990080"/>
              <a:ext cx="269875" cy="263671"/>
            </a:xfrm>
            <a:prstGeom prst="ellipse">
              <a:avLst/>
            </a:prstGeom>
            <a:solidFill>
              <a:schemeClr val="bg1">
                <a:lumMod val="95000"/>
              </a:schemeClr>
            </a:solidFill>
            <a:ln w="28575">
              <a:solidFill>
                <a:srgbClr val="D70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11" name="Oval 110">
              <a:extLst>
                <a:ext uri="{FF2B5EF4-FFF2-40B4-BE49-F238E27FC236}">
                  <a16:creationId xmlns="" xmlns:a16="http://schemas.microsoft.com/office/drawing/2014/main" id="{26DC86CF-E65E-4E26-ABD7-3E24FB257150}"/>
                </a:ext>
              </a:extLst>
            </p:cNvPr>
            <p:cNvSpPr/>
            <p:nvPr/>
          </p:nvSpPr>
          <p:spPr>
            <a:xfrm>
              <a:off x="5840002" y="1051360"/>
              <a:ext cx="152736" cy="149225"/>
            </a:xfrm>
            <a:prstGeom prst="ellipse">
              <a:avLst/>
            </a:prstGeom>
            <a:solidFill>
              <a:srgbClr val="141F3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grpSp>
        <p:nvGrpSpPr>
          <p:cNvPr id="146" name="Group 145"/>
          <p:cNvGrpSpPr/>
          <p:nvPr/>
        </p:nvGrpSpPr>
        <p:grpSpPr>
          <a:xfrm>
            <a:off x="5825066" y="2917485"/>
            <a:ext cx="269875" cy="263671"/>
            <a:chOff x="5780242" y="990080"/>
            <a:chExt cx="269875" cy="263671"/>
          </a:xfrm>
        </p:grpSpPr>
        <p:sp>
          <p:nvSpPr>
            <p:cNvPr id="147" name="Oval 146">
              <a:extLst>
                <a:ext uri="{FF2B5EF4-FFF2-40B4-BE49-F238E27FC236}">
                  <a16:creationId xmlns="" xmlns:a16="http://schemas.microsoft.com/office/drawing/2014/main" id="{67D334B1-BD9B-4CE9-A552-17FDEA050A73}"/>
                </a:ext>
              </a:extLst>
            </p:cNvPr>
            <p:cNvSpPr/>
            <p:nvPr/>
          </p:nvSpPr>
          <p:spPr>
            <a:xfrm>
              <a:off x="5780242" y="990080"/>
              <a:ext cx="269875" cy="263671"/>
            </a:xfrm>
            <a:prstGeom prst="ellipse">
              <a:avLst/>
            </a:prstGeom>
            <a:solidFill>
              <a:schemeClr val="bg1">
                <a:lumMod val="95000"/>
              </a:schemeClr>
            </a:solidFill>
            <a:ln w="28575">
              <a:solidFill>
                <a:srgbClr val="D70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48" name="Oval 147">
              <a:extLst>
                <a:ext uri="{FF2B5EF4-FFF2-40B4-BE49-F238E27FC236}">
                  <a16:creationId xmlns="" xmlns:a16="http://schemas.microsoft.com/office/drawing/2014/main" id="{26DC86CF-E65E-4E26-ABD7-3E24FB257150}"/>
                </a:ext>
              </a:extLst>
            </p:cNvPr>
            <p:cNvSpPr/>
            <p:nvPr/>
          </p:nvSpPr>
          <p:spPr>
            <a:xfrm>
              <a:off x="5840002" y="1051360"/>
              <a:ext cx="152736" cy="149225"/>
            </a:xfrm>
            <a:prstGeom prst="ellipse">
              <a:avLst/>
            </a:prstGeom>
            <a:solidFill>
              <a:srgbClr val="141F3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grpSp>
        <p:nvGrpSpPr>
          <p:cNvPr id="150" name="Group 149"/>
          <p:cNvGrpSpPr/>
          <p:nvPr/>
        </p:nvGrpSpPr>
        <p:grpSpPr>
          <a:xfrm>
            <a:off x="5808662" y="3925837"/>
            <a:ext cx="269875" cy="263671"/>
            <a:chOff x="5780242" y="990080"/>
            <a:chExt cx="269875" cy="263671"/>
          </a:xfrm>
        </p:grpSpPr>
        <p:sp>
          <p:nvSpPr>
            <p:cNvPr id="151" name="Oval 150">
              <a:extLst>
                <a:ext uri="{FF2B5EF4-FFF2-40B4-BE49-F238E27FC236}">
                  <a16:creationId xmlns="" xmlns:a16="http://schemas.microsoft.com/office/drawing/2014/main" id="{67D334B1-BD9B-4CE9-A552-17FDEA050A73}"/>
                </a:ext>
              </a:extLst>
            </p:cNvPr>
            <p:cNvSpPr/>
            <p:nvPr/>
          </p:nvSpPr>
          <p:spPr>
            <a:xfrm>
              <a:off x="5780242" y="990080"/>
              <a:ext cx="269875" cy="263671"/>
            </a:xfrm>
            <a:prstGeom prst="ellipse">
              <a:avLst/>
            </a:prstGeom>
            <a:solidFill>
              <a:schemeClr val="bg1">
                <a:lumMod val="95000"/>
              </a:schemeClr>
            </a:solidFill>
            <a:ln w="28575">
              <a:solidFill>
                <a:srgbClr val="D70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52" name="Oval 151">
              <a:extLst>
                <a:ext uri="{FF2B5EF4-FFF2-40B4-BE49-F238E27FC236}">
                  <a16:creationId xmlns="" xmlns:a16="http://schemas.microsoft.com/office/drawing/2014/main" id="{26DC86CF-E65E-4E26-ABD7-3E24FB257150}"/>
                </a:ext>
              </a:extLst>
            </p:cNvPr>
            <p:cNvSpPr/>
            <p:nvPr/>
          </p:nvSpPr>
          <p:spPr>
            <a:xfrm>
              <a:off x="5840002" y="1051360"/>
              <a:ext cx="152736" cy="149225"/>
            </a:xfrm>
            <a:prstGeom prst="ellipse">
              <a:avLst/>
            </a:prstGeom>
            <a:solidFill>
              <a:srgbClr val="141F3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grpSp>
        <p:nvGrpSpPr>
          <p:cNvPr id="153" name="Group 152"/>
          <p:cNvGrpSpPr/>
          <p:nvPr/>
        </p:nvGrpSpPr>
        <p:grpSpPr>
          <a:xfrm>
            <a:off x="5811619" y="4921341"/>
            <a:ext cx="269875" cy="263671"/>
            <a:chOff x="5780242" y="990080"/>
            <a:chExt cx="269875" cy="263671"/>
          </a:xfrm>
        </p:grpSpPr>
        <p:sp>
          <p:nvSpPr>
            <p:cNvPr id="154" name="Oval 153">
              <a:extLst>
                <a:ext uri="{FF2B5EF4-FFF2-40B4-BE49-F238E27FC236}">
                  <a16:creationId xmlns="" xmlns:a16="http://schemas.microsoft.com/office/drawing/2014/main" id="{67D334B1-BD9B-4CE9-A552-17FDEA050A73}"/>
                </a:ext>
              </a:extLst>
            </p:cNvPr>
            <p:cNvSpPr/>
            <p:nvPr/>
          </p:nvSpPr>
          <p:spPr>
            <a:xfrm>
              <a:off x="5780242" y="990080"/>
              <a:ext cx="269875" cy="263671"/>
            </a:xfrm>
            <a:prstGeom prst="ellipse">
              <a:avLst/>
            </a:prstGeom>
            <a:solidFill>
              <a:schemeClr val="bg1">
                <a:lumMod val="95000"/>
              </a:schemeClr>
            </a:solidFill>
            <a:ln w="28575">
              <a:solidFill>
                <a:srgbClr val="D70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55" name="Oval 154">
              <a:extLst>
                <a:ext uri="{FF2B5EF4-FFF2-40B4-BE49-F238E27FC236}">
                  <a16:creationId xmlns="" xmlns:a16="http://schemas.microsoft.com/office/drawing/2014/main" id="{26DC86CF-E65E-4E26-ABD7-3E24FB257150}"/>
                </a:ext>
              </a:extLst>
            </p:cNvPr>
            <p:cNvSpPr/>
            <p:nvPr/>
          </p:nvSpPr>
          <p:spPr>
            <a:xfrm>
              <a:off x="5840002" y="1051360"/>
              <a:ext cx="152736" cy="149225"/>
            </a:xfrm>
            <a:prstGeom prst="ellipse">
              <a:avLst/>
            </a:prstGeom>
            <a:solidFill>
              <a:srgbClr val="141F3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grpSp>
        <p:nvGrpSpPr>
          <p:cNvPr id="156" name="Group 155"/>
          <p:cNvGrpSpPr/>
          <p:nvPr/>
        </p:nvGrpSpPr>
        <p:grpSpPr>
          <a:xfrm>
            <a:off x="5825066" y="5686030"/>
            <a:ext cx="269875" cy="263671"/>
            <a:chOff x="5780242" y="990080"/>
            <a:chExt cx="269875" cy="263671"/>
          </a:xfrm>
        </p:grpSpPr>
        <p:sp>
          <p:nvSpPr>
            <p:cNvPr id="157" name="Oval 156">
              <a:extLst>
                <a:ext uri="{FF2B5EF4-FFF2-40B4-BE49-F238E27FC236}">
                  <a16:creationId xmlns="" xmlns:a16="http://schemas.microsoft.com/office/drawing/2014/main" id="{67D334B1-BD9B-4CE9-A552-17FDEA050A73}"/>
                </a:ext>
              </a:extLst>
            </p:cNvPr>
            <p:cNvSpPr/>
            <p:nvPr/>
          </p:nvSpPr>
          <p:spPr>
            <a:xfrm>
              <a:off x="5780242" y="990080"/>
              <a:ext cx="269875" cy="263671"/>
            </a:xfrm>
            <a:prstGeom prst="ellipse">
              <a:avLst/>
            </a:prstGeom>
            <a:solidFill>
              <a:schemeClr val="bg1">
                <a:lumMod val="95000"/>
              </a:schemeClr>
            </a:solidFill>
            <a:ln w="28575">
              <a:solidFill>
                <a:srgbClr val="D70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58" name="Oval 157">
              <a:extLst>
                <a:ext uri="{FF2B5EF4-FFF2-40B4-BE49-F238E27FC236}">
                  <a16:creationId xmlns="" xmlns:a16="http://schemas.microsoft.com/office/drawing/2014/main" id="{26DC86CF-E65E-4E26-ABD7-3E24FB257150}"/>
                </a:ext>
              </a:extLst>
            </p:cNvPr>
            <p:cNvSpPr/>
            <p:nvPr/>
          </p:nvSpPr>
          <p:spPr>
            <a:xfrm>
              <a:off x="5840002" y="1051360"/>
              <a:ext cx="152736" cy="149225"/>
            </a:xfrm>
            <a:prstGeom prst="ellipse">
              <a:avLst/>
            </a:prstGeom>
            <a:solidFill>
              <a:srgbClr val="141F3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sp>
        <p:nvSpPr>
          <p:cNvPr id="159" name="TextBox 158"/>
          <p:cNvSpPr txBox="1"/>
          <p:nvPr/>
        </p:nvSpPr>
        <p:spPr>
          <a:xfrm rot="16200000">
            <a:off x="-1182037" y="2714854"/>
            <a:ext cx="4531904" cy="967957"/>
          </a:xfrm>
          <a:prstGeom prst="rect">
            <a:avLst/>
          </a:prstGeom>
          <a:noFill/>
        </p:spPr>
        <p:txBody>
          <a:bodyPr wrap="square" rtlCol="0">
            <a:spAutoFit/>
          </a:bodyPr>
          <a:lstStyle/>
          <a:p>
            <a:pPr algn="ctr">
              <a:lnSpc>
                <a:spcPct val="150000"/>
              </a:lnSpc>
            </a:pPr>
            <a:r>
              <a:rPr lang="en-US" sz="2000" b="1" dirty="0">
                <a:solidFill>
                  <a:srgbClr val="141F3C"/>
                </a:solidFill>
                <a:latin typeface="Calibri" panose="020F0502020204030204" pitchFamily="34" charset="0"/>
                <a:cs typeface="Calibri" panose="020F0502020204030204" pitchFamily="34" charset="0"/>
              </a:rPr>
              <a:t>Fundamental Ethical principles as per the IVSC Code of Ethical Principles</a:t>
            </a:r>
            <a:endParaRPr lang="en-GB" sz="2000" b="1" dirty="0">
              <a:solidFill>
                <a:srgbClr val="141F3C"/>
              </a:solidFill>
              <a:latin typeface="Calibri" panose="020F0502020204030204" pitchFamily="34" charset="0"/>
              <a:cs typeface="Calibri" panose="020F0502020204030204" pitchFamily="34" charset="0"/>
            </a:endParaRPr>
          </a:p>
        </p:txBody>
      </p:sp>
      <p:sp>
        <p:nvSpPr>
          <p:cNvPr id="3" name="Rectangle 2"/>
          <p:cNvSpPr/>
          <p:nvPr/>
        </p:nvSpPr>
        <p:spPr>
          <a:xfrm rot="343501">
            <a:off x="6321908" y="550031"/>
            <a:ext cx="5602908" cy="1015663"/>
          </a:xfrm>
          <a:prstGeom prst="rect">
            <a:avLst/>
          </a:prstGeom>
        </p:spPr>
        <p:txBody>
          <a:bodyPr wrap="square">
            <a:spAutoFit/>
          </a:bodyPr>
          <a:lstStyle/>
          <a:p>
            <a:pPr algn="ctr"/>
            <a:r>
              <a:rPr lang="en-US" sz="2000" b="1" dirty="0">
                <a:solidFill>
                  <a:srgbClr val="141F3C"/>
                </a:solidFill>
                <a:latin typeface="Calibri" panose="020F0502020204030204" pitchFamily="34" charset="0"/>
                <a:cs typeface="Calibri" panose="020F0502020204030204" pitchFamily="34" charset="0"/>
              </a:rPr>
              <a:t>The model code of conduct for Registered </a:t>
            </a:r>
            <a:r>
              <a:rPr lang="en-US" sz="2000" b="1" dirty="0" err="1">
                <a:solidFill>
                  <a:srgbClr val="141F3C"/>
                </a:solidFill>
                <a:latin typeface="Calibri" panose="020F0502020204030204" pitchFamily="34" charset="0"/>
                <a:cs typeface="Calibri" panose="020F0502020204030204" pitchFamily="34" charset="0"/>
              </a:rPr>
              <a:t>Valuers</a:t>
            </a:r>
            <a:r>
              <a:rPr lang="en-US" sz="2000" b="1" dirty="0">
                <a:solidFill>
                  <a:srgbClr val="141F3C"/>
                </a:solidFill>
                <a:latin typeface="Calibri" panose="020F0502020204030204" pitchFamily="34" charset="0"/>
                <a:cs typeface="Calibri" panose="020F0502020204030204" pitchFamily="34" charset="0"/>
              </a:rPr>
              <a:t> issued by MCA under Companies (Registered </a:t>
            </a:r>
            <a:r>
              <a:rPr lang="en-US" sz="2000" b="1" dirty="0" err="1">
                <a:solidFill>
                  <a:srgbClr val="141F3C"/>
                </a:solidFill>
                <a:latin typeface="Calibri" panose="020F0502020204030204" pitchFamily="34" charset="0"/>
                <a:cs typeface="Calibri" panose="020F0502020204030204" pitchFamily="34" charset="0"/>
              </a:rPr>
              <a:t>Valuers</a:t>
            </a:r>
            <a:r>
              <a:rPr lang="en-US" sz="2000" b="1" dirty="0">
                <a:solidFill>
                  <a:srgbClr val="141F3C"/>
                </a:solidFill>
                <a:latin typeface="Calibri" panose="020F0502020204030204" pitchFamily="34" charset="0"/>
                <a:cs typeface="Calibri" panose="020F0502020204030204" pitchFamily="34" charset="0"/>
              </a:rPr>
              <a:t> and Valuation Rules), 2017</a:t>
            </a:r>
          </a:p>
        </p:txBody>
      </p:sp>
      <p:sp>
        <p:nvSpPr>
          <p:cNvPr id="4" name="TextBox 3"/>
          <p:cNvSpPr txBox="1"/>
          <p:nvPr/>
        </p:nvSpPr>
        <p:spPr>
          <a:xfrm>
            <a:off x="371343" y="5986269"/>
            <a:ext cx="11449319" cy="646331"/>
          </a:xfrm>
          <a:prstGeom prst="rect">
            <a:avLst/>
          </a:prstGeom>
          <a:noFill/>
        </p:spPr>
        <p:txBody>
          <a:bodyPr wrap="square" rtlCol="0">
            <a:spAutoFit/>
          </a:bodyPr>
          <a:lstStyle/>
          <a:p>
            <a:r>
              <a:rPr lang="en-US" b="1" i="1" dirty="0" smtClean="0"/>
              <a:t>The MCA model code of conduct also mentions about Gifts, Remuneration and Cost and Occupation, Employability and Restrictions</a:t>
            </a:r>
            <a:endParaRPr lang="en-GB" b="1" i="1" dirty="0"/>
          </a:p>
        </p:txBody>
      </p:sp>
    </p:spTree>
    <p:extLst>
      <p:ext uri="{BB962C8B-B14F-4D97-AF65-F5344CB8AC3E}">
        <p14:creationId xmlns:p14="http://schemas.microsoft.com/office/powerpoint/2010/main" xmlns="" val="17714802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 name="Rectangle 16"/>
          <p:cNvSpPr/>
          <p:nvPr/>
        </p:nvSpPr>
        <p:spPr>
          <a:xfrm>
            <a:off x="304526" y="285349"/>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dirty="0">
              <a:solidFill>
                <a:schemeClr val="bg1"/>
              </a:solidFill>
              <a:latin typeface="Calibri" panose="020F0502020204030204" pitchFamily="34" charset="0"/>
              <a:cs typeface="Calibri" panose="020F0502020204030204" pitchFamily="34" charset="0"/>
            </a:endParaRPr>
          </a:p>
        </p:txBody>
      </p:sp>
      <p:sp>
        <p:nvSpPr>
          <p:cNvPr id="58369" name="Rectangle 1"/>
          <p:cNvSpPr>
            <a:spLocks noChangeArrowheads="1"/>
          </p:cNvSpPr>
          <p:nvPr/>
        </p:nvSpPr>
        <p:spPr bwMode="auto">
          <a:xfrm>
            <a:off x="304369" y="235257"/>
            <a:ext cx="11513714" cy="6463308"/>
          </a:xfrm>
          <a:prstGeom prst="rect">
            <a:avLst/>
          </a:prstGeom>
          <a:noFill/>
          <a:ln w="9525">
            <a:noFill/>
            <a:miter lim="800000"/>
            <a:headEnd/>
            <a:tailEnd/>
          </a:ln>
          <a:effectLst/>
        </p:spPr>
        <p:txBody>
          <a:bodyPr vert="horz" wrap="square" lIns="6348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23863" algn="l"/>
              </a:tabLst>
            </a:pPr>
            <a:r>
              <a:rPr kumimoji="0" lang="en-US" sz="28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SCHEDULE I</a:t>
            </a:r>
            <a:endParaRPr kumimoji="0" lang="en-US"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23863" algn="l"/>
              </a:tabLst>
            </a:pPr>
            <a:r>
              <a:rPr kumimoji="0" lang="en-US" sz="28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MODEL CODE OF CONDUCT FOR REGISTERED VALUERS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23863" algn="l"/>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(Under Rule 12(e) of the Companies (Registered </a:t>
            </a:r>
            <a:r>
              <a:rPr kumimoji="0" lang="en-US"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Valuers</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Valuation) Rules, 2017)</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23863" algn="l"/>
              </a:tabLst>
            </a:pPr>
            <a:r>
              <a:rPr kumimoji="0" lang="en-US"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Integrity and Fairness</a:t>
            </a:r>
          </a:p>
          <a:p>
            <a:pPr marL="0" marR="0" lvl="0" indent="0" algn="just" defTabSz="914400" rtl="0" eaLnBrk="0" fontAlgn="base" latinLnBrk="0" hangingPunct="0">
              <a:lnSpc>
                <a:spcPct val="100000"/>
              </a:lnSpc>
              <a:spcBef>
                <a:spcPct val="0"/>
              </a:spcBef>
              <a:spcAft>
                <a:spcPct val="0"/>
              </a:spcAft>
              <a:buClrTx/>
              <a:buSzTx/>
              <a:buFontTx/>
              <a:buChar char="•"/>
              <a:tabLst>
                <a:tab pos="423863" algn="l"/>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a:t>
            </a:r>
            <a:r>
              <a:rPr kumimoji="0" lang="en-US"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valuer</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should in the conduct of business follow </a:t>
            </a:r>
            <a:r>
              <a:rPr kumimoji="0" lang="en-US" sz="28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high standards of integrity and fairness </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 all dealings with his/its clients and other </a:t>
            </a:r>
            <a:r>
              <a:rPr kumimoji="0" lang="en-US"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valuers</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23863" algn="l"/>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a:t>
            </a:r>
            <a:r>
              <a:rPr kumimoji="0" lang="en-US"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valuer</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should maintain integrity by being </a:t>
            </a:r>
            <a:r>
              <a:rPr kumimoji="0" lang="en-US" sz="28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honest, straightforward, and forthright</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 all professional relationships.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23863" algn="l"/>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a:t>
            </a:r>
            <a:r>
              <a:rPr kumimoji="0" lang="en-US"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valuer</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should </a:t>
            </a:r>
            <a:r>
              <a:rPr kumimoji="0" lang="en-US"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endeavour</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to ensure that he/it  </a:t>
            </a:r>
            <a:r>
              <a:rPr kumimoji="0" lang="en-US" sz="28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provides  true  and  adequate information and shall not misrepresent any facts or situations</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23863" algn="l"/>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a:t>
            </a:r>
            <a:r>
              <a:rPr kumimoji="0" lang="en-US"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valuer</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should </a:t>
            </a:r>
            <a:r>
              <a:rPr kumimoji="0" lang="en-US" sz="28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refrain from being involved in any action that would bring disrepute to the profession</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825091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 name="Rectangle 16"/>
          <p:cNvSpPr/>
          <p:nvPr/>
        </p:nvSpPr>
        <p:spPr>
          <a:xfrm>
            <a:off x="304526" y="285349"/>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dirty="0">
              <a:solidFill>
                <a:schemeClr val="bg1"/>
              </a:solidFill>
              <a:latin typeface="Calibri" panose="020F0502020204030204" pitchFamily="34" charset="0"/>
              <a:cs typeface="Calibri" panose="020F0502020204030204" pitchFamily="34" charset="0"/>
            </a:endParaRPr>
          </a:p>
        </p:txBody>
      </p:sp>
      <p:sp>
        <p:nvSpPr>
          <p:cNvPr id="58369" name="Rectangle 1"/>
          <p:cNvSpPr>
            <a:spLocks noChangeArrowheads="1"/>
          </p:cNvSpPr>
          <p:nvPr/>
        </p:nvSpPr>
        <p:spPr bwMode="auto">
          <a:xfrm>
            <a:off x="334849" y="309096"/>
            <a:ext cx="11513714" cy="6155531"/>
          </a:xfrm>
          <a:prstGeom prst="rect">
            <a:avLst/>
          </a:prstGeom>
          <a:noFill/>
          <a:ln w="9525">
            <a:noFill/>
            <a:miter lim="800000"/>
            <a:headEnd/>
            <a:tailEnd/>
          </a:ln>
          <a:effectLst/>
        </p:spPr>
        <p:txBody>
          <a:bodyPr vert="horz" wrap="square" lIns="63480" tIns="0" rIns="0" bIns="0" numCol="1" anchor="ctr" anchorCtr="0" compatLnSpc="1">
            <a:prstTxWarp prst="textNoShape">
              <a:avLst/>
            </a:prstTxWarp>
            <a:spAutoFit/>
          </a:bodyPr>
          <a:lstStyle/>
          <a:p>
            <a:pPr lvl="0" algn="just" fontAlgn="base">
              <a:spcBef>
                <a:spcPct val="0"/>
              </a:spcBef>
              <a:spcAft>
                <a:spcPct val="0"/>
              </a:spcAft>
              <a:tabLst>
                <a:tab pos="423863" algn="l"/>
              </a:tabLst>
            </a:pPr>
            <a:r>
              <a:rPr kumimoji="0" lang="en-GB" sz="4000" b="0" i="0" u="none" strike="noStrike" cap="none" normalizeH="0" baseline="0" dirty="0" smtClean="0">
                <a:ln>
                  <a:noFill/>
                </a:ln>
                <a:solidFill>
                  <a:schemeClr val="tx1"/>
                </a:solidFill>
                <a:effectLst/>
                <a:latin typeface="Arial" pitchFamily="34" charset="0"/>
                <a:cs typeface="Arial" pitchFamily="34" charset="0"/>
              </a:rPr>
              <a:t>Question</a:t>
            </a:r>
            <a:r>
              <a:rPr kumimoji="0" lang="en-GB" sz="4000" b="0" i="0" u="none" strike="noStrike" cap="none" normalizeH="0" dirty="0" smtClean="0">
                <a:ln>
                  <a:noFill/>
                </a:ln>
                <a:solidFill>
                  <a:schemeClr val="tx1"/>
                </a:solidFill>
                <a:effectLst/>
                <a:latin typeface="Arial" pitchFamily="34" charset="0"/>
                <a:cs typeface="Arial" pitchFamily="34" charset="0"/>
              </a:rPr>
              <a:t> 1) The model conduct is defined under which rules of  </a:t>
            </a:r>
            <a:r>
              <a:rPr lang="en-US" sz="4000" dirty="0" smtClean="0">
                <a:latin typeface="Arial" pitchFamily="34" charset="0"/>
                <a:ea typeface="Times New Roman" pitchFamily="18" charset="0"/>
                <a:cs typeface="Arial" pitchFamily="34" charset="0"/>
              </a:rPr>
              <a:t>the Companies (Registered </a:t>
            </a:r>
            <a:r>
              <a:rPr lang="en-US" sz="4000" dirty="0" err="1" smtClean="0">
                <a:latin typeface="Arial" pitchFamily="34" charset="0"/>
                <a:ea typeface="Times New Roman" pitchFamily="18" charset="0"/>
                <a:cs typeface="Arial" pitchFamily="34" charset="0"/>
              </a:rPr>
              <a:t>Valuers</a:t>
            </a:r>
            <a:r>
              <a:rPr lang="en-US" sz="4000" dirty="0" smtClean="0">
                <a:latin typeface="Arial" pitchFamily="34" charset="0"/>
                <a:ea typeface="Times New Roman" pitchFamily="18" charset="0"/>
                <a:cs typeface="Arial" pitchFamily="34" charset="0"/>
              </a:rPr>
              <a:t> and Valuation) Rules, 2017</a:t>
            </a:r>
          </a:p>
          <a:p>
            <a:pPr lvl="0" algn="just" fontAlgn="base">
              <a:spcBef>
                <a:spcPct val="0"/>
              </a:spcBef>
              <a:spcAft>
                <a:spcPct val="0"/>
              </a:spcAft>
              <a:tabLst>
                <a:tab pos="423863" algn="l"/>
              </a:tabLst>
            </a:pPr>
            <a:endParaRPr lang="en-US" sz="4000" dirty="0" smtClean="0">
              <a:latin typeface="Arial" pitchFamily="34" charset="0"/>
              <a:ea typeface="Times New Roman" pitchFamily="18" charset="0"/>
              <a:cs typeface="Arial" pitchFamily="34" charset="0"/>
            </a:endParaRPr>
          </a:p>
          <a:p>
            <a:pPr lvl="0" algn="just" fontAlgn="base">
              <a:spcBef>
                <a:spcPct val="0"/>
              </a:spcBef>
              <a:spcAft>
                <a:spcPct val="0"/>
              </a:spcAft>
              <a:tabLst>
                <a:tab pos="423863" algn="l"/>
              </a:tabLst>
            </a:pPr>
            <a:r>
              <a:rPr lang="en-GB" sz="4000" dirty="0" smtClean="0">
                <a:latin typeface="Arial" pitchFamily="34" charset="0"/>
                <a:ea typeface="Times New Roman" pitchFamily="18" charset="0"/>
                <a:cs typeface="Arial" pitchFamily="34" charset="0"/>
              </a:rPr>
              <a:t>a) Rule 12  (a) </a:t>
            </a:r>
          </a:p>
          <a:p>
            <a:pPr lvl="0" algn="just" fontAlgn="base">
              <a:spcBef>
                <a:spcPct val="0"/>
              </a:spcBef>
              <a:spcAft>
                <a:spcPct val="0"/>
              </a:spcAft>
              <a:tabLst>
                <a:tab pos="423863" algn="l"/>
              </a:tabLst>
            </a:pPr>
            <a:r>
              <a:rPr lang="en-GB" sz="4000" dirty="0" smtClean="0">
                <a:latin typeface="Arial" pitchFamily="34" charset="0"/>
                <a:ea typeface="Times New Roman" pitchFamily="18" charset="0"/>
                <a:cs typeface="Arial" pitchFamily="34" charset="0"/>
              </a:rPr>
              <a:t>b) Rule 12  (c)</a:t>
            </a:r>
          </a:p>
          <a:p>
            <a:pPr lvl="0" algn="just" fontAlgn="base">
              <a:spcBef>
                <a:spcPct val="0"/>
              </a:spcBef>
              <a:spcAft>
                <a:spcPct val="0"/>
              </a:spcAft>
              <a:tabLst>
                <a:tab pos="423863" algn="l"/>
              </a:tabLst>
            </a:pPr>
            <a:r>
              <a:rPr lang="en-GB" sz="4000" dirty="0" smtClean="0">
                <a:latin typeface="Arial" pitchFamily="34" charset="0"/>
                <a:ea typeface="Times New Roman" pitchFamily="18" charset="0"/>
                <a:cs typeface="Arial" pitchFamily="34" charset="0"/>
              </a:rPr>
              <a:t>c) Rule 13   (f)</a:t>
            </a:r>
          </a:p>
          <a:p>
            <a:pPr lvl="0" algn="just" fontAlgn="base">
              <a:spcBef>
                <a:spcPct val="0"/>
              </a:spcBef>
              <a:spcAft>
                <a:spcPct val="0"/>
              </a:spcAft>
              <a:tabLst>
                <a:tab pos="423863" algn="l"/>
              </a:tabLst>
            </a:pPr>
            <a:r>
              <a:rPr lang="en-GB" sz="4000" dirty="0" smtClean="0">
                <a:latin typeface="Arial" pitchFamily="34" charset="0"/>
                <a:ea typeface="Times New Roman" pitchFamily="18" charset="0"/>
                <a:cs typeface="Arial" pitchFamily="34" charset="0"/>
              </a:rPr>
              <a:t>d) Rule 12  (e)</a:t>
            </a:r>
            <a:endParaRPr lang="en-US" sz="4000" dirty="0" smtClean="0">
              <a:latin typeface="Arial" pitchFamily="34" charset="0"/>
              <a:ea typeface="Times New Roman" pitchFamily="18" charset="0"/>
              <a:cs typeface="Arial" pitchFamily="34" charset="0"/>
            </a:endParaRPr>
          </a:p>
          <a:p>
            <a:pPr lvl="0" algn="just" fontAlgn="base">
              <a:spcBef>
                <a:spcPct val="0"/>
              </a:spcBef>
              <a:spcAft>
                <a:spcPct val="0"/>
              </a:spcAft>
              <a:tabLst>
                <a:tab pos="423863" algn="l"/>
              </a:tabLst>
            </a:pPr>
            <a:endParaRPr kumimoji="0" lang="en-GB" sz="4000" b="0" i="0" u="none" strike="noStrike" cap="none" normalizeH="0" dirty="0" smtClean="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23863" algn="l"/>
              </a:tabLst>
            </a:pP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82509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 name="Rectangle 16"/>
          <p:cNvSpPr/>
          <p:nvPr/>
        </p:nvSpPr>
        <p:spPr>
          <a:xfrm>
            <a:off x="304526" y="285349"/>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dirty="0">
              <a:solidFill>
                <a:schemeClr val="bg1"/>
              </a:solidFill>
              <a:latin typeface="Calibri" panose="020F0502020204030204" pitchFamily="34" charset="0"/>
              <a:cs typeface="Calibri" panose="020F0502020204030204" pitchFamily="34" charset="0"/>
            </a:endParaRPr>
          </a:p>
        </p:txBody>
      </p:sp>
      <p:sp>
        <p:nvSpPr>
          <p:cNvPr id="58369" name="Rectangle 1"/>
          <p:cNvSpPr>
            <a:spLocks noChangeArrowheads="1"/>
          </p:cNvSpPr>
          <p:nvPr/>
        </p:nvSpPr>
        <p:spPr bwMode="auto">
          <a:xfrm>
            <a:off x="334849" y="296217"/>
            <a:ext cx="11513714" cy="6155531"/>
          </a:xfrm>
          <a:prstGeom prst="rect">
            <a:avLst/>
          </a:prstGeom>
          <a:noFill/>
          <a:ln w="9525">
            <a:noFill/>
            <a:miter lim="800000"/>
            <a:headEnd/>
            <a:tailEnd/>
          </a:ln>
          <a:effectLst/>
        </p:spPr>
        <p:txBody>
          <a:bodyPr vert="horz" wrap="square" lIns="63480" tIns="0" rIns="0" bIns="0" numCol="1" anchor="ctr" anchorCtr="0" compatLnSpc="1">
            <a:prstTxWarp prst="textNoShape">
              <a:avLst/>
            </a:prstTxWarp>
            <a:spAutoFit/>
          </a:bodyPr>
          <a:lstStyle/>
          <a:p>
            <a:pPr lvl="0" algn="just" fontAlgn="base">
              <a:spcBef>
                <a:spcPct val="0"/>
              </a:spcBef>
              <a:spcAft>
                <a:spcPct val="0"/>
              </a:spcAft>
              <a:tabLst>
                <a:tab pos="423863" algn="l"/>
              </a:tabLst>
            </a:pPr>
            <a:r>
              <a:rPr kumimoji="0" lang="en-GB" sz="4000" b="0" i="0" u="none" strike="noStrike" cap="none" normalizeH="0" baseline="0" dirty="0" smtClean="0">
                <a:ln>
                  <a:noFill/>
                </a:ln>
                <a:solidFill>
                  <a:schemeClr val="tx1"/>
                </a:solidFill>
                <a:effectLst/>
                <a:latin typeface="Arial" pitchFamily="34" charset="0"/>
                <a:cs typeface="Arial" pitchFamily="34" charset="0"/>
              </a:rPr>
              <a:t>Question</a:t>
            </a:r>
            <a:r>
              <a:rPr kumimoji="0" lang="en-GB" sz="4000" b="0" i="0" u="none" strike="noStrike" cap="none" normalizeH="0" dirty="0" smtClean="0">
                <a:ln>
                  <a:noFill/>
                </a:ln>
                <a:solidFill>
                  <a:schemeClr val="tx1"/>
                </a:solidFill>
                <a:effectLst/>
                <a:latin typeface="Arial" pitchFamily="34" charset="0"/>
                <a:cs typeface="Arial" pitchFamily="34" charset="0"/>
              </a:rPr>
              <a:t> 1) The model conduct is defined under which rules of  </a:t>
            </a:r>
            <a:r>
              <a:rPr lang="en-US" sz="4000" dirty="0" smtClean="0">
                <a:latin typeface="Arial" pitchFamily="34" charset="0"/>
                <a:ea typeface="Times New Roman" pitchFamily="18" charset="0"/>
                <a:cs typeface="Arial" pitchFamily="34" charset="0"/>
              </a:rPr>
              <a:t>the Companies (Registered </a:t>
            </a:r>
            <a:r>
              <a:rPr lang="en-US" sz="4000" dirty="0" err="1" smtClean="0">
                <a:latin typeface="Arial" pitchFamily="34" charset="0"/>
                <a:ea typeface="Times New Roman" pitchFamily="18" charset="0"/>
                <a:cs typeface="Arial" pitchFamily="34" charset="0"/>
              </a:rPr>
              <a:t>Valuers</a:t>
            </a:r>
            <a:r>
              <a:rPr lang="en-US" sz="4000" dirty="0" smtClean="0">
                <a:latin typeface="Arial" pitchFamily="34" charset="0"/>
                <a:ea typeface="Times New Roman" pitchFamily="18" charset="0"/>
                <a:cs typeface="Arial" pitchFamily="34" charset="0"/>
              </a:rPr>
              <a:t> and Valuation) Rules, 2017</a:t>
            </a:r>
          </a:p>
          <a:p>
            <a:pPr lvl="0" algn="just" fontAlgn="base">
              <a:spcBef>
                <a:spcPct val="0"/>
              </a:spcBef>
              <a:spcAft>
                <a:spcPct val="0"/>
              </a:spcAft>
              <a:tabLst>
                <a:tab pos="423863" algn="l"/>
              </a:tabLst>
            </a:pPr>
            <a:endParaRPr lang="en-US" sz="4000" dirty="0" smtClean="0">
              <a:latin typeface="Arial" pitchFamily="34" charset="0"/>
              <a:ea typeface="Times New Roman" pitchFamily="18" charset="0"/>
              <a:cs typeface="Arial" pitchFamily="34" charset="0"/>
            </a:endParaRPr>
          </a:p>
          <a:p>
            <a:pPr lvl="0" algn="just" fontAlgn="base">
              <a:spcBef>
                <a:spcPct val="0"/>
              </a:spcBef>
              <a:spcAft>
                <a:spcPct val="0"/>
              </a:spcAft>
              <a:tabLst>
                <a:tab pos="423863" algn="l"/>
              </a:tabLst>
            </a:pPr>
            <a:r>
              <a:rPr lang="en-GB" sz="4000" dirty="0" smtClean="0">
                <a:latin typeface="Arial" pitchFamily="34" charset="0"/>
                <a:ea typeface="Times New Roman" pitchFamily="18" charset="0"/>
                <a:cs typeface="Arial" pitchFamily="34" charset="0"/>
              </a:rPr>
              <a:t>a) Rule 12  (a) </a:t>
            </a:r>
          </a:p>
          <a:p>
            <a:pPr lvl="0" algn="just" fontAlgn="base">
              <a:spcBef>
                <a:spcPct val="0"/>
              </a:spcBef>
              <a:spcAft>
                <a:spcPct val="0"/>
              </a:spcAft>
              <a:tabLst>
                <a:tab pos="423863" algn="l"/>
              </a:tabLst>
            </a:pPr>
            <a:r>
              <a:rPr lang="en-GB" sz="4000" dirty="0" smtClean="0">
                <a:latin typeface="Arial" pitchFamily="34" charset="0"/>
                <a:ea typeface="Times New Roman" pitchFamily="18" charset="0"/>
                <a:cs typeface="Arial" pitchFamily="34" charset="0"/>
              </a:rPr>
              <a:t>b) Rule 12  (c)</a:t>
            </a:r>
          </a:p>
          <a:p>
            <a:pPr lvl="0" algn="just" fontAlgn="base">
              <a:spcBef>
                <a:spcPct val="0"/>
              </a:spcBef>
              <a:spcAft>
                <a:spcPct val="0"/>
              </a:spcAft>
              <a:tabLst>
                <a:tab pos="423863" algn="l"/>
              </a:tabLst>
            </a:pPr>
            <a:r>
              <a:rPr lang="en-GB" sz="4000" dirty="0" smtClean="0">
                <a:latin typeface="Arial" pitchFamily="34" charset="0"/>
                <a:ea typeface="Times New Roman" pitchFamily="18" charset="0"/>
                <a:cs typeface="Arial" pitchFamily="34" charset="0"/>
              </a:rPr>
              <a:t>c) Rule 13   (f)</a:t>
            </a:r>
          </a:p>
          <a:p>
            <a:pPr lvl="0" algn="just" fontAlgn="base">
              <a:spcBef>
                <a:spcPct val="0"/>
              </a:spcBef>
              <a:spcAft>
                <a:spcPct val="0"/>
              </a:spcAft>
              <a:tabLst>
                <a:tab pos="423863" algn="l"/>
              </a:tabLst>
            </a:pPr>
            <a:r>
              <a:rPr lang="en-GB" sz="4000" dirty="0" smtClean="0">
                <a:latin typeface="Arial" pitchFamily="34" charset="0"/>
                <a:ea typeface="Times New Roman" pitchFamily="18" charset="0"/>
                <a:cs typeface="Arial" pitchFamily="34" charset="0"/>
              </a:rPr>
              <a:t>d) </a:t>
            </a:r>
            <a:r>
              <a:rPr lang="en-GB" sz="4000" dirty="0" smtClean="0">
                <a:solidFill>
                  <a:srgbClr val="FF0000"/>
                </a:solidFill>
                <a:latin typeface="Arial" pitchFamily="34" charset="0"/>
                <a:ea typeface="Times New Roman" pitchFamily="18" charset="0"/>
                <a:cs typeface="Arial" pitchFamily="34" charset="0"/>
              </a:rPr>
              <a:t>Rule 12  (e)</a:t>
            </a:r>
            <a:endParaRPr lang="en-US" sz="4000" dirty="0" smtClean="0">
              <a:solidFill>
                <a:srgbClr val="FF0000"/>
              </a:solidFill>
              <a:latin typeface="Arial" pitchFamily="34" charset="0"/>
              <a:ea typeface="Times New Roman" pitchFamily="18" charset="0"/>
              <a:cs typeface="Arial" pitchFamily="34" charset="0"/>
            </a:endParaRPr>
          </a:p>
          <a:p>
            <a:pPr lvl="0" algn="just" fontAlgn="base">
              <a:spcBef>
                <a:spcPct val="0"/>
              </a:spcBef>
              <a:spcAft>
                <a:spcPct val="0"/>
              </a:spcAft>
              <a:tabLst>
                <a:tab pos="423863" algn="l"/>
              </a:tabLst>
            </a:pPr>
            <a:endParaRPr kumimoji="0" lang="en-GB" sz="4000" b="0" i="0" u="none" strike="noStrike" cap="none" normalizeH="0" dirty="0" smtClean="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23863" algn="l"/>
              </a:tabLst>
            </a:pP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825091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 name="Rectangle 16"/>
          <p:cNvSpPr/>
          <p:nvPr/>
        </p:nvSpPr>
        <p:spPr>
          <a:xfrm>
            <a:off x="304526" y="285349"/>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Calibri" panose="020F0502020204030204" pitchFamily="34" charset="0"/>
              <a:cs typeface="Calibri" panose="020F0502020204030204" pitchFamily="34" charset="0"/>
            </a:endParaRPr>
          </a:p>
        </p:txBody>
      </p:sp>
      <p:sp>
        <p:nvSpPr>
          <p:cNvPr id="100353" name="Rectangle 1"/>
          <p:cNvSpPr>
            <a:spLocks noChangeArrowheads="1"/>
          </p:cNvSpPr>
          <p:nvPr/>
        </p:nvSpPr>
        <p:spPr bwMode="auto">
          <a:xfrm>
            <a:off x="361932" y="307009"/>
            <a:ext cx="11435115" cy="5909310"/>
          </a:xfrm>
          <a:prstGeom prst="rect">
            <a:avLst/>
          </a:prstGeom>
          <a:noFill/>
          <a:ln w="9525">
            <a:noFill/>
            <a:miter lim="800000"/>
            <a:headEnd/>
            <a:tailEnd/>
          </a:ln>
          <a:effectLst/>
        </p:spPr>
        <p:txBody>
          <a:bodyPr vert="horz" wrap="square" lIns="6348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23863" algn="l"/>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Professional Competence and Due Care:</a:t>
            </a:r>
          </a:p>
          <a:p>
            <a:pPr marL="0" marR="0" lvl="0" indent="0" algn="just" defTabSz="914400" rtl="0" eaLnBrk="1" fontAlgn="base" latinLnBrk="0" hangingPunct="1">
              <a:lnSpc>
                <a:spcPct val="100000"/>
              </a:lnSpc>
              <a:spcBef>
                <a:spcPct val="0"/>
              </a:spcBef>
              <a:spcAft>
                <a:spcPct val="0"/>
              </a:spcAft>
              <a:buClrTx/>
              <a:buSzTx/>
              <a:buFontTx/>
              <a:buNone/>
              <a:tabLst>
                <a:tab pos="423863" algn="l"/>
              </a:tabLst>
            </a:pPr>
            <a:endPar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23863"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valuer</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should render at all times </a:t>
            </a:r>
            <a:r>
              <a:rPr kumimoji="0" lang="en-US" sz="24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high standards of service, exercise due diligence, ensure proper care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and exercise independent professional judgment.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23863"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valuer</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should carry out professional services in accordance with the </a:t>
            </a:r>
            <a:r>
              <a:rPr kumimoji="0" lang="en-US" sz="24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relevant technical and professional standards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that may be specified from time to time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23863"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valuer</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should continuously maintain professional knowledge and skill to provide competent professional service based on up-to-date developments in practice, prevailing regulations/guidelines and techniques.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23863" algn="l"/>
              </a:tabLst>
            </a:pPr>
            <a:r>
              <a:rPr kumimoji="0" lang="en-US" sz="2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In the preparation of a valuation report, the </a:t>
            </a:r>
            <a:r>
              <a:rPr kumimoji="0" lang="en-US" sz="2400" b="0"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valuer</a:t>
            </a:r>
            <a:r>
              <a:rPr kumimoji="0" lang="en-US" sz="2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should not disclaim liability for his/its expertise or deny his/its duty of care, except to the extent that the assumptions are statements of fact provided by the company and not generated by the </a:t>
            </a:r>
            <a:r>
              <a:rPr kumimoji="0" lang="en-US" sz="2400" b="0"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valuer</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23863"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valuer</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should have a duty to carry out with care and skill, </a:t>
            </a:r>
            <a:r>
              <a:rPr kumimoji="0" lang="en-US" sz="2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the instructions of the client insofar as they are compatible with the requirements of integrity, objectivity and independence.</a:t>
            </a:r>
            <a:endParaRPr kumimoji="0" lang="en-US" sz="3600" b="0" i="0" u="none" strike="noStrike" cap="none" normalizeH="0" baseline="0" dirty="0" smtClean="0">
              <a:ln>
                <a:noFill/>
              </a:ln>
              <a:solidFill>
                <a:srgbClr val="FF0000"/>
              </a:solidFill>
              <a:effectLst/>
              <a:latin typeface="Arial" pitchFamily="34" charset="0"/>
              <a:cs typeface="Arial" pitchFamily="34" charset="0"/>
            </a:endParaRPr>
          </a:p>
        </p:txBody>
      </p:sp>
    </p:spTree>
    <p:extLst>
      <p:ext uri="{BB962C8B-B14F-4D97-AF65-F5344CB8AC3E}">
        <p14:creationId xmlns:p14="http://schemas.microsoft.com/office/powerpoint/2010/main" xmlns="" val="3825091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 name="Rectangle 16"/>
          <p:cNvSpPr/>
          <p:nvPr/>
        </p:nvSpPr>
        <p:spPr>
          <a:xfrm>
            <a:off x="304526" y="285349"/>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Calibri" panose="020F0502020204030204" pitchFamily="34" charset="0"/>
              <a:cs typeface="Calibri" panose="020F0502020204030204" pitchFamily="34" charset="0"/>
            </a:endParaRPr>
          </a:p>
        </p:txBody>
      </p:sp>
      <p:sp>
        <p:nvSpPr>
          <p:cNvPr id="100353" name="Rectangle 1"/>
          <p:cNvSpPr>
            <a:spLocks noChangeArrowheads="1"/>
          </p:cNvSpPr>
          <p:nvPr/>
        </p:nvSpPr>
        <p:spPr bwMode="auto">
          <a:xfrm>
            <a:off x="361932" y="319888"/>
            <a:ext cx="11435115" cy="4431983"/>
          </a:xfrm>
          <a:prstGeom prst="rect">
            <a:avLst/>
          </a:prstGeom>
          <a:noFill/>
          <a:ln w="9525">
            <a:noFill/>
            <a:miter lim="800000"/>
            <a:headEnd/>
            <a:tailEnd/>
          </a:ln>
          <a:effectLst/>
        </p:spPr>
        <p:txBody>
          <a:bodyPr vert="horz" wrap="square" lIns="6348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23863" algn="l"/>
              </a:tabLst>
            </a:pPr>
            <a:r>
              <a:rPr kumimoji="0" lang="en-GB" sz="3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Question 2)</a:t>
            </a:r>
            <a:r>
              <a:rPr kumimoji="0" lang="en-GB" sz="3200" b="1"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endParaRPr kumimoji="0" lang="en-US" sz="3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23863" algn="l"/>
              </a:tabLst>
            </a:pP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valuer</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should carry out professional services in accordance with the ……………………….</a:t>
            </a:r>
            <a:r>
              <a:rPr kumimoji="0" lang="en-US" sz="32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relevant  standards </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that may be specified from time to time</a:t>
            </a:r>
          </a:p>
          <a:p>
            <a:pPr marL="0" marR="0" lvl="0" indent="0" algn="just" defTabSz="914400" rtl="0" eaLnBrk="0" fontAlgn="base" latinLnBrk="0" hangingPunct="0">
              <a:lnSpc>
                <a:spcPct val="100000"/>
              </a:lnSpc>
              <a:spcBef>
                <a:spcPct val="0"/>
              </a:spcBef>
              <a:spcAft>
                <a:spcPct val="0"/>
              </a:spcAft>
              <a:buClrTx/>
              <a:buSzTx/>
              <a:buFontTx/>
              <a:buChar char="•"/>
              <a:tabLst>
                <a:tab pos="423863" algn="l"/>
              </a:tabLst>
            </a:pPr>
            <a:endParaRPr lang="en-GB" sz="3200" dirty="0" smtClean="0">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AutoNum type="alphaLcParenR"/>
              <a:tabLst>
                <a:tab pos="423863" algn="l"/>
              </a:tabLst>
            </a:pPr>
            <a:r>
              <a:rPr kumimoji="0" lang="en-GB" sz="3200" b="0" i="0" u="none" strike="noStrike" cap="none" normalizeH="0" baseline="0" dirty="0" smtClean="0">
                <a:ln>
                  <a:noFill/>
                </a:ln>
                <a:solidFill>
                  <a:schemeClr val="tx1"/>
                </a:solidFill>
                <a:effectLst/>
                <a:latin typeface="Arial" pitchFamily="34" charset="0"/>
                <a:cs typeface="Arial" pitchFamily="34" charset="0"/>
              </a:rPr>
              <a:t> Professional standards </a:t>
            </a:r>
          </a:p>
          <a:p>
            <a:pPr marL="457200" lvl="0" indent="-457200" algn="just" eaLnBrk="0" fontAlgn="base" hangingPunct="0">
              <a:spcBef>
                <a:spcPct val="0"/>
              </a:spcBef>
              <a:spcAft>
                <a:spcPct val="0"/>
              </a:spcAft>
              <a:buAutoNum type="alphaLcParenR"/>
              <a:tabLst>
                <a:tab pos="423863" algn="l"/>
              </a:tabLst>
            </a:pPr>
            <a:r>
              <a:rPr lang="en-GB" sz="3200" dirty="0" smtClean="0">
                <a:latin typeface="Arial" pitchFamily="34" charset="0"/>
                <a:cs typeface="Arial" pitchFamily="34" charset="0"/>
              </a:rPr>
              <a:t> T</a:t>
            </a:r>
            <a:r>
              <a:rPr lang="en-US" sz="3200" dirty="0" err="1" smtClean="0">
                <a:latin typeface="Arial" pitchFamily="34" charset="0"/>
                <a:ea typeface="Times New Roman" pitchFamily="18" charset="0"/>
                <a:cs typeface="Arial" pitchFamily="34" charset="0"/>
              </a:rPr>
              <a:t>echnical</a:t>
            </a:r>
            <a:r>
              <a:rPr lang="en-US" sz="3200" dirty="0" smtClean="0">
                <a:latin typeface="Arial" pitchFamily="34" charset="0"/>
                <a:ea typeface="Times New Roman" pitchFamily="18" charset="0"/>
                <a:cs typeface="Arial" pitchFamily="34" charset="0"/>
              </a:rPr>
              <a:t> and professional standards</a:t>
            </a:r>
          </a:p>
          <a:p>
            <a:pPr marL="457200" lvl="0" indent="-457200" algn="just" eaLnBrk="0" fontAlgn="base" hangingPunct="0">
              <a:spcBef>
                <a:spcPct val="0"/>
              </a:spcBef>
              <a:spcAft>
                <a:spcPct val="0"/>
              </a:spcAft>
              <a:buAutoNum type="alphaLcParenR"/>
              <a:tabLst>
                <a:tab pos="423863" algn="l"/>
              </a:tabLst>
            </a:pPr>
            <a:r>
              <a:rPr kumimoji="0" lang="en-GB" sz="3200" i="0" strike="noStrike" cap="none" normalizeH="0" baseline="0" dirty="0" smtClean="0">
                <a:ln>
                  <a:noFill/>
                </a:ln>
                <a:solidFill>
                  <a:schemeClr val="tx1"/>
                </a:solidFill>
                <a:effectLst/>
                <a:latin typeface="Arial" pitchFamily="34" charset="0"/>
                <a:cs typeface="Arial" pitchFamily="34" charset="0"/>
              </a:rPr>
              <a:t> Valuation standards</a:t>
            </a:r>
          </a:p>
          <a:p>
            <a:pPr marL="457200" lvl="0" indent="-457200" algn="just" eaLnBrk="0" fontAlgn="base" hangingPunct="0">
              <a:spcBef>
                <a:spcPct val="0"/>
              </a:spcBef>
              <a:spcAft>
                <a:spcPct val="0"/>
              </a:spcAft>
              <a:buAutoNum type="alphaLcParenR"/>
              <a:tabLst>
                <a:tab pos="423863" algn="l"/>
              </a:tabLst>
            </a:pPr>
            <a:r>
              <a:rPr lang="en-GB" sz="3200" dirty="0" smtClean="0">
                <a:latin typeface="Arial" pitchFamily="34" charset="0"/>
                <a:cs typeface="Arial" pitchFamily="34" charset="0"/>
              </a:rPr>
              <a:t> Technical and valuation standards</a:t>
            </a:r>
            <a:endParaRPr kumimoji="0" lang="en-US" sz="4400" b="0" i="0" u="none" strike="noStrike" cap="none" normalizeH="0" baseline="0" dirty="0" smtClean="0">
              <a:ln>
                <a:noFill/>
              </a:ln>
              <a:solidFill>
                <a:srgbClr val="FF0000"/>
              </a:solidFill>
              <a:effectLst/>
              <a:latin typeface="Arial" pitchFamily="34" charset="0"/>
              <a:cs typeface="Arial" pitchFamily="34" charset="0"/>
            </a:endParaRPr>
          </a:p>
        </p:txBody>
      </p:sp>
    </p:spTree>
    <p:extLst>
      <p:ext uri="{BB962C8B-B14F-4D97-AF65-F5344CB8AC3E}">
        <p14:creationId xmlns:p14="http://schemas.microsoft.com/office/powerpoint/2010/main" xmlns="" val="382509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 name="Rectangle 16"/>
          <p:cNvSpPr/>
          <p:nvPr/>
        </p:nvSpPr>
        <p:spPr>
          <a:xfrm>
            <a:off x="304526" y="285349"/>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Calibri" panose="020F0502020204030204" pitchFamily="34" charset="0"/>
              <a:cs typeface="Calibri" panose="020F0502020204030204" pitchFamily="34" charset="0"/>
            </a:endParaRPr>
          </a:p>
        </p:txBody>
      </p:sp>
      <p:sp>
        <p:nvSpPr>
          <p:cNvPr id="100353" name="Rectangle 1"/>
          <p:cNvSpPr>
            <a:spLocks noChangeArrowheads="1"/>
          </p:cNvSpPr>
          <p:nvPr/>
        </p:nvSpPr>
        <p:spPr bwMode="auto">
          <a:xfrm>
            <a:off x="361932" y="319888"/>
            <a:ext cx="11435115" cy="4431983"/>
          </a:xfrm>
          <a:prstGeom prst="rect">
            <a:avLst/>
          </a:prstGeom>
          <a:noFill/>
          <a:ln w="9525">
            <a:noFill/>
            <a:miter lim="800000"/>
            <a:headEnd/>
            <a:tailEnd/>
          </a:ln>
          <a:effectLst/>
        </p:spPr>
        <p:txBody>
          <a:bodyPr vert="horz" wrap="square" lIns="6348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23863" algn="l"/>
              </a:tabLst>
            </a:pPr>
            <a:r>
              <a:rPr kumimoji="0" lang="en-GB" sz="3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Question)</a:t>
            </a:r>
            <a:r>
              <a:rPr kumimoji="0" lang="en-GB" sz="3200" b="1"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endParaRPr kumimoji="0" lang="en-US" sz="3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23863" algn="l"/>
              </a:tabLst>
            </a:pP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valuer</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should carry out professional services in accordance with the ……………………….</a:t>
            </a:r>
            <a:r>
              <a:rPr kumimoji="0" lang="en-US" sz="32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relevant  standards </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that may be specified from time to time</a:t>
            </a:r>
          </a:p>
          <a:p>
            <a:pPr marL="0" marR="0" lvl="0" indent="0" algn="just" defTabSz="914400" rtl="0" eaLnBrk="0" fontAlgn="base" latinLnBrk="0" hangingPunct="0">
              <a:lnSpc>
                <a:spcPct val="100000"/>
              </a:lnSpc>
              <a:spcBef>
                <a:spcPct val="0"/>
              </a:spcBef>
              <a:spcAft>
                <a:spcPct val="0"/>
              </a:spcAft>
              <a:buClrTx/>
              <a:buSzTx/>
              <a:buFontTx/>
              <a:buChar char="•"/>
              <a:tabLst>
                <a:tab pos="423863" algn="l"/>
              </a:tabLst>
            </a:pPr>
            <a:endParaRPr lang="en-GB" sz="3200" dirty="0" smtClean="0">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AutoNum type="alphaLcParenR"/>
              <a:tabLst>
                <a:tab pos="423863" algn="l"/>
              </a:tabLst>
            </a:pPr>
            <a:r>
              <a:rPr kumimoji="0" lang="en-GB" sz="3200" b="0" i="0" u="none" strike="noStrike" cap="none" normalizeH="0" baseline="0" dirty="0" smtClean="0">
                <a:ln>
                  <a:noFill/>
                </a:ln>
                <a:solidFill>
                  <a:schemeClr val="tx1"/>
                </a:solidFill>
                <a:effectLst/>
                <a:latin typeface="Arial" pitchFamily="34" charset="0"/>
                <a:cs typeface="Arial" pitchFamily="34" charset="0"/>
              </a:rPr>
              <a:t> Professional standards </a:t>
            </a:r>
          </a:p>
          <a:p>
            <a:pPr marL="457200" lvl="0" indent="-457200" algn="just" eaLnBrk="0" fontAlgn="base" hangingPunct="0">
              <a:spcBef>
                <a:spcPct val="0"/>
              </a:spcBef>
              <a:spcAft>
                <a:spcPct val="0"/>
              </a:spcAft>
              <a:buAutoNum type="alphaLcParenR"/>
              <a:tabLst>
                <a:tab pos="423863" algn="l"/>
              </a:tabLst>
            </a:pPr>
            <a:r>
              <a:rPr lang="en-GB" sz="3200" dirty="0" smtClean="0">
                <a:latin typeface="Arial" pitchFamily="34" charset="0"/>
                <a:cs typeface="Arial" pitchFamily="34" charset="0"/>
              </a:rPr>
              <a:t> </a:t>
            </a:r>
            <a:r>
              <a:rPr lang="en-GB" sz="3200" dirty="0" smtClean="0">
                <a:solidFill>
                  <a:srgbClr val="FF0000"/>
                </a:solidFill>
                <a:latin typeface="Arial" pitchFamily="34" charset="0"/>
                <a:cs typeface="Arial" pitchFamily="34" charset="0"/>
              </a:rPr>
              <a:t>T</a:t>
            </a:r>
            <a:r>
              <a:rPr lang="en-US" sz="3200" dirty="0" err="1" smtClean="0">
                <a:solidFill>
                  <a:srgbClr val="FF0000"/>
                </a:solidFill>
                <a:latin typeface="Arial" pitchFamily="34" charset="0"/>
                <a:ea typeface="Times New Roman" pitchFamily="18" charset="0"/>
                <a:cs typeface="Arial" pitchFamily="34" charset="0"/>
              </a:rPr>
              <a:t>echnical</a:t>
            </a:r>
            <a:r>
              <a:rPr lang="en-US" sz="3200" dirty="0" smtClean="0">
                <a:solidFill>
                  <a:srgbClr val="FF0000"/>
                </a:solidFill>
                <a:latin typeface="Arial" pitchFamily="34" charset="0"/>
                <a:ea typeface="Times New Roman" pitchFamily="18" charset="0"/>
                <a:cs typeface="Arial" pitchFamily="34" charset="0"/>
              </a:rPr>
              <a:t> and professional standards</a:t>
            </a:r>
          </a:p>
          <a:p>
            <a:pPr marL="457200" lvl="0" indent="-457200" algn="just" eaLnBrk="0" fontAlgn="base" hangingPunct="0">
              <a:spcBef>
                <a:spcPct val="0"/>
              </a:spcBef>
              <a:spcAft>
                <a:spcPct val="0"/>
              </a:spcAft>
              <a:buAutoNum type="alphaLcParenR"/>
              <a:tabLst>
                <a:tab pos="423863" algn="l"/>
              </a:tabLst>
            </a:pPr>
            <a:r>
              <a:rPr kumimoji="0" lang="en-GB" sz="3200" i="0" strike="noStrike" cap="none" normalizeH="0" baseline="0" dirty="0" smtClean="0">
                <a:ln>
                  <a:noFill/>
                </a:ln>
                <a:solidFill>
                  <a:schemeClr val="tx1"/>
                </a:solidFill>
                <a:effectLst/>
                <a:latin typeface="Arial" pitchFamily="34" charset="0"/>
                <a:cs typeface="Arial" pitchFamily="34" charset="0"/>
              </a:rPr>
              <a:t> Valuation standards</a:t>
            </a:r>
          </a:p>
          <a:p>
            <a:pPr marL="457200" lvl="0" indent="-457200" algn="just" eaLnBrk="0" fontAlgn="base" hangingPunct="0">
              <a:spcBef>
                <a:spcPct val="0"/>
              </a:spcBef>
              <a:spcAft>
                <a:spcPct val="0"/>
              </a:spcAft>
              <a:buAutoNum type="alphaLcParenR"/>
              <a:tabLst>
                <a:tab pos="423863" algn="l"/>
              </a:tabLst>
            </a:pPr>
            <a:r>
              <a:rPr lang="en-GB" sz="3200" dirty="0" smtClean="0">
                <a:latin typeface="Arial" pitchFamily="34" charset="0"/>
                <a:cs typeface="Arial" pitchFamily="34" charset="0"/>
              </a:rPr>
              <a:t> Technical and valuation standards</a:t>
            </a:r>
            <a:endParaRPr kumimoji="0" lang="en-US" sz="4400" b="0" i="0" u="none" strike="noStrike" cap="none" normalizeH="0" baseline="0" dirty="0" smtClean="0">
              <a:ln>
                <a:noFill/>
              </a:ln>
              <a:solidFill>
                <a:srgbClr val="FF0000"/>
              </a:solidFill>
              <a:effectLst/>
              <a:latin typeface="Arial" pitchFamily="34" charset="0"/>
              <a:cs typeface="Arial" pitchFamily="34" charset="0"/>
            </a:endParaRPr>
          </a:p>
        </p:txBody>
      </p:sp>
    </p:spTree>
    <p:extLst>
      <p:ext uri="{BB962C8B-B14F-4D97-AF65-F5344CB8AC3E}">
        <p14:creationId xmlns:p14="http://schemas.microsoft.com/office/powerpoint/2010/main" xmlns="" val="3825091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 name="Rectangle 16"/>
          <p:cNvSpPr/>
          <p:nvPr/>
        </p:nvSpPr>
        <p:spPr>
          <a:xfrm>
            <a:off x="304526" y="285349"/>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Calibri" panose="020F0502020204030204" pitchFamily="34" charset="0"/>
              <a:cs typeface="Calibri" panose="020F0502020204030204" pitchFamily="34" charset="0"/>
            </a:endParaRPr>
          </a:p>
        </p:txBody>
      </p:sp>
      <p:sp>
        <p:nvSpPr>
          <p:cNvPr id="100353" name="Rectangle 1"/>
          <p:cNvSpPr>
            <a:spLocks noChangeArrowheads="1"/>
          </p:cNvSpPr>
          <p:nvPr/>
        </p:nvSpPr>
        <p:spPr bwMode="auto">
          <a:xfrm>
            <a:off x="361932" y="319888"/>
            <a:ext cx="11435115" cy="5416868"/>
          </a:xfrm>
          <a:prstGeom prst="rect">
            <a:avLst/>
          </a:prstGeom>
          <a:noFill/>
          <a:ln w="9525">
            <a:noFill/>
            <a:miter lim="800000"/>
            <a:headEnd/>
            <a:tailEnd/>
          </a:ln>
          <a:effectLst/>
        </p:spPr>
        <p:txBody>
          <a:bodyPr vert="horz" wrap="square" lIns="6348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23863" algn="l"/>
              </a:tabLst>
            </a:pPr>
            <a:r>
              <a:rPr kumimoji="0" lang="en-GB" sz="3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Question 3)</a:t>
            </a:r>
          </a:p>
          <a:p>
            <a:pPr algn="just" fontAlgn="base">
              <a:spcBef>
                <a:spcPct val="0"/>
              </a:spcBef>
              <a:spcAft>
                <a:spcPct val="0"/>
              </a:spcAft>
              <a:tabLst>
                <a:tab pos="423863" algn="l"/>
              </a:tabLst>
            </a:pPr>
            <a:endParaRPr lang="en-US" sz="3200" dirty="0" smtClean="0">
              <a:solidFill>
                <a:srgbClr val="FF0000"/>
              </a:solidFill>
              <a:latin typeface="Arial" pitchFamily="34" charset="0"/>
              <a:ea typeface="Times New Roman" pitchFamily="18" charset="0"/>
              <a:cs typeface="Arial" pitchFamily="34" charset="0"/>
            </a:endParaRPr>
          </a:p>
          <a:p>
            <a:pPr algn="just" fontAlgn="base">
              <a:spcBef>
                <a:spcPct val="0"/>
              </a:spcBef>
              <a:spcAft>
                <a:spcPct val="0"/>
              </a:spcAft>
              <a:tabLst>
                <a:tab pos="423863" algn="l"/>
              </a:tabLst>
            </a:pPr>
            <a:r>
              <a:rPr lang="en-US" sz="3200" dirty="0" smtClean="0">
                <a:latin typeface="Arial" pitchFamily="34" charset="0"/>
                <a:ea typeface="Times New Roman" pitchFamily="18" charset="0"/>
                <a:cs typeface="Arial" pitchFamily="34" charset="0"/>
              </a:rPr>
              <a:t>In the preparation of a valuation report, the </a:t>
            </a:r>
            <a:r>
              <a:rPr lang="en-US" sz="3200" dirty="0" err="1" smtClean="0">
                <a:latin typeface="Arial" pitchFamily="34" charset="0"/>
                <a:ea typeface="Times New Roman" pitchFamily="18" charset="0"/>
                <a:cs typeface="Arial" pitchFamily="34" charset="0"/>
              </a:rPr>
              <a:t>valuer</a:t>
            </a:r>
            <a:r>
              <a:rPr lang="en-US" sz="3200" dirty="0" smtClean="0">
                <a:latin typeface="Arial" pitchFamily="34" charset="0"/>
                <a:ea typeface="Times New Roman" pitchFamily="18" charset="0"/>
                <a:cs typeface="Arial" pitchFamily="34" charset="0"/>
              </a:rPr>
              <a:t> should ……………………… for his/its expertise</a:t>
            </a:r>
          </a:p>
          <a:p>
            <a:pPr algn="just" fontAlgn="base">
              <a:spcBef>
                <a:spcPct val="0"/>
              </a:spcBef>
              <a:spcAft>
                <a:spcPct val="0"/>
              </a:spcAft>
              <a:tabLst>
                <a:tab pos="423863" algn="l"/>
              </a:tabLst>
            </a:pPr>
            <a:endParaRPr lang="en-GB" sz="3200" dirty="0" smtClean="0">
              <a:latin typeface="Arial" pitchFamily="34" charset="0"/>
              <a:cs typeface="Arial" pitchFamily="34" charset="0"/>
            </a:endParaRPr>
          </a:p>
          <a:p>
            <a:pPr marL="514350" indent="-514350" algn="just" fontAlgn="base">
              <a:spcBef>
                <a:spcPct val="0"/>
              </a:spcBef>
              <a:spcAft>
                <a:spcPct val="0"/>
              </a:spcAft>
              <a:buAutoNum type="alphaLcParenR"/>
              <a:tabLst>
                <a:tab pos="423863" algn="l"/>
              </a:tabLst>
            </a:pPr>
            <a:r>
              <a:rPr lang="en-GB" sz="3200" dirty="0" smtClean="0">
                <a:latin typeface="Arial" pitchFamily="34" charset="0"/>
                <a:cs typeface="Arial" pitchFamily="34" charset="0"/>
              </a:rPr>
              <a:t>Disclaim liability</a:t>
            </a:r>
          </a:p>
          <a:p>
            <a:pPr marL="514350" indent="-514350" algn="just" fontAlgn="base">
              <a:spcBef>
                <a:spcPct val="0"/>
              </a:spcBef>
              <a:spcAft>
                <a:spcPct val="0"/>
              </a:spcAft>
              <a:buAutoNum type="alphaLcParenR"/>
              <a:tabLst>
                <a:tab pos="423863" algn="l"/>
              </a:tabLst>
            </a:pPr>
            <a:r>
              <a:rPr lang="en-US" sz="3200" dirty="0" smtClean="0">
                <a:latin typeface="Arial" pitchFamily="34" charset="0"/>
                <a:ea typeface="Times New Roman" pitchFamily="18" charset="0"/>
                <a:cs typeface="Arial" pitchFamily="34" charset="0"/>
              </a:rPr>
              <a:t>Not disclaim liability</a:t>
            </a:r>
          </a:p>
          <a:p>
            <a:pPr marL="514350" indent="-514350" algn="just" fontAlgn="base">
              <a:spcBef>
                <a:spcPct val="0"/>
              </a:spcBef>
              <a:spcAft>
                <a:spcPct val="0"/>
              </a:spcAft>
              <a:buAutoNum type="alphaLcParenR"/>
              <a:tabLst>
                <a:tab pos="423863" algn="l"/>
              </a:tabLst>
            </a:pPr>
            <a:r>
              <a:rPr lang="en-GB" sz="3200" dirty="0" smtClean="0">
                <a:latin typeface="Arial" pitchFamily="34" charset="0"/>
                <a:cs typeface="Arial" pitchFamily="34" charset="0"/>
              </a:rPr>
              <a:t>Express mention</a:t>
            </a:r>
          </a:p>
          <a:p>
            <a:pPr marL="514350" indent="-514350" algn="just" fontAlgn="base">
              <a:spcBef>
                <a:spcPct val="0"/>
              </a:spcBef>
              <a:spcAft>
                <a:spcPct val="0"/>
              </a:spcAft>
              <a:buAutoNum type="alphaLcParenR"/>
              <a:tabLst>
                <a:tab pos="423863" algn="l"/>
              </a:tabLst>
            </a:pPr>
            <a:r>
              <a:rPr lang="en-GB" sz="3200" dirty="0" smtClean="0">
                <a:latin typeface="Arial" pitchFamily="34" charset="0"/>
                <a:cs typeface="Arial" pitchFamily="34" charset="0"/>
              </a:rPr>
              <a:t>Give a foot note   </a:t>
            </a:r>
            <a:endParaRPr lang="en-US" sz="3200"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23863" algn="l"/>
              </a:tabLst>
            </a:pPr>
            <a:r>
              <a:rPr kumimoji="0" lang="en-GB" sz="3200" b="1"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tab pos="423863" algn="l"/>
              </a:tabLst>
            </a:pPr>
            <a:endParaRPr kumimoji="0" lang="en-US" sz="3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xmlns="" val="382509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304526" y="285349"/>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dirty="0">
              <a:solidFill>
                <a:schemeClr val="bg1"/>
              </a:solidFill>
              <a:latin typeface="Stencil" panose="040409050D0802020404" pitchFamily="82" charset="0"/>
            </a:endParaRPr>
          </a:p>
        </p:txBody>
      </p:sp>
      <p:sp>
        <p:nvSpPr>
          <p:cNvPr id="10" name="TextBox 9"/>
          <p:cNvSpPr txBox="1"/>
          <p:nvPr/>
        </p:nvSpPr>
        <p:spPr>
          <a:xfrm>
            <a:off x="522641" y="417167"/>
            <a:ext cx="11161059" cy="6740307"/>
          </a:xfrm>
          <a:prstGeom prst="rect">
            <a:avLst/>
          </a:prstGeom>
          <a:noFill/>
        </p:spPr>
        <p:txBody>
          <a:bodyPr wrap="square" rtlCol="0">
            <a:spAutoFit/>
          </a:bodyPr>
          <a:lstStyle/>
          <a:p>
            <a:pPr>
              <a:lnSpc>
                <a:spcPct val="150000"/>
              </a:lnSpc>
              <a:defRPr/>
            </a:pPr>
            <a:r>
              <a:rPr lang="en-US" sz="3200" b="1" dirty="0" smtClean="0">
                <a:solidFill>
                  <a:srgbClr val="141F3C"/>
                </a:solidFill>
                <a:latin typeface="Calibri" panose="020F0502020204030204" pitchFamily="34" charset="0"/>
                <a:cs typeface="Calibri" panose="020F0502020204030204" pitchFamily="34" charset="0"/>
              </a:rPr>
              <a:t>‘Ethics in </a:t>
            </a:r>
            <a:r>
              <a:rPr lang="en-US" sz="3200" b="1" dirty="0" smtClean="0">
                <a:solidFill>
                  <a:srgbClr val="D70032"/>
                </a:solidFill>
                <a:latin typeface="Calibri" panose="020F0502020204030204" pitchFamily="34" charset="0"/>
                <a:cs typeface="Calibri" panose="020F0502020204030204" pitchFamily="34" charset="0"/>
              </a:rPr>
              <a:t>Valuation</a:t>
            </a:r>
            <a:r>
              <a:rPr lang="en-US" sz="3200" b="1" dirty="0">
                <a:solidFill>
                  <a:srgbClr val="141F3C"/>
                </a:solidFill>
                <a:latin typeface="Calibri" panose="020F0502020204030204" pitchFamily="34" charset="0"/>
                <a:cs typeface="Calibri" panose="020F0502020204030204" pitchFamily="34" charset="0"/>
              </a:rPr>
              <a:t>’</a:t>
            </a:r>
          </a:p>
          <a:p>
            <a:pPr algn="just">
              <a:lnSpc>
                <a:spcPct val="150000"/>
              </a:lnSpc>
              <a:defRPr/>
            </a:pPr>
            <a:endParaRPr lang="en-US" sz="3200" b="1" i="1" dirty="0">
              <a:solidFill>
                <a:srgbClr val="041E42"/>
              </a:solidFill>
              <a:latin typeface="Calibri" panose="020F0502020204030204" pitchFamily="34" charset="0"/>
              <a:cs typeface="Calibri" panose="020F0502020204030204" pitchFamily="34" charset="0"/>
            </a:endParaRPr>
          </a:p>
          <a:p>
            <a:pPr algn="just">
              <a:lnSpc>
                <a:spcPct val="150000"/>
              </a:lnSpc>
              <a:defRPr/>
            </a:pPr>
            <a:r>
              <a:rPr lang="en-US" sz="3200" b="1" i="1" dirty="0">
                <a:solidFill>
                  <a:srgbClr val="041E42"/>
                </a:solidFill>
                <a:latin typeface="Calibri" panose="020F0502020204030204" pitchFamily="34" charset="0"/>
                <a:cs typeface="Calibri" panose="020F0502020204030204" pitchFamily="34" charset="0"/>
              </a:rPr>
              <a:t>Valuation is the process of determining  the  “</a:t>
            </a:r>
            <a:r>
              <a:rPr lang="en-US" sz="3200" b="1" i="1" u="sng" dirty="0">
                <a:solidFill>
                  <a:srgbClr val="D70032"/>
                </a:solidFill>
                <a:latin typeface="Calibri" panose="020F0502020204030204" pitchFamily="34" charset="0"/>
                <a:cs typeface="Calibri" panose="020F0502020204030204" pitchFamily="34" charset="0"/>
              </a:rPr>
              <a:t>Economic Worth</a:t>
            </a:r>
            <a:r>
              <a:rPr lang="en-US" sz="3200" b="1" i="1" dirty="0">
                <a:solidFill>
                  <a:srgbClr val="041E42"/>
                </a:solidFill>
                <a:latin typeface="Calibri" panose="020F0502020204030204" pitchFamily="34" charset="0"/>
                <a:cs typeface="Calibri" panose="020F0502020204030204" pitchFamily="34" charset="0"/>
              </a:rPr>
              <a:t>” of an Asset or Liability under certain “</a:t>
            </a:r>
            <a:r>
              <a:rPr lang="en-US" sz="3200" b="1" i="1" u="sng" dirty="0" smtClean="0">
                <a:solidFill>
                  <a:srgbClr val="D70032"/>
                </a:solidFill>
                <a:latin typeface="Calibri" panose="020F0502020204030204" pitchFamily="34" charset="0"/>
                <a:cs typeface="Calibri" panose="020F0502020204030204" pitchFamily="34" charset="0"/>
              </a:rPr>
              <a:t>Assumptions (properly defined)</a:t>
            </a:r>
            <a:r>
              <a:rPr lang="en-US" sz="3200" b="1" i="1" dirty="0" smtClean="0">
                <a:solidFill>
                  <a:srgbClr val="041E42"/>
                </a:solidFill>
                <a:latin typeface="Calibri" panose="020F0502020204030204" pitchFamily="34" charset="0"/>
                <a:cs typeface="Calibri" panose="020F0502020204030204" pitchFamily="34" charset="0"/>
              </a:rPr>
              <a:t>” </a:t>
            </a:r>
            <a:r>
              <a:rPr lang="en-US" sz="3200" b="1" i="1" dirty="0">
                <a:solidFill>
                  <a:srgbClr val="041E42"/>
                </a:solidFill>
                <a:latin typeface="Calibri" panose="020F0502020204030204" pitchFamily="34" charset="0"/>
                <a:cs typeface="Calibri" panose="020F0502020204030204" pitchFamily="34" charset="0"/>
              </a:rPr>
              <a:t>and “</a:t>
            </a:r>
            <a:r>
              <a:rPr lang="en-US" sz="3200" b="1" i="1" u="sng" dirty="0">
                <a:solidFill>
                  <a:srgbClr val="D70032"/>
                </a:solidFill>
                <a:latin typeface="Calibri" panose="020F0502020204030204" pitchFamily="34" charset="0"/>
                <a:cs typeface="Calibri" panose="020F0502020204030204" pitchFamily="34" charset="0"/>
              </a:rPr>
              <a:t>Limiting </a:t>
            </a:r>
            <a:r>
              <a:rPr lang="en-US" sz="3200" b="1" i="1" u="sng" dirty="0" smtClean="0">
                <a:solidFill>
                  <a:srgbClr val="D70032"/>
                </a:solidFill>
                <a:latin typeface="Calibri" panose="020F0502020204030204" pitchFamily="34" charset="0"/>
                <a:cs typeface="Calibri" panose="020F0502020204030204" pitchFamily="34" charset="0"/>
              </a:rPr>
              <a:t>Conditions (explicitly mentioned)</a:t>
            </a:r>
            <a:r>
              <a:rPr lang="en-US" sz="3200" b="1" i="1" dirty="0" smtClean="0">
                <a:solidFill>
                  <a:srgbClr val="041E42"/>
                </a:solidFill>
                <a:latin typeface="Calibri" panose="020F0502020204030204" pitchFamily="34" charset="0"/>
                <a:cs typeface="Calibri" panose="020F0502020204030204" pitchFamily="34" charset="0"/>
              </a:rPr>
              <a:t>” </a:t>
            </a:r>
            <a:r>
              <a:rPr lang="en-US" sz="3200" b="1" i="1" dirty="0">
                <a:solidFill>
                  <a:srgbClr val="041E42"/>
                </a:solidFill>
                <a:latin typeface="Calibri" panose="020F0502020204030204" pitchFamily="34" charset="0"/>
                <a:cs typeface="Calibri" panose="020F0502020204030204" pitchFamily="34" charset="0"/>
              </a:rPr>
              <a:t>and subject to the “</a:t>
            </a:r>
            <a:r>
              <a:rPr lang="en-US" sz="3200" b="1" i="1" u="sng" dirty="0" smtClean="0">
                <a:solidFill>
                  <a:srgbClr val="D70032"/>
                </a:solidFill>
                <a:latin typeface="Calibri" panose="020F0502020204030204" pitchFamily="34" charset="0"/>
                <a:cs typeface="Calibri" panose="020F0502020204030204" pitchFamily="34" charset="0"/>
              </a:rPr>
              <a:t>Data (MRL)</a:t>
            </a:r>
            <a:r>
              <a:rPr lang="en-US" sz="3200" b="1" i="1" dirty="0" smtClean="0">
                <a:solidFill>
                  <a:srgbClr val="041E42"/>
                </a:solidFill>
                <a:latin typeface="Calibri" panose="020F0502020204030204" pitchFamily="34" charset="0"/>
                <a:cs typeface="Calibri" panose="020F0502020204030204" pitchFamily="34" charset="0"/>
              </a:rPr>
              <a:t>” </a:t>
            </a:r>
            <a:r>
              <a:rPr lang="en-US" sz="3200" b="1" i="1" dirty="0">
                <a:solidFill>
                  <a:srgbClr val="041E42"/>
                </a:solidFill>
                <a:latin typeface="Calibri" panose="020F0502020204030204" pitchFamily="34" charset="0"/>
                <a:cs typeface="Calibri" panose="020F0502020204030204" pitchFamily="34" charset="0"/>
              </a:rPr>
              <a:t>available on the “</a:t>
            </a:r>
            <a:r>
              <a:rPr lang="en-US" sz="3200" b="1" i="1" u="sng" dirty="0">
                <a:solidFill>
                  <a:srgbClr val="D70032"/>
                </a:solidFill>
                <a:latin typeface="Calibri" panose="020F0502020204030204" pitchFamily="34" charset="0"/>
                <a:cs typeface="Calibri" panose="020F0502020204030204" pitchFamily="34" charset="0"/>
              </a:rPr>
              <a:t>Valuation </a:t>
            </a:r>
            <a:r>
              <a:rPr lang="en-US" sz="3200" b="1" i="1" u="sng" dirty="0" smtClean="0">
                <a:solidFill>
                  <a:srgbClr val="D70032"/>
                </a:solidFill>
                <a:latin typeface="Calibri" panose="020F0502020204030204" pitchFamily="34" charset="0"/>
                <a:cs typeface="Calibri" panose="020F0502020204030204" pitchFamily="34" charset="0"/>
              </a:rPr>
              <a:t>Date (key to valuation)</a:t>
            </a:r>
            <a:r>
              <a:rPr lang="en-US" sz="3200" b="1" i="1" dirty="0" smtClean="0">
                <a:solidFill>
                  <a:srgbClr val="041E42"/>
                </a:solidFill>
                <a:latin typeface="Calibri" panose="020F0502020204030204" pitchFamily="34" charset="0"/>
                <a:cs typeface="Calibri" panose="020F0502020204030204" pitchFamily="34" charset="0"/>
              </a:rPr>
              <a:t>”</a:t>
            </a:r>
            <a:endParaRPr lang="en-US" sz="3200" b="1" i="1" dirty="0">
              <a:solidFill>
                <a:srgbClr val="041E42"/>
              </a:solidFill>
              <a:latin typeface="Calibri" panose="020F0502020204030204" pitchFamily="34" charset="0"/>
              <a:cs typeface="Calibri" panose="020F0502020204030204" pitchFamily="34" charset="0"/>
            </a:endParaRPr>
          </a:p>
          <a:p>
            <a:pPr algn="just">
              <a:lnSpc>
                <a:spcPct val="150000"/>
              </a:lnSpc>
              <a:defRPr/>
            </a:pPr>
            <a:r>
              <a:rPr lang="en-US" sz="3200" b="1" i="1" dirty="0">
                <a:solidFill>
                  <a:srgbClr val="041E42"/>
                </a:solidFill>
                <a:latin typeface="Calibri" panose="020F0502020204030204" pitchFamily="34" charset="0"/>
                <a:cs typeface="Calibri" panose="020F0502020204030204" pitchFamily="34" charset="0"/>
              </a:rPr>
              <a:t>					</a:t>
            </a:r>
          </a:p>
          <a:p>
            <a:pPr algn="just">
              <a:lnSpc>
                <a:spcPct val="150000"/>
              </a:lnSpc>
              <a:defRPr/>
            </a:pPr>
            <a:r>
              <a:rPr lang="en-US" sz="3200" b="1" i="1" dirty="0">
                <a:solidFill>
                  <a:srgbClr val="041E42"/>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xmlns="" val="34059505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 name="Rectangle 16"/>
          <p:cNvSpPr/>
          <p:nvPr/>
        </p:nvSpPr>
        <p:spPr>
          <a:xfrm>
            <a:off x="304526" y="285349"/>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Calibri" panose="020F0502020204030204" pitchFamily="34" charset="0"/>
              <a:cs typeface="Calibri" panose="020F0502020204030204" pitchFamily="34" charset="0"/>
            </a:endParaRPr>
          </a:p>
        </p:txBody>
      </p:sp>
      <p:sp>
        <p:nvSpPr>
          <p:cNvPr id="100353" name="Rectangle 1"/>
          <p:cNvSpPr>
            <a:spLocks noChangeArrowheads="1"/>
          </p:cNvSpPr>
          <p:nvPr/>
        </p:nvSpPr>
        <p:spPr bwMode="auto">
          <a:xfrm>
            <a:off x="361932" y="319888"/>
            <a:ext cx="11435115" cy="5416868"/>
          </a:xfrm>
          <a:prstGeom prst="rect">
            <a:avLst/>
          </a:prstGeom>
          <a:noFill/>
          <a:ln w="9525">
            <a:noFill/>
            <a:miter lim="800000"/>
            <a:headEnd/>
            <a:tailEnd/>
          </a:ln>
          <a:effectLst/>
        </p:spPr>
        <p:txBody>
          <a:bodyPr vert="horz" wrap="square" lIns="6348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23863" algn="l"/>
              </a:tabLst>
            </a:pPr>
            <a:r>
              <a:rPr kumimoji="0" lang="en-GB" sz="3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Question)</a:t>
            </a:r>
          </a:p>
          <a:p>
            <a:pPr algn="just" fontAlgn="base">
              <a:spcBef>
                <a:spcPct val="0"/>
              </a:spcBef>
              <a:spcAft>
                <a:spcPct val="0"/>
              </a:spcAft>
              <a:tabLst>
                <a:tab pos="423863" algn="l"/>
              </a:tabLst>
            </a:pPr>
            <a:endParaRPr lang="en-US" sz="3200" dirty="0" smtClean="0">
              <a:solidFill>
                <a:srgbClr val="FF0000"/>
              </a:solidFill>
              <a:latin typeface="Arial" pitchFamily="34" charset="0"/>
              <a:ea typeface="Times New Roman" pitchFamily="18" charset="0"/>
              <a:cs typeface="Arial" pitchFamily="34" charset="0"/>
            </a:endParaRPr>
          </a:p>
          <a:p>
            <a:pPr algn="just" fontAlgn="base">
              <a:spcBef>
                <a:spcPct val="0"/>
              </a:spcBef>
              <a:spcAft>
                <a:spcPct val="0"/>
              </a:spcAft>
              <a:tabLst>
                <a:tab pos="423863" algn="l"/>
              </a:tabLst>
            </a:pPr>
            <a:r>
              <a:rPr lang="en-US" sz="3200" dirty="0" smtClean="0">
                <a:latin typeface="Arial" pitchFamily="34" charset="0"/>
                <a:ea typeface="Times New Roman" pitchFamily="18" charset="0"/>
                <a:cs typeface="Arial" pitchFamily="34" charset="0"/>
              </a:rPr>
              <a:t>In the preparation of a valuation report, the </a:t>
            </a:r>
            <a:r>
              <a:rPr lang="en-US" sz="3200" dirty="0" err="1" smtClean="0">
                <a:latin typeface="Arial" pitchFamily="34" charset="0"/>
                <a:ea typeface="Times New Roman" pitchFamily="18" charset="0"/>
                <a:cs typeface="Arial" pitchFamily="34" charset="0"/>
              </a:rPr>
              <a:t>valuer</a:t>
            </a:r>
            <a:r>
              <a:rPr lang="en-US" sz="3200" dirty="0" smtClean="0">
                <a:latin typeface="Arial" pitchFamily="34" charset="0"/>
                <a:ea typeface="Times New Roman" pitchFamily="18" charset="0"/>
                <a:cs typeface="Arial" pitchFamily="34" charset="0"/>
              </a:rPr>
              <a:t> should ……………………… for his/its expertise</a:t>
            </a:r>
          </a:p>
          <a:p>
            <a:pPr algn="just" fontAlgn="base">
              <a:spcBef>
                <a:spcPct val="0"/>
              </a:spcBef>
              <a:spcAft>
                <a:spcPct val="0"/>
              </a:spcAft>
              <a:tabLst>
                <a:tab pos="423863" algn="l"/>
              </a:tabLst>
            </a:pPr>
            <a:endParaRPr lang="en-GB" sz="3200" dirty="0" smtClean="0">
              <a:latin typeface="Arial" pitchFamily="34" charset="0"/>
              <a:cs typeface="Arial" pitchFamily="34" charset="0"/>
            </a:endParaRPr>
          </a:p>
          <a:p>
            <a:pPr marL="514350" indent="-514350" algn="just" fontAlgn="base">
              <a:spcBef>
                <a:spcPct val="0"/>
              </a:spcBef>
              <a:spcAft>
                <a:spcPct val="0"/>
              </a:spcAft>
              <a:buAutoNum type="alphaLcParenR"/>
              <a:tabLst>
                <a:tab pos="423863" algn="l"/>
              </a:tabLst>
            </a:pPr>
            <a:r>
              <a:rPr lang="en-GB" sz="3200" dirty="0" smtClean="0">
                <a:latin typeface="Arial" pitchFamily="34" charset="0"/>
                <a:cs typeface="Arial" pitchFamily="34" charset="0"/>
              </a:rPr>
              <a:t>Disclaim liability</a:t>
            </a:r>
          </a:p>
          <a:p>
            <a:pPr marL="514350" indent="-514350" algn="just" fontAlgn="base">
              <a:spcBef>
                <a:spcPct val="0"/>
              </a:spcBef>
              <a:spcAft>
                <a:spcPct val="0"/>
              </a:spcAft>
              <a:buAutoNum type="alphaLcParenR"/>
              <a:tabLst>
                <a:tab pos="423863" algn="l"/>
              </a:tabLst>
            </a:pPr>
            <a:r>
              <a:rPr lang="en-US" sz="3200" dirty="0" smtClean="0">
                <a:solidFill>
                  <a:srgbClr val="FF0000"/>
                </a:solidFill>
                <a:latin typeface="Arial" pitchFamily="34" charset="0"/>
                <a:ea typeface="Times New Roman" pitchFamily="18" charset="0"/>
                <a:cs typeface="Arial" pitchFamily="34" charset="0"/>
              </a:rPr>
              <a:t>Not disclaim liability</a:t>
            </a:r>
          </a:p>
          <a:p>
            <a:pPr marL="514350" indent="-514350" algn="just" fontAlgn="base">
              <a:spcBef>
                <a:spcPct val="0"/>
              </a:spcBef>
              <a:spcAft>
                <a:spcPct val="0"/>
              </a:spcAft>
              <a:buAutoNum type="alphaLcParenR"/>
              <a:tabLst>
                <a:tab pos="423863" algn="l"/>
              </a:tabLst>
            </a:pPr>
            <a:r>
              <a:rPr lang="en-GB" sz="3200" dirty="0" smtClean="0">
                <a:latin typeface="Arial" pitchFamily="34" charset="0"/>
                <a:cs typeface="Arial" pitchFamily="34" charset="0"/>
              </a:rPr>
              <a:t>Express mention</a:t>
            </a:r>
          </a:p>
          <a:p>
            <a:pPr marL="514350" indent="-514350" algn="just" fontAlgn="base">
              <a:spcBef>
                <a:spcPct val="0"/>
              </a:spcBef>
              <a:spcAft>
                <a:spcPct val="0"/>
              </a:spcAft>
              <a:buAutoNum type="alphaLcParenR"/>
              <a:tabLst>
                <a:tab pos="423863" algn="l"/>
              </a:tabLst>
            </a:pPr>
            <a:r>
              <a:rPr lang="en-GB" sz="3200" dirty="0" smtClean="0">
                <a:latin typeface="Arial" pitchFamily="34" charset="0"/>
                <a:cs typeface="Arial" pitchFamily="34" charset="0"/>
              </a:rPr>
              <a:t>Give a foot note   </a:t>
            </a:r>
            <a:endParaRPr lang="en-US" sz="3200"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23863" algn="l"/>
              </a:tabLst>
            </a:pPr>
            <a:r>
              <a:rPr kumimoji="0" lang="en-GB" sz="3200" b="1"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tab pos="423863" algn="l"/>
              </a:tabLst>
            </a:pPr>
            <a:endParaRPr kumimoji="0" lang="en-US" sz="3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xmlns="" val="3825091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 name="Rectangle 16"/>
          <p:cNvSpPr/>
          <p:nvPr/>
        </p:nvSpPr>
        <p:spPr>
          <a:xfrm>
            <a:off x="304526" y="285349"/>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Calibri" panose="020F0502020204030204" pitchFamily="34" charset="0"/>
              <a:cs typeface="Calibri" panose="020F0502020204030204" pitchFamily="34" charset="0"/>
            </a:endParaRPr>
          </a:p>
        </p:txBody>
      </p:sp>
      <p:sp>
        <p:nvSpPr>
          <p:cNvPr id="110593" name="Rectangle 1"/>
          <p:cNvSpPr>
            <a:spLocks noChangeArrowheads="1"/>
          </p:cNvSpPr>
          <p:nvPr/>
        </p:nvSpPr>
        <p:spPr bwMode="auto">
          <a:xfrm>
            <a:off x="336175" y="457198"/>
            <a:ext cx="11645153" cy="6463308"/>
          </a:xfrm>
          <a:prstGeom prst="rect">
            <a:avLst/>
          </a:prstGeom>
          <a:noFill/>
          <a:ln w="9525">
            <a:noFill/>
            <a:miter lim="800000"/>
            <a:headEnd/>
            <a:tailEnd/>
          </a:ln>
          <a:effectLst/>
        </p:spPr>
        <p:txBody>
          <a:bodyPr vert="horz" wrap="square" lIns="6348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23863" algn="l"/>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Independence and Disclosure of Interest</a:t>
            </a:r>
          </a:p>
          <a:p>
            <a:pPr marL="0" marR="0" lvl="0" indent="0" algn="l" defTabSz="914400" rtl="0" eaLnBrk="1" fontAlgn="base" latinLnBrk="0" hangingPunct="1">
              <a:lnSpc>
                <a:spcPct val="100000"/>
              </a:lnSpc>
              <a:spcBef>
                <a:spcPct val="0"/>
              </a:spcBef>
              <a:spcAft>
                <a:spcPct val="0"/>
              </a:spcAft>
              <a:buClrTx/>
              <a:buSzTx/>
              <a:buFontTx/>
              <a:buNone/>
              <a:tabLst>
                <a:tab pos="423863" algn="l"/>
              </a:tabLst>
            </a:pPr>
            <a:endPar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tab pos="423863" algn="l"/>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valuer</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should act with objectivity in his/its professional dealings by ensuring that his/its decisions are made without the presence of any bias, conflict of interest, coercion, or undue influence of any party, whether directly connected to the valuation assignment or not.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23863" algn="l"/>
              </a:tabLst>
            </a:pP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23863"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valuer</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should not take up an assignment under the Act/Rules if he/it or any of his/its relatives or associates is not independent in relation to the company and assets being valued.</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23863" algn="l"/>
              </a:tabLst>
            </a:pP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23863"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valuer</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should maintain complete independence in his/its professional relationships and shall conduct the valuation independent of external influences.</a:t>
            </a:r>
          </a:p>
          <a:p>
            <a:pPr marL="0" marR="0" lvl="0" indent="0" algn="l" defTabSz="914400" rtl="0" eaLnBrk="0" fontAlgn="base" latinLnBrk="0" hangingPunct="0">
              <a:lnSpc>
                <a:spcPct val="100000"/>
              </a:lnSpc>
              <a:spcBef>
                <a:spcPct val="0"/>
              </a:spcBef>
              <a:spcAft>
                <a:spcPct val="0"/>
              </a:spcAft>
              <a:buClrTx/>
              <a:buSzTx/>
              <a:buFontTx/>
              <a:buChar char="•"/>
              <a:tabLst>
                <a:tab pos="423863" algn="l"/>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23863"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valuer</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should wherever necessary disclose to the clients, possible sources of conflicts of duties and interests, while providing unbiased services.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3863" algn="l"/>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825091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 name="Rectangle 16"/>
          <p:cNvSpPr/>
          <p:nvPr/>
        </p:nvSpPr>
        <p:spPr>
          <a:xfrm>
            <a:off x="304526" y="285349"/>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Calibri" panose="020F0502020204030204" pitchFamily="34" charset="0"/>
              <a:cs typeface="Calibri" panose="020F0502020204030204" pitchFamily="34" charset="0"/>
            </a:endParaRPr>
          </a:p>
        </p:txBody>
      </p:sp>
      <p:sp>
        <p:nvSpPr>
          <p:cNvPr id="109569" name="Rectangle 1"/>
          <p:cNvSpPr>
            <a:spLocks noChangeArrowheads="1"/>
          </p:cNvSpPr>
          <p:nvPr/>
        </p:nvSpPr>
        <p:spPr bwMode="auto">
          <a:xfrm>
            <a:off x="348486" y="312689"/>
            <a:ext cx="11564471"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22275" algn="l"/>
                <a:tab pos="423863" algn="l"/>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a:t>
            </a:r>
            <a:r>
              <a:rPr kumimoji="0" lang="en-US"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valuer</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should not deal in securities of any </a:t>
            </a:r>
            <a:r>
              <a:rPr kumimoji="0" lang="en-US" sz="2800" b="0"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subject company </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after any time when he/it first becomes aware of the possibility of his/its association with the valuation, and in accordance with the SEBI (Prohibition of Insider Trading) Regulations, 2015.</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22275" algn="l"/>
                <a:tab pos="423863" algn="l"/>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a:t>
            </a:r>
            <a:r>
              <a:rPr kumimoji="0" lang="en-US"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valuer</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should not indulge in “mandate snatching” or “convenience valuations” in order to cater to the company’s needs or client needs.</a:t>
            </a:r>
          </a:p>
          <a:p>
            <a:pPr marL="0" marR="0" lvl="0" indent="0" algn="l" defTabSz="914400" rtl="0" eaLnBrk="0" fontAlgn="base" latinLnBrk="0" hangingPunct="0">
              <a:lnSpc>
                <a:spcPct val="100000"/>
              </a:lnSpc>
              <a:spcBef>
                <a:spcPct val="0"/>
              </a:spcBef>
              <a:spcAft>
                <a:spcPct val="0"/>
              </a:spcAft>
              <a:buClrTx/>
              <a:buSzTx/>
              <a:buFontTx/>
              <a:buChar char="•"/>
              <a:tabLst>
                <a:tab pos="422275" algn="l"/>
                <a:tab pos="423863" algn="l"/>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a:t>
            </a:r>
            <a:r>
              <a:rPr kumimoji="0" lang="en-US"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valuer</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should communicate in writing with a prior </a:t>
            </a:r>
            <a:r>
              <a:rPr kumimoji="0" lang="en-US"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valuer</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if there is knowledge of any prior </a:t>
            </a:r>
            <a:r>
              <a:rPr kumimoji="0" lang="en-US"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valuer</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having been appointed before accepting the assignment.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22275" algn="l"/>
                <a:tab pos="423863" algn="l"/>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As an independent </a:t>
            </a:r>
            <a:r>
              <a:rPr kumimoji="0" lang="en-US"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valuer</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a:t>
            </a:r>
            <a:r>
              <a:rPr kumimoji="0" lang="en-US"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valuer</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should not </a:t>
            </a:r>
            <a:r>
              <a:rPr kumimoji="0" lang="en-US" sz="28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charge success fee</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tab pos="422275" algn="l"/>
                <a:tab pos="423863" algn="l"/>
              </a:tabLst>
            </a:pPr>
            <a:r>
              <a:rPr lang="en-GB" sz="2800" dirty="0" smtClean="0">
                <a:latin typeface="Arial" pitchFamily="34" charset="0"/>
                <a:cs typeface="Arial" pitchFamily="34" charset="0"/>
              </a:rPr>
              <a:t> </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 any fairness opinion or independent expert opinion submitted by a </a:t>
            </a:r>
            <a:r>
              <a:rPr kumimoji="0" lang="en-US"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valuer</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if there has been a </a:t>
            </a:r>
            <a:r>
              <a:rPr kumimoji="0" lang="en-US"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prior engagement </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 an unconnected transaction, the </a:t>
            </a:r>
            <a:r>
              <a:rPr kumimoji="0" lang="en-US"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valuer</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should declare the past association with the company</a:t>
            </a:r>
            <a:r>
              <a:rPr kumimoji="0" lang="en-US" sz="2800" b="0" i="0" u="none" strike="noStrike" cap="none" normalizeH="0" baseline="0" dirty="0" smtClean="0">
                <a:ln>
                  <a:noFill/>
                </a:ln>
                <a:solidFill>
                  <a:schemeClr val="tx1"/>
                </a:solidFill>
                <a:effectLst/>
                <a:latin typeface="Arial" pitchFamily="34" charset="0"/>
                <a:cs typeface="Arial" pitchFamily="34" charset="0"/>
              </a:rPr>
              <a:t>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825091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 name="Rectangle 16"/>
          <p:cNvSpPr/>
          <p:nvPr/>
        </p:nvSpPr>
        <p:spPr>
          <a:xfrm>
            <a:off x="304526" y="285349"/>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Calibri" panose="020F0502020204030204" pitchFamily="34" charset="0"/>
              <a:cs typeface="Calibri" panose="020F0502020204030204" pitchFamily="34" charset="0"/>
            </a:endParaRPr>
          </a:p>
        </p:txBody>
      </p:sp>
      <p:sp>
        <p:nvSpPr>
          <p:cNvPr id="4" name="Rectangle 3"/>
          <p:cNvSpPr/>
          <p:nvPr/>
        </p:nvSpPr>
        <p:spPr>
          <a:xfrm>
            <a:off x="425003" y="523294"/>
            <a:ext cx="11436439" cy="3046988"/>
          </a:xfrm>
          <a:prstGeom prst="rect">
            <a:avLst/>
          </a:prstGeom>
        </p:spPr>
        <p:txBody>
          <a:bodyPr wrap="square">
            <a:spAutoFit/>
          </a:bodyPr>
          <a:lstStyle/>
          <a:p>
            <a:pPr lvl="0" fontAlgn="base">
              <a:spcBef>
                <a:spcPct val="0"/>
              </a:spcBef>
              <a:spcAft>
                <a:spcPct val="0"/>
              </a:spcAft>
              <a:tabLst>
                <a:tab pos="520700" algn="l"/>
              </a:tabLst>
            </a:pPr>
            <a:r>
              <a:rPr lang="en-US" sz="3200" dirty="0" smtClean="0">
                <a:latin typeface="Arial" pitchFamily="34" charset="0"/>
                <a:ea typeface="Times New Roman" pitchFamily="18" charset="0"/>
                <a:cs typeface="Arial" pitchFamily="34" charset="0"/>
              </a:rPr>
              <a:t>Q) A </a:t>
            </a:r>
            <a:r>
              <a:rPr lang="en-US" sz="3200" dirty="0" err="1" smtClean="0">
                <a:latin typeface="Arial" pitchFamily="34" charset="0"/>
                <a:ea typeface="Times New Roman" pitchFamily="18" charset="0"/>
                <a:cs typeface="Arial" pitchFamily="34" charset="0"/>
              </a:rPr>
              <a:t>valuer</a:t>
            </a:r>
            <a:r>
              <a:rPr lang="en-US" sz="3200" dirty="0" smtClean="0">
                <a:latin typeface="Arial" pitchFamily="34" charset="0"/>
                <a:ea typeface="Times New Roman" pitchFamily="18" charset="0"/>
                <a:cs typeface="Arial" pitchFamily="34" charset="0"/>
              </a:rPr>
              <a:t> is to inform about………………engagements  </a:t>
            </a:r>
          </a:p>
          <a:p>
            <a:pPr lvl="0" eaLnBrk="0" fontAlgn="base" hangingPunct="0">
              <a:spcBef>
                <a:spcPct val="0"/>
              </a:spcBef>
              <a:spcAft>
                <a:spcPct val="0"/>
              </a:spcAft>
              <a:tabLst>
                <a:tab pos="520700" algn="l"/>
              </a:tabLst>
            </a:pPr>
            <a:r>
              <a:rPr lang="en-US" sz="3200" dirty="0" smtClean="0">
                <a:latin typeface="Arial" pitchFamily="34" charset="0"/>
                <a:ea typeface="Times New Roman" pitchFamily="18" charset="0"/>
                <a:cs typeface="Arial" pitchFamily="34" charset="0"/>
              </a:rPr>
              <a:t> </a:t>
            </a:r>
          </a:p>
          <a:p>
            <a:pPr lvl="0" eaLnBrk="0" fontAlgn="base" hangingPunct="0">
              <a:spcBef>
                <a:spcPct val="0"/>
              </a:spcBef>
              <a:spcAft>
                <a:spcPct val="0"/>
              </a:spcAft>
              <a:buFontTx/>
              <a:buChar char="•"/>
              <a:tabLst>
                <a:tab pos="520700" algn="l"/>
              </a:tabLst>
            </a:pPr>
            <a:r>
              <a:rPr lang="en-US" sz="3200" dirty="0" smtClean="0">
                <a:latin typeface="Arial" pitchFamily="34" charset="0"/>
                <a:ea typeface="Times New Roman" pitchFamily="18" charset="0"/>
                <a:cs typeface="Arial" pitchFamily="34" charset="0"/>
              </a:rPr>
              <a:t>   Previous</a:t>
            </a:r>
            <a:endParaRPr lang="en-US" sz="3200" dirty="0" smtClean="0">
              <a:latin typeface="Arial" pitchFamily="34" charset="0"/>
              <a:cs typeface="Arial" pitchFamily="34" charset="0"/>
            </a:endParaRPr>
          </a:p>
          <a:p>
            <a:pPr lvl="0" eaLnBrk="0" fontAlgn="base" hangingPunct="0">
              <a:spcBef>
                <a:spcPct val="0"/>
              </a:spcBef>
              <a:spcAft>
                <a:spcPct val="0"/>
              </a:spcAft>
              <a:buFontTx/>
              <a:buChar char="•"/>
              <a:tabLst>
                <a:tab pos="520700" algn="l"/>
              </a:tabLst>
            </a:pPr>
            <a:r>
              <a:rPr lang="en-US" sz="3200" dirty="0" smtClean="0">
                <a:latin typeface="Arial" pitchFamily="34" charset="0"/>
                <a:ea typeface="Times New Roman" pitchFamily="18" charset="0"/>
                <a:cs typeface="Arial" pitchFamily="34" charset="0"/>
              </a:rPr>
              <a:t>   Prior</a:t>
            </a:r>
            <a:endParaRPr lang="en-US" sz="3200" dirty="0" smtClean="0">
              <a:latin typeface="Arial" pitchFamily="34" charset="0"/>
              <a:cs typeface="Arial" pitchFamily="34" charset="0"/>
            </a:endParaRPr>
          </a:p>
          <a:p>
            <a:pPr lvl="0" eaLnBrk="0" fontAlgn="base" hangingPunct="0">
              <a:spcBef>
                <a:spcPct val="0"/>
              </a:spcBef>
              <a:spcAft>
                <a:spcPct val="0"/>
              </a:spcAft>
              <a:buFontTx/>
              <a:buChar char="•"/>
              <a:tabLst>
                <a:tab pos="520700" algn="l"/>
              </a:tabLst>
            </a:pPr>
            <a:r>
              <a:rPr lang="en-US" sz="3200" dirty="0" smtClean="0">
                <a:latin typeface="Arial" pitchFamily="34" charset="0"/>
                <a:ea typeface="Times New Roman" pitchFamily="18" charset="0"/>
                <a:cs typeface="Arial" pitchFamily="34" charset="0"/>
              </a:rPr>
              <a:t>   Earlier</a:t>
            </a:r>
          </a:p>
          <a:p>
            <a:pPr lvl="0" eaLnBrk="0" fontAlgn="base" hangingPunct="0">
              <a:spcBef>
                <a:spcPct val="0"/>
              </a:spcBef>
              <a:spcAft>
                <a:spcPct val="0"/>
              </a:spcAft>
              <a:buFontTx/>
              <a:buChar char="•"/>
              <a:tabLst>
                <a:tab pos="520700" algn="l"/>
              </a:tabLst>
            </a:pPr>
            <a:r>
              <a:rPr lang="en-GB" sz="3200" dirty="0" smtClean="0">
                <a:latin typeface="Arial" pitchFamily="34" charset="0"/>
                <a:ea typeface="Times New Roman" pitchFamily="18" charset="0"/>
                <a:cs typeface="Arial" pitchFamily="34" charset="0"/>
              </a:rPr>
              <a:t>   </a:t>
            </a:r>
            <a:r>
              <a:rPr lang="en-US" sz="3200" dirty="0" smtClean="0">
                <a:latin typeface="Arial" pitchFamily="34" charset="0"/>
                <a:ea typeface="Times New Roman" pitchFamily="18" charset="0"/>
                <a:cs typeface="Arial" pitchFamily="34" charset="0"/>
              </a:rPr>
              <a:t>Past engagements </a:t>
            </a:r>
            <a:endParaRPr lang="en-US" sz="4400" dirty="0" smtClean="0">
              <a:latin typeface="Arial" pitchFamily="34" charset="0"/>
              <a:cs typeface="Arial" pitchFamily="34" charset="0"/>
            </a:endParaRPr>
          </a:p>
        </p:txBody>
      </p:sp>
    </p:spTree>
    <p:extLst>
      <p:ext uri="{BB962C8B-B14F-4D97-AF65-F5344CB8AC3E}">
        <p14:creationId xmlns:p14="http://schemas.microsoft.com/office/powerpoint/2010/main" xmlns="" val="3825091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 name="Rectangle 16"/>
          <p:cNvSpPr/>
          <p:nvPr/>
        </p:nvSpPr>
        <p:spPr>
          <a:xfrm>
            <a:off x="304526" y="285349"/>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Calibri" panose="020F0502020204030204" pitchFamily="34" charset="0"/>
              <a:cs typeface="Calibri" panose="020F0502020204030204" pitchFamily="34" charset="0"/>
            </a:endParaRPr>
          </a:p>
        </p:txBody>
      </p:sp>
      <p:sp>
        <p:nvSpPr>
          <p:cNvPr id="4" name="Rectangle 3"/>
          <p:cNvSpPr/>
          <p:nvPr/>
        </p:nvSpPr>
        <p:spPr>
          <a:xfrm>
            <a:off x="425003" y="523294"/>
            <a:ext cx="11436439" cy="3046988"/>
          </a:xfrm>
          <a:prstGeom prst="rect">
            <a:avLst/>
          </a:prstGeom>
        </p:spPr>
        <p:txBody>
          <a:bodyPr wrap="square">
            <a:spAutoFit/>
          </a:bodyPr>
          <a:lstStyle/>
          <a:p>
            <a:pPr lvl="0" fontAlgn="base">
              <a:spcBef>
                <a:spcPct val="0"/>
              </a:spcBef>
              <a:spcAft>
                <a:spcPct val="0"/>
              </a:spcAft>
              <a:tabLst>
                <a:tab pos="520700" algn="l"/>
              </a:tabLst>
            </a:pPr>
            <a:r>
              <a:rPr lang="en-US" sz="3200" dirty="0" smtClean="0">
                <a:latin typeface="Arial" pitchFamily="34" charset="0"/>
                <a:ea typeface="Times New Roman" pitchFamily="18" charset="0"/>
                <a:cs typeface="Arial" pitchFamily="34" charset="0"/>
              </a:rPr>
              <a:t>Q) A </a:t>
            </a:r>
            <a:r>
              <a:rPr lang="en-US" sz="3200" dirty="0" err="1" smtClean="0">
                <a:latin typeface="Arial" pitchFamily="34" charset="0"/>
                <a:ea typeface="Times New Roman" pitchFamily="18" charset="0"/>
                <a:cs typeface="Arial" pitchFamily="34" charset="0"/>
              </a:rPr>
              <a:t>valuer</a:t>
            </a:r>
            <a:r>
              <a:rPr lang="en-US" sz="3200" dirty="0" smtClean="0">
                <a:latin typeface="Arial" pitchFamily="34" charset="0"/>
                <a:ea typeface="Times New Roman" pitchFamily="18" charset="0"/>
                <a:cs typeface="Arial" pitchFamily="34" charset="0"/>
              </a:rPr>
              <a:t> is to inform about……………… engagements </a:t>
            </a:r>
          </a:p>
          <a:p>
            <a:pPr lvl="0" eaLnBrk="0" fontAlgn="base" hangingPunct="0">
              <a:spcBef>
                <a:spcPct val="0"/>
              </a:spcBef>
              <a:spcAft>
                <a:spcPct val="0"/>
              </a:spcAft>
              <a:tabLst>
                <a:tab pos="520700" algn="l"/>
              </a:tabLst>
            </a:pPr>
            <a:r>
              <a:rPr lang="en-US" sz="3200" dirty="0" smtClean="0">
                <a:latin typeface="Arial" pitchFamily="34" charset="0"/>
                <a:ea typeface="Times New Roman" pitchFamily="18" charset="0"/>
                <a:cs typeface="Arial" pitchFamily="34" charset="0"/>
              </a:rPr>
              <a:t> </a:t>
            </a:r>
          </a:p>
          <a:p>
            <a:pPr lvl="0" eaLnBrk="0" fontAlgn="base" hangingPunct="0">
              <a:spcBef>
                <a:spcPct val="0"/>
              </a:spcBef>
              <a:spcAft>
                <a:spcPct val="0"/>
              </a:spcAft>
              <a:buFontTx/>
              <a:buChar char="•"/>
              <a:tabLst>
                <a:tab pos="520700" algn="l"/>
              </a:tabLst>
            </a:pPr>
            <a:r>
              <a:rPr lang="en-US" sz="3200" dirty="0" smtClean="0">
                <a:latin typeface="Arial" pitchFamily="34" charset="0"/>
                <a:ea typeface="Times New Roman" pitchFamily="18" charset="0"/>
                <a:cs typeface="Arial" pitchFamily="34" charset="0"/>
              </a:rPr>
              <a:t>   Previous</a:t>
            </a:r>
            <a:endParaRPr lang="en-US" sz="3200" dirty="0" smtClean="0">
              <a:latin typeface="Arial" pitchFamily="34" charset="0"/>
              <a:cs typeface="Arial" pitchFamily="34" charset="0"/>
            </a:endParaRPr>
          </a:p>
          <a:p>
            <a:pPr lvl="0" eaLnBrk="0" fontAlgn="base" hangingPunct="0">
              <a:spcBef>
                <a:spcPct val="0"/>
              </a:spcBef>
              <a:spcAft>
                <a:spcPct val="0"/>
              </a:spcAft>
              <a:buFontTx/>
              <a:buChar char="•"/>
              <a:tabLst>
                <a:tab pos="520700" algn="l"/>
              </a:tabLst>
            </a:pPr>
            <a:r>
              <a:rPr lang="en-US" sz="3200" dirty="0" smtClean="0">
                <a:latin typeface="Arial" pitchFamily="34" charset="0"/>
                <a:ea typeface="Times New Roman" pitchFamily="18" charset="0"/>
                <a:cs typeface="Arial" pitchFamily="34" charset="0"/>
              </a:rPr>
              <a:t>   </a:t>
            </a:r>
            <a:r>
              <a:rPr lang="en-US" sz="3200" dirty="0" smtClean="0">
                <a:solidFill>
                  <a:srgbClr val="FF0000"/>
                </a:solidFill>
                <a:latin typeface="Arial" pitchFamily="34" charset="0"/>
                <a:ea typeface="Times New Roman" pitchFamily="18" charset="0"/>
                <a:cs typeface="Arial" pitchFamily="34" charset="0"/>
              </a:rPr>
              <a:t>Prior</a:t>
            </a:r>
            <a:endParaRPr lang="en-US" sz="3200" dirty="0" smtClean="0">
              <a:solidFill>
                <a:srgbClr val="FF0000"/>
              </a:solidFill>
              <a:latin typeface="Arial" pitchFamily="34" charset="0"/>
              <a:cs typeface="Arial" pitchFamily="34" charset="0"/>
            </a:endParaRPr>
          </a:p>
          <a:p>
            <a:pPr lvl="0" eaLnBrk="0" fontAlgn="base" hangingPunct="0">
              <a:spcBef>
                <a:spcPct val="0"/>
              </a:spcBef>
              <a:spcAft>
                <a:spcPct val="0"/>
              </a:spcAft>
              <a:buFontTx/>
              <a:buChar char="•"/>
              <a:tabLst>
                <a:tab pos="520700" algn="l"/>
              </a:tabLst>
            </a:pPr>
            <a:r>
              <a:rPr lang="en-US" sz="3200" dirty="0" smtClean="0">
                <a:latin typeface="Arial" pitchFamily="34" charset="0"/>
                <a:ea typeface="Times New Roman" pitchFamily="18" charset="0"/>
                <a:cs typeface="Arial" pitchFamily="34" charset="0"/>
              </a:rPr>
              <a:t>   Earlier</a:t>
            </a:r>
          </a:p>
          <a:p>
            <a:pPr lvl="0" eaLnBrk="0" fontAlgn="base" hangingPunct="0">
              <a:spcBef>
                <a:spcPct val="0"/>
              </a:spcBef>
              <a:spcAft>
                <a:spcPct val="0"/>
              </a:spcAft>
              <a:buFontTx/>
              <a:buChar char="•"/>
              <a:tabLst>
                <a:tab pos="520700" algn="l"/>
              </a:tabLst>
            </a:pPr>
            <a:r>
              <a:rPr lang="en-GB" sz="3200" dirty="0" smtClean="0">
                <a:latin typeface="Arial" pitchFamily="34" charset="0"/>
                <a:ea typeface="Times New Roman" pitchFamily="18" charset="0"/>
                <a:cs typeface="Arial" pitchFamily="34" charset="0"/>
              </a:rPr>
              <a:t>   </a:t>
            </a:r>
            <a:r>
              <a:rPr lang="en-US" sz="3200" dirty="0" smtClean="0">
                <a:latin typeface="Arial" pitchFamily="34" charset="0"/>
                <a:ea typeface="Times New Roman" pitchFamily="18" charset="0"/>
                <a:cs typeface="Arial" pitchFamily="34" charset="0"/>
              </a:rPr>
              <a:t>Past engagements </a:t>
            </a:r>
            <a:endParaRPr lang="en-US" sz="4400" dirty="0" smtClean="0">
              <a:latin typeface="Arial" pitchFamily="34" charset="0"/>
              <a:cs typeface="Arial" pitchFamily="34" charset="0"/>
            </a:endParaRPr>
          </a:p>
        </p:txBody>
      </p:sp>
    </p:spTree>
    <p:extLst>
      <p:ext uri="{BB962C8B-B14F-4D97-AF65-F5344CB8AC3E}">
        <p14:creationId xmlns:p14="http://schemas.microsoft.com/office/powerpoint/2010/main" xmlns="" val="3825091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 name="Rectangle 16"/>
          <p:cNvSpPr/>
          <p:nvPr/>
        </p:nvSpPr>
        <p:spPr>
          <a:xfrm>
            <a:off x="304526" y="285349"/>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Calibri" panose="020F0502020204030204" pitchFamily="34" charset="0"/>
              <a:cs typeface="Calibri" panose="020F0502020204030204" pitchFamily="34" charset="0"/>
            </a:endParaRPr>
          </a:p>
        </p:txBody>
      </p:sp>
      <p:sp>
        <p:nvSpPr>
          <p:cNvPr id="4" name="Rectangle 3"/>
          <p:cNvSpPr/>
          <p:nvPr/>
        </p:nvSpPr>
        <p:spPr>
          <a:xfrm>
            <a:off x="425003" y="523294"/>
            <a:ext cx="11436439" cy="4031873"/>
          </a:xfrm>
          <a:prstGeom prst="rect">
            <a:avLst/>
          </a:prstGeom>
        </p:spPr>
        <p:txBody>
          <a:bodyPr wrap="square">
            <a:spAutoFit/>
          </a:bodyPr>
          <a:lstStyle/>
          <a:p>
            <a:pPr lvl="0" fontAlgn="base">
              <a:spcBef>
                <a:spcPct val="0"/>
              </a:spcBef>
              <a:spcAft>
                <a:spcPct val="0"/>
              </a:spcAft>
              <a:tabLst>
                <a:tab pos="520700" algn="l"/>
              </a:tabLst>
            </a:pPr>
            <a:r>
              <a:rPr lang="en-US" sz="3200" dirty="0" smtClean="0">
                <a:latin typeface="Arial" pitchFamily="34" charset="0"/>
                <a:ea typeface="Times New Roman" pitchFamily="18" charset="0"/>
                <a:cs typeface="Arial" pitchFamily="34" charset="0"/>
              </a:rPr>
              <a:t>Q4) A </a:t>
            </a:r>
            <a:r>
              <a:rPr lang="en-US" sz="3200" dirty="0" err="1" smtClean="0">
                <a:latin typeface="Arial" pitchFamily="34" charset="0"/>
                <a:ea typeface="Times New Roman" pitchFamily="18" charset="0"/>
                <a:cs typeface="Arial" pitchFamily="34" charset="0"/>
              </a:rPr>
              <a:t>valuer</a:t>
            </a:r>
            <a:r>
              <a:rPr lang="en-US" sz="3200" dirty="0" smtClean="0">
                <a:latin typeface="Arial" pitchFamily="34" charset="0"/>
                <a:ea typeface="Times New Roman" pitchFamily="18" charset="0"/>
                <a:cs typeface="Arial" pitchFamily="34" charset="0"/>
              </a:rPr>
              <a:t> should not use or divulge to other clients or any other party any confidential information about the ……….. </a:t>
            </a:r>
            <a:r>
              <a:rPr lang="en-US" sz="3200" u="sng" dirty="0" smtClean="0">
                <a:latin typeface="Arial" pitchFamily="34" charset="0"/>
                <a:ea typeface="Times New Roman" pitchFamily="18" charset="0"/>
                <a:cs typeface="Arial" pitchFamily="34" charset="0"/>
              </a:rPr>
              <a:t> </a:t>
            </a:r>
            <a:r>
              <a:rPr lang="en-US" sz="3200" dirty="0" smtClean="0">
                <a:latin typeface="Arial" pitchFamily="34" charset="0"/>
                <a:ea typeface="Times New Roman" pitchFamily="18" charset="0"/>
                <a:cs typeface="Arial" pitchFamily="34" charset="0"/>
              </a:rPr>
              <a:t>company.</a:t>
            </a:r>
            <a:endParaRPr lang="en-US" sz="3200" dirty="0" smtClean="0">
              <a:latin typeface="Arial" pitchFamily="34" charset="0"/>
              <a:cs typeface="Arial" pitchFamily="34" charset="0"/>
            </a:endParaRPr>
          </a:p>
          <a:p>
            <a:pPr lvl="0" eaLnBrk="0" fontAlgn="base" hangingPunct="0">
              <a:spcBef>
                <a:spcPct val="0"/>
              </a:spcBef>
              <a:spcAft>
                <a:spcPct val="0"/>
              </a:spcAft>
              <a:tabLst>
                <a:tab pos="520700" algn="l"/>
              </a:tabLst>
            </a:pPr>
            <a:r>
              <a:rPr lang="en-US" sz="3200" dirty="0" smtClean="0">
                <a:latin typeface="Arial" pitchFamily="34" charset="0"/>
                <a:ea typeface="Times New Roman" pitchFamily="18" charset="0"/>
                <a:cs typeface="Arial" pitchFamily="34" charset="0"/>
              </a:rPr>
              <a:t> </a:t>
            </a:r>
          </a:p>
          <a:p>
            <a:pPr lvl="0" eaLnBrk="0" fontAlgn="base" hangingPunct="0">
              <a:spcBef>
                <a:spcPct val="0"/>
              </a:spcBef>
              <a:spcAft>
                <a:spcPct val="0"/>
              </a:spcAft>
              <a:buFontTx/>
              <a:buChar char="•"/>
              <a:tabLst>
                <a:tab pos="520700" algn="l"/>
              </a:tabLst>
            </a:pPr>
            <a:r>
              <a:rPr lang="en-US" sz="3200" dirty="0" smtClean="0">
                <a:latin typeface="Arial" pitchFamily="34" charset="0"/>
                <a:ea typeface="Times New Roman" pitchFamily="18" charset="0"/>
                <a:cs typeface="Arial" pitchFamily="34" charset="0"/>
              </a:rPr>
              <a:t>   subject</a:t>
            </a:r>
            <a:endParaRPr lang="en-US" sz="3200" dirty="0" smtClean="0">
              <a:latin typeface="Arial" pitchFamily="34" charset="0"/>
              <a:cs typeface="Arial" pitchFamily="34" charset="0"/>
            </a:endParaRPr>
          </a:p>
          <a:p>
            <a:pPr lvl="0" eaLnBrk="0" fontAlgn="base" hangingPunct="0">
              <a:spcBef>
                <a:spcPct val="0"/>
              </a:spcBef>
              <a:spcAft>
                <a:spcPct val="0"/>
              </a:spcAft>
              <a:buFontTx/>
              <a:buChar char="•"/>
              <a:tabLst>
                <a:tab pos="520700" algn="l"/>
              </a:tabLst>
            </a:pPr>
            <a:r>
              <a:rPr lang="en-US" sz="3200" dirty="0" smtClean="0">
                <a:latin typeface="Arial" pitchFamily="34" charset="0"/>
                <a:ea typeface="Times New Roman" pitchFamily="18" charset="0"/>
                <a:cs typeface="Arial" pitchFamily="34" charset="0"/>
              </a:rPr>
              <a:t>   client</a:t>
            </a:r>
            <a:endParaRPr lang="en-US" sz="3200" dirty="0" smtClean="0">
              <a:latin typeface="Arial" pitchFamily="34" charset="0"/>
              <a:cs typeface="Arial" pitchFamily="34" charset="0"/>
            </a:endParaRPr>
          </a:p>
          <a:p>
            <a:pPr lvl="0" eaLnBrk="0" fontAlgn="base" hangingPunct="0">
              <a:spcBef>
                <a:spcPct val="0"/>
              </a:spcBef>
              <a:spcAft>
                <a:spcPct val="0"/>
              </a:spcAft>
              <a:buFontTx/>
              <a:buChar char="•"/>
              <a:tabLst>
                <a:tab pos="520700" algn="l"/>
              </a:tabLst>
            </a:pPr>
            <a:r>
              <a:rPr lang="en-US" sz="3200" dirty="0" smtClean="0">
                <a:latin typeface="Arial" pitchFamily="34" charset="0"/>
                <a:ea typeface="Times New Roman" pitchFamily="18" charset="0"/>
                <a:cs typeface="Arial" pitchFamily="34" charset="0"/>
              </a:rPr>
              <a:t>   public</a:t>
            </a:r>
          </a:p>
          <a:p>
            <a:pPr lvl="0" eaLnBrk="0" fontAlgn="base" hangingPunct="0">
              <a:spcBef>
                <a:spcPct val="0"/>
              </a:spcBef>
              <a:spcAft>
                <a:spcPct val="0"/>
              </a:spcAft>
              <a:buFontTx/>
              <a:buChar char="•"/>
              <a:tabLst>
                <a:tab pos="520700" algn="l"/>
              </a:tabLst>
            </a:pPr>
            <a:r>
              <a:rPr lang="en-GB" sz="3200" dirty="0" smtClean="0">
                <a:latin typeface="Arial" pitchFamily="34" charset="0"/>
                <a:ea typeface="Times New Roman" pitchFamily="18" charset="0"/>
                <a:cs typeface="Arial" pitchFamily="34" charset="0"/>
              </a:rPr>
              <a:t>   </a:t>
            </a:r>
            <a:r>
              <a:rPr lang="en-US" sz="3200" dirty="0" smtClean="0">
                <a:latin typeface="Arial" pitchFamily="34" charset="0"/>
                <a:ea typeface="Times New Roman" pitchFamily="18" charset="0"/>
                <a:cs typeface="Arial" pitchFamily="34" charset="0"/>
              </a:rPr>
              <a:t>listed </a:t>
            </a:r>
            <a:endParaRPr lang="en-US" sz="4400" dirty="0" smtClean="0">
              <a:latin typeface="Arial" pitchFamily="34" charset="0"/>
              <a:cs typeface="Arial" pitchFamily="34" charset="0"/>
            </a:endParaRPr>
          </a:p>
        </p:txBody>
      </p:sp>
    </p:spTree>
    <p:extLst>
      <p:ext uri="{BB962C8B-B14F-4D97-AF65-F5344CB8AC3E}">
        <p14:creationId xmlns:p14="http://schemas.microsoft.com/office/powerpoint/2010/main" xmlns="" val="3825091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 name="Rectangle 16"/>
          <p:cNvSpPr/>
          <p:nvPr/>
        </p:nvSpPr>
        <p:spPr>
          <a:xfrm>
            <a:off x="304526" y="285349"/>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Calibri" panose="020F0502020204030204" pitchFamily="34" charset="0"/>
              <a:cs typeface="Calibri" panose="020F0502020204030204" pitchFamily="34" charset="0"/>
            </a:endParaRPr>
          </a:p>
        </p:txBody>
      </p:sp>
      <p:sp>
        <p:nvSpPr>
          <p:cNvPr id="4" name="Rectangle 3"/>
          <p:cNvSpPr/>
          <p:nvPr/>
        </p:nvSpPr>
        <p:spPr>
          <a:xfrm>
            <a:off x="425003" y="523294"/>
            <a:ext cx="11436439" cy="3539430"/>
          </a:xfrm>
          <a:prstGeom prst="rect">
            <a:avLst/>
          </a:prstGeom>
        </p:spPr>
        <p:txBody>
          <a:bodyPr wrap="square">
            <a:spAutoFit/>
          </a:bodyPr>
          <a:lstStyle/>
          <a:p>
            <a:pPr lvl="0" fontAlgn="base">
              <a:spcBef>
                <a:spcPct val="0"/>
              </a:spcBef>
              <a:spcAft>
                <a:spcPct val="0"/>
              </a:spcAft>
              <a:buFontTx/>
              <a:buChar char="•"/>
              <a:tabLst>
                <a:tab pos="520700" algn="l"/>
              </a:tabLst>
            </a:pPr>
            <a:r>
              <a:rPr lang="en-US" sz="3200" dirty="0" smtClean="0">
                <a:latin typeface="Arial" pitchFamily="34" charset="0"/>
                <a:ea typeface="Times New Roman" pitchFamily="18" charset="0"/>
                <a:cs typeface="Arial" pitchFamily="34" charset="0"/>
              </a:rPr>
              <a:t>A </a:t>
            </a:r>
            <a:r>
              <a:rPr lang="en-US" sz="3200" dirty="0" err="1" smtClean="0">
                <a:latin typeface="Arial" pitchFamily="34" charset="0"/>
                <a:ea typeface="Times New Roman" pitchFamily="18" charset="0"/>
                <a:cs typeface="Arial" pitchFamily="34" charset="0"/>
              </a:rPr>
              <a:t>valuer</a:t>
            </a:r>
            <a:r>
              <a:rPr lang="en-US" sz="3200" dirty="0" smtClean="0">
                <a:latin typeface="Arial" pitchFamily="34" charset="0"/>
                <a:ea typeface="Times New Roman" pitchFamily="18" charset="0"/>
                <a:cs typeface="Arial" pitchFamily="34" charset="0"/>
              </a:rPr>
              <a:t> should not use or divulge to other clients or any other party any confidential information about the  </a:t>
            </a:r>
            <a:r>
              <a:rPr lang="en-US" sz="3200" u="sng" dirty="0" smtClean="0">
                <a:latin typeface="Arial" pitchFamily="34" charset="0"/>
                <a:ea typeface="Times New Roman" pitchFamily="18" charset="0"/>
                <a:cs typeface="Arial" pitchFamily="34" charset="0"/>
              </a:rPr>
              <a:t> 	</a:t>
            </a:r>
            <a:r>
              <a:rPr lang="en-US" sz="3200" dirty="0" smtClean="0">
                <a:latin typeface="Arial" pitchFamily="34" charset="0"/>
                <a:ea typeface="Times New Roman" pitchFamily="18" charset="0"/>
                <a:cs typeface="Arial" pitchFamily="34" charset="0"/>
              </a:rPr>
              <a:t>company.</a:t>
            </a:r>
            <a:endParaRPr lang="en-US" sz="3200" dirty="0" smtClean="0">
              <a:latin typeface="Arial" pitchFamily="34" charset="0"/>
              <a:cs typeface="Arial" pitchFamily="34" charset="0"/>
            </a:endParaRPr>
          </a:p>
          <a:p>
            <a:pPr lvl="0" eaLnBrk="0" fontAlgn="base" hangingPunct="0">
              <a:spcBef>
                <a:spcPct val="0"/>
              </a:spcBef>
              <a:spcAft>
                <a:spcPct val="0"/>
              </a:spcAft>
              <a:tabLst>
                <a:tab pos="520700" algn="l"/>
              </a:tabLst>
            </a:pPr>
            <a:r>
              <a:rPr lang="en-US" sz="3200" dirty="0" smtClean="0">
                <a:latin typeface="Arial" pitchFamily="34" charset="0"/>
                <a:ea typeface="Times New Roman" pitchFamily="18" charset="0"/>
                <a:cs typeface="Arial" pitchFamily="34" charset="0"/>
              </a:rPr>
              <a:t> </a:t>
            </a:r>
          </a:p>
          <a:p>
            <a:pPr lvl="0" eaLnBrk="0" fontAlgn="base" hangingPunct="0">
              <a:spcBef>
                <a:spcPct val="0"/>
              </a:spcBef>
              <a:spcAft>
                <a:spcPct val="0"/>
              </a:spcAft>
              <a:buFontTx/>
              <a:buChar char="•"/>
              <a:tabLst>
                <a:tab pos="520700" algn="l"/>
              </a:tabLst>
            </a:pPr>
            <a:r>
              <a:rPr lang="en-US" sz="3200" dirty="0" smtClean="0">
                <a:latin typeface="Arial" pitchFamily="34" charset="0"/>
                <a:ea typeface="Times New Roman" pitchFamily="18" charset="0"/>
                <a:cs typeface="Arial" pitchFamily="34" charset="0"/>
              </a:rPr>
              <a:t>  </a:t>
            </a:r>
            <a:r>
              <a:rPr lang="en-US" sz="3200" dirty="0" smtClean="0">
                <a:solidFill>
                  <a:srgbClr val="FF0000"/>
                </a:solidFill>
                <a:latin typeface="Arial" pitchFamily="34" charset="0"/>
                <a:ea typeface="Times New Roman" pitchFamily="18" charset="0"/>
                <a:cs typeface="Arial" pitchFamily="34" charset="0"/>
              </a:rPr>
              <a:t> subject</a:t>
            </a:r>
            <a:endParaRPr lang="en-US" sz="3200" dirty="0" smtClean="0">
              <a:solidFill>
                <a:srgbClr val="FF0000"/>
              </a:solidFill>
              <a:latin typeface="Arial" pitchFamily="34" charset="0"/>
              <a:cs typeface="Arial" pitchFamily="34" charset="0"/>
            </a:endParaRPr>
          </a:p>
          <a:p>
            <a:pPr lvl="0" eaLnBrk="0" fontAlgn="base" hangingPunct="0">
              <a:spcBef>
                <a:spcPct val="0"/>
              </a:spcBef>
              <a:spcAft>
                <a:spcPct val="0"/>
              </a:spcAft>
              <a:buFontTx/>
              <a:buChar char="•"/>
              <a:tabLst>
                <a:tab pos="520700" algn="l"/>
              </a:tabLst>
            </a:pPr>
            <a:r>
              <a:rPr lang="en-US" sz="3200" dirty="0" smtClean="0">
                <a:latin typeface="Arial" pitchFamily="34" charset="0"/>
                <a:ea typeface="Times New Roman" pitchFamily="18" charset="0"/>
                <a:cs typeface="Arial" pitchFamily="34" charset="0"/>
              </a:rPr>
              <a:t>   client</a:t>
            </a:r>
            <a:endParaRPr lang="en-US" sz="3200" dirty="0" smtClean="0">
              <a:latin typeface="Arial" pitchFamily="34" charset="0"/>
              <a:cs typeface="Arial" pitchFamily="34" charset="0"/>
            </a:endParaRPr>
          </a:p>
          <a:p>
            <a:pPr lvl="0" eaLnBrk="0" fontAlgn="base" hangingPunct="0">
              <a:spcBef>
                <a:spcPct val="0"/>
              </a:spcBef>
              <a:spcAft>
                <a:spcPct val="0"/>
              </a:spcAft>
              <a:buFontTx/>
              <a:buChar char="•"/>
              <a:tabLst>
                <a:tab pos="520700" algn="l"/>
              </a:tabLst>
            </a:pPr>
            <a:r>
              <a:rPr lang="en-US" sz="3200" dirty="0" smtClean="0">
                <a:latin typeface="Arial" pitchFamily="34" charset="0"/>
                <a:ea typeface="Times New Roman" pitchFamily="18" charset="0"/>
                <a:cs typeface="Arial" pitchFamily="34" charset="0"/>
              </a:rPr>
              <a:t>   public</a:t>
            </a:r>
          </a:p>
          <a:p>
            <a:pPr lvl="0" eaLnBrk="0" fontAlgn="base" hangingPunct="0">
              <a:spcBef>
                <a:spcPct val="0"/>
              </a:spcBef>
              <a:spcAft>
                <a:spcPct val="0"/>
              </a:spcAft>
              <a:buFontTx/>
              <a:buChar char="•"/>
              <a:tabLst>
                <a:tab pos="520700" algn="l"/>
              </a:tabLst>
            </a:pPr>
            <a:r>
              <a:rPr lang="en-GB" sz="3200" dirty="0" smtClean="0">
                <a:latin typeface="Arial" pitchFamily="34" charset="0"/>
                <a:ea typeface="Times New Roman" pitchFamily="18" charset="0"/>
                <a:cs typeface="Arial" pitchFamily="34" charset="0"/>
              </a:rPr>
              <a:t>   </a:t>
            </a:r>
            <a:r>
              <a:rPr lang="en-US" sz="3200" dirty="0" smtClean="0">
                <a:latin typeface="Arial" pitchFamily="34" charset="0"/>
                <a:ea typeface="Times New Roman" pitchFamily="18" charset="0"/>
                <a:cs typeface="Arial" pitchFamily="34" charset="0"/>
              </a:rPr>
              <a:t>listed </a:t>
            </a:r>
            <a:endParaRPr lang="en-US" sz="4400" dirty="0" smtClean="0">
              <a:latin typeface="Arial" pitchFamily="34" charset="0"/>
              <a:cs typeface="Arial" pitchFamily="34" charset="0"/>
            </a:endParaRPr>
          </a:p>
        </p:txBody>
      </p:sp>
    </p:spTree>
    <p:extLst>
      <p:ext uri="{BB962C8B-B14F-4D97-AF65-F5344CB8AC3E}">
        <p14:creationId xmlns:p14="http://schemas.microsoft.com/office/powerpoint/2010/main" xmlns="" val="3825091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 name="Rectangle 16"/>
          <p:cNvSpPr/>
          <p:nvPr/>
        </p:nvSpPr>
        <p:spPr>
          <a:xfrm>
            <a:off x="304526" y="285349"/>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Calibri" panose="020F0502020204030204" pitchFamily="34" charset="0"/>
              <a:cs typeface="Calibri" panose="020F0502020204030204" pitchFamily="34" charset="0"/>
            </a:endParaRPr>
          </a:p>
        </p:txBody>
      </p:sp>
      <p:sp>
        <p:nvSpPr>
          <p:cNvPr id="4" name="Rectangle 1"/>
          <p:cNvSpPr>
            <a:spLocks noChangeArrowheads="1"/>
          </p:cNvSpPr>
          <p:nvPr/>
        </p:nvSpPr>
        <p:spPr bwMode="auto">
          <a:xfrm>
            <a:off x="603165" y="493216"/>
            <a:ext cx="10910548"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520700" algn="l"/>
              </a:tabLst>
            </a:pPr>
            <a:r>
              <a:rPr kumimoji="0" lang="en-US" sz="4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Q5 ) As an independent </a:t>
            </a:r>
            <a:r>
              <a:rPr kumimoji="0" lang="en-US" sz="4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valuer</a:t>
            </a:r>
            <a:r>
              <a:rPr kumimoji="0" lang="en-US" sz="4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a:t>
            </a:r>
            <a:r>
              <a:rPr kumimoji="0" lang="en-US" sz="4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valuer</a:t>
            </a:r>
            <a:r>
              <a:rPr kumimoji="0" lang="en-US" sz="4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should not charge</a:t>
            </a:r>
            <a:r>
              <a:rPr kumimoji="0" lang="en-US" sz="4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4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fee.</a:t>
            </a:r>
          </a:p>
          <a:p>
            <a:pPr marL="0" marR="0" lvl="0" indent="0" algn="l" defTabSz="914400" rtl="0" eaLnBrk="1" fontAlgn="base" latinLnBrk="0" hangingPunct="1">
              <a:lnSpc>
                <a:spcPct val="100000"/>
              </a:lnSpc>
              <a:spcBef>
                <a:spcPct val="0"/>
              </a:spcBef>
              <a:spcAft>
                <a:spcPct val="0"/>
              </a:spcAft>
              <a:buClrTx/>
              <a:buSzTx/>
              <a:tabLst>
                <a:tab pos="520700" algn="l"/>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20700" algn="l"/>
              </a:tabLst>
            </a:pPr>
            <a:r>
              <a:rPr kumimoji="0" lang="en-US" sz="4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professional</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20700" algn="l"/>
              </a:tabLst>
            </a:pPr>
            <a:r>
              <a:rPr kumimoji="0" lang="en-US" sz="4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success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20700" algn="l"/>
              </a:tabLst>
            </a:pPr>
            <a:r>
              <a:rPr kumimoji="0" lang="en-US" sz="4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mandate</a:t>
            </a:r>
          </a:p>
          <a:p>
            <a:pPr marL="0" marR="0" lvl="0" indent="0" algn="l" defTabSz="914400" rtl="0" eaLnBrk="0" fontAlgn="base" latinLnBrk="0" hangingPunct="0">
              <a:lnSpc>
                <a:spcPct val="100000"/>
              </a:lnSpc>
              <a:spcBef>
                <a:spcPct val="0"/>
              </a:spcBef>
              <a:spcAft>
                <a:spcPct val="0"/>
              </a:spcAft>
              <a:buClrTx/>
              <a:buSzTx/>
              <a:buFontTx/>
              <a:buChar char="•"/>
              <a:tabLst>
                <a:tab pos="520700" algn="l"/>
              </a:tabLst>
            </a:pPr>
            <a:r>
              <a:rPr lang="en-GB" sz="4000" dirty="0" smtClean="0">
                <a:latin typeface="Arial" pitchFamily="34" charset="0"/>
                <a:ea typeface="Times New Roman" pitchFamily="18" charset="0"/>
                <a:cs typeface="Arial" pitchFamily="34" charset="0"/>
              </a:rPr>
              <a:t> </a:t>
            </a:r>
            <a:r>
              <a:rPr kumimoji="0" lang="en-US" sz="4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legal </a:t>
            </a:r>
            <a:endParaRPr kumimoji="0" lang="en-US" sz="5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825091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 name="Rectangle 16"/>
          <p:cNvSpPr/>
          <p:nvPr/>
        </p:nvSpPr>
        <p:spPr>
          <a:xfrm>
            <a:off x="304526" y="285349"/>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Calibri" panose="020F0502020204030204" pitchFamily="34" charset="0"/>
              <a:cs typeface="Calibri" panose="020F0502020204030204" pitchFamily="34" charset="0"/>
            </a:endParaRPr>
          </a:p>
        </p:txBody>
      </p:sp>
      <p:sp>
        <p:nvSpPr>
          <p:cNvPr id="4" name="Rectangle 1"/>
          <p:cNvSpPr>
            <a:spLocks noChangeArrowheads="1"/>
          </p:cNvSpPr>
          <p:nvPr/>
        </p:nvSpPr>
        <p:spPr bwMode="auto">
          <a:xfrm>
            <a:off x="603165" y="493216"/>
            <a:ext cx="10910548"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520700" algn="l"/>
              </a:tabLst>
            </a:pPr>
            <a:r>
              <a:rPr kumimoji="0" lang="en-US" sz="4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Q) As an independent </a:t>
            </a:r>
            <a:r>
              <a:rPr kumimoji="0" lang="en-US" sz="4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valuer</a:t>
            </a:r>
            <a:r>
              <a:rPr kumimoji="0" lang="en-US" sz="4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a:t>
            </a:r>
            <a:r>
              <a:rPr kumimoji="0" lang="en-US" sz="4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valuer</a:t>
            </a:r>
            <a:r>
              <a:rPr kumimoji="0" lang="en-US" sz="4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should not charge</a:t>
            </a:r>
            <a:r>
              <a:rPr kumimoji="0" lang="en-US" sz="4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4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fee.</a:t>
            </a:r>
          </a:p>
          <a:p>
            <a:pPr marL="0" marR="0" lvl="0" indent="0" algn="l" defTabSz="914400" rtl="0" eaLnBrk="1" fontAlgn="base" latinLnBrk="0" hangingPunct="1">
              <a:lnSpc>
                <a:spcPct val="100000"/>
              </a:lnSpc>
              <a:spcBef>
                <a:spcPct val="0"/>
              </a:spcBef>
              <a:spcAft>
                <a:spcPct val="0"/>
              </a:spcAft>
              <a:buClrTx/>
              <a:buSzTx/>
              <a:tabLst>
                <a:tab pos="520700" algn="l"/>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20700" algn="l"/>
              </a:tabLst>
            </a:pPr>
            <a:r>
              <a:rPr kumimoji="0" lang="en-US" sz="4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professional</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20700" algn="l"/>
              </a:tabLst>
            </a:pPr>
            <a:r>
              <a:rPr kumimoji="0" lang="en-US" sz="4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success</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20700" algn="l"/>
              </a:tabLst>
            </a:pPr>
            <a:r>
              <a:rPr kumimoji="0" lang="en-US" sz="4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mandate</a:t>
            </a:r>
          </a:p>
          <a:p>
            <a:pPr marL="0" marR="0" lvl="0" indent="0" algn="l" defTabSz="914400" rtl="0" eaLnBrk="0" fontAlgn="base" latinLnBrk="0" hangingPunct="0">
              <a:lnSpc>
                <a:spcPct val="100000"/>
              </a:lnSpc>
              <a:spcBef>
                <a:spcPct val="0"/>
              </a:spcBef>
              <a:spcAft>
                <a:spcPct val="0"/>
              </a:spcAft>
              <a:buClrTx/>
              <a:buSzTx/>
              <a:buFontTx/>
              <a:buChar char="•"/>
              <a:tabLst>
                <a:tab pos="520700" algn="l"/>
              </a:tabLst>
            </a:pPr>
            <a:r>
              <a:rPr lang="en-GB" sz="4000" dirty="0" smtClean="0">
                <a:latin typeface="Arial" pitchFamily="34" charset="0"/>
                <a:ea typeface="Times New Roman" pitchFamily="18" charset="0"/>
                <a:cs typeface="Arial" pitchFamily="34" charset="0"/>
              </a:rPr>
              <a:t> </a:t>
            </a:r>
            <a:r>
              <a:rPr kumimoji="0" lang="en-US" sz="4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legal </a:t>
            </a:r>
            <a:endParaRPr kumimoji="0" lang="en-US" sz="5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825091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 name="Rectangle 16"/>
          <p:cNvSpPr/>
          <p:nvPr/>
        </p:nvSpPr>
        <p:spPr>
          <a:xfrm>
            <a:off x="304526" y="285349"/>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Calibri" panose="020F0502020204030204" pitchFamily="34" charset="0"/>
              <a:cs typeface="Calibri" panose="020F0502020204030204" pitchFamily="34" charset="0"/>
            </a:endParaRPr>
          </a:p>
        </p:txBody>
      </p:sp>
      <p:sp>
        <p:nvSpPr>
          <p:cNvPr id="4" name="Rectangle 3"/>
          <p:cNvSpPr/>
          <p:nvPr/>
        </p:nvSpPr>
        <p:spPr>
          <a:xfrm>
            <a:off x="412125" y="752147"/>
            <a:ext cx="11397802" cy="5016758"/>
          </a:xfrm>
          <a:prstGeom prst="rect">
            <a:avLst/>
          </a:prstGeom>
        </p:spPr>
        <p:txBody>
          <a:bodyPr wrap="square">
            <a:spAutoFit/>
          </a:bodyPr>
          <a:lstStyle/>
          <a:p>
            <a:pPr lvl="0" eaLnBrk="0" fontAlgn="base" hangingPunct="0">
              <a:spcBef>
                <a:spcPct val="0"/>
              </a:spcBef>
              <a:spcAft>
                <a:spcPct val="0"/>
              </a:spcAft>
              <a:tabLst>
                <a:tab pos="422275" algn="l"/>
                <a:tab pos="423863" algn="l"/>
              </a:tabLst>
            </a:pPr>
            <a:r>
              <a:rPr lang="en-US" sz="3200" dirty="0" smtClean="0">
                <a:latin typeface="Arial" pitchFamily="34" charset="0"/>
                <a:ea typeface="Times New Roman" pitchFamily="18" charset="0"/>
                <a:cs typeface="Arial" pitchFamily="34" charset="0"/>
              </a:rPr>
              <a:t>Q 6) A </a:t>
            </a:r>
            <a:r>
              <a:rPr lang="en-US" sz="3200" dirty="0" err="1" smtClean="0">
                <a:latin typeface="Arial" pitchFamily="34" charset="0"/>
                <a:ea typeface="Times New Roman" pitchFamily="18" charset="0"/>
                <a:cs typeface="Arial" pitchFamily="34" charset="0"/>
              </a:rPr>
              <a:t>valuer</a:t>
            </a:r>
            <a:r>
              <a:rPr lang="en-US" sz="3200" dirty="0" smtClean="0">
                <a:latin typeface="Arial" pitchFamily="34" charset="0"/>
                <a:ea typeface="Times New Roman" pitchFamily="18" charset="0"/>
                <a:cs typeface="Arial" pitchFamily="34" charset="0"/>
              </a:rPr>
              <a:t> should  ……………………in order to cater to the company’s needs or client needs.</a:t>
            </a:r>
          </a:p>
          <a:p>
            <a:pPr lvl="0" eaLnBrk="0" fontAlgn="base" hangingPunct="0">
              <a:spcBef>
                <a:spcPct val="0"/>
              </a:spcBef>
              <a:spcAft>
                <a:spcPct val="0"/>
              </a:spcAft>
              <a:tabLst>
                <a:tab pos="422275" algn="l"/>
                <a:tab pos="423863" algn="l"/>
              </a:tabLst>
            </a:pPr>
            <a:endParaRPr lang="en-GB" sz="3200" dirty="0" smtClean="0">
              <a:latin typeface="Arial" pitchFamily="34" charset="0"/>
              <a:ea typeface="Times New Roman" pitchFamily="18" charset="0"/>
              <a:cs typeface="Arial" pitchFamily="34" charset="0"/>
            </a:endParaRPr>
          </a:p>
          <a:p>
            <a:pPr marL="514350" lvl="0" indent="-514350" eaLnBrk="0" fontAlgn="base" hangingPunct="0">
              <a:spcBef>
                <a:spcPct val="0"/>
              </a:spcBef>
              <a:spcAft>
                <a:spcPct val="0"/>
              </a:spcAft>
              <a:buAutoNum type="alphaLcParenR"/>
              <a:tabLst>
                <a:tab pos="422275" algn="l"/>
                <a:tab pos="423863" algn="l"/>
              </a:tabLst>
            </a:pPr>
            <a:r>
              <a:rPr lang="en-US" sz="3200" dirty="0" smtClean="0">
                <a:latin typeface="Arial" pitchFamily="34" charset="0"/>
                <a:ea typeface="Times New Roman" pitchFamily="18" charset="0"/>
                <a:cs typeface="Arial" pitchFamily="34" charset="0"/>
              </a:rPr>
              <a:t>not indulge in “mandate snatching” or “convenience valuations” </a:t>
            </a:r>
          </a:p>
          <a:p>
            <a:pPr marL="514350" lvl="0" indent="-514350" eaLnBrk="0" fontAlgn="base" hangingPunct="0">
              <a:spcBef>
                <a:spcPct val="0"/>
              </a:spcBef>
              <a:spcAft>
                <a:spcPct val="0"/>
              </a:spcAft>
              <a:buAutoNum type="alphaLcParenR"/>
              <a:tabLst>
                <a:tab pos="422275" algn="l"/>
                <a:tab pos="423863" algn="l"/>
              </a:tabLst>
            </a:pPr>
            <a:r>
              <a:rPr lang="en-GB" sz="3200" dirty="0" smtClean="0">
                <a:latin typeface="Arial" pitchFamily="34" charset="0"/>
                <a:ea typeface="Times New Roman" pitchFamily="18" charset="0"/>
                <a:cs typeface="Arial" pitchFamily="34" charset="0"/>
              </a:rPr>
              <a:t> </a:t>
            </a:r>
            <a:r>
              <a:rPr lang="en-US" sz="3200" dirty="0" smtClean="0">
                <a:latin typeface="Arial" pitchFamily="34" charset="0"/>
                <a:ea typeface="Times New Roman" pitchFamily="18" charset="0"/>
                <a:cs typeface="Arial" pitchFamily="34" charset="0"/>
              </a:rPr>
              <a:t>may indulge in “mandate snatching” or “convenience valuations”</a:t>
            </a:r>
          </a:p>
          <a:p>
            <a:pPr marL="514350" lvl="0" indent="-514350" eaLnBrk="0" fontAlgn="base" hangingPunct="0">
              <a:spcBef>
                <a:spcPct val="0"/>
              </a:spcBef>
              <a:spcAft>
                <a:spcPct val="0"/>
              </a:spcAft>
              <a:buAutoNum type="alphaLcParenR"/>
              <a:tabLst>
                <a:tab pos="422275" algn="l"/>
                <a:tab pos="423863" algn="l"/>
              </a:tabLst>
            </a:pPr>
            <a:r>
              <a:rPr lang="en-GB" sz="3200" dirty="0" smtClean="0">
                <a:latin typeface="Arial" pitchFamily="34" charset="0"/>
                <a:ea typeface="Times New Roman" pitchFamily="18" charset="0"/>
                <a:cs typeface="Arial" pitchFamily="34" charset="0"/>
              </a:rPr>
              <a:t> indulge in valuations based on his knowledge only</a:t>
            </a:r>
          </a:p>
          <a:p>
            <a:pPr marL="514350" lvl="0" indent="-514350" eaLnBrk="0" fontAlgn="base" hangingPunct="0">
              <a:spcBef>
                <a:spcPct val="0"/>
              </a:spcBef>
              <a:spcAft>
                <a:spcPct val="0"/>
              </a:spcAft>
              <a:buAutoNum type="alphaLcParenR"/>
              <a:tabLst>
                <a:tab pos="422275" algn="l"/>
                <a:tab pos="423863" algn="l"/>
              </a:tabLst>
            </a:pPr>
            <a:r>
              <a:rPr lang="en-GB" sz="3200" dirty="0" smtClean="0">
                <a:latin typeface="Arial" pitchFamily="34" charset="0"/>
                <a:ea typeface="Times New Roman" pitchFamily="18" charset="0"/>
                <a:cs typeface="Arial" pitchFamily="34" charset="0"/>
              </a:rPr>
              <a:t> may not indulge in case there are certain issues in relation to the requirements of clients </a:t>
            </a:r>
            <a:endParaRPr lang="en-US" sz="3200" dirty="0" smtClean="0">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xmlns="" val="382509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 name="Rectangle 16"/>
          <p:cNvSpPr/>
          <p:nvPr/>
        </p:nvSpPr>
        <p:spPr>
          <a:xfrm>
            <a:off x="304526" y="285349"/>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dirty="0">
              <a:solidFill>
                <a:schemeClr val="bg1"/>
              </a:solidFill>
              <a:latin typeface="Calibri" panose="020F0502020204030204" pitchFamily="34" charset="0"/>
              <a:cs typeface="Calibri" panose="020F0502020204030204" pitchFamily="34" charset="0"/>
            </a:endParaRPr>
          </a:p>
        </p:txBody>
      </p:sp>
      <p:sp>
        <p:nvSpPr>
          <p:cNvPr id="9" name="TextBox 8"/>
          <p:cNvSpPr txBox="1"/>
          <p:nvPr/>
        </p:nvSpPr>
        <p:spPr>
          <a:xfrm>
            <a:off x="7714808" y="506791"/>
            <a:ext cx="3799266" cy="584775"/>
          </a:xfrm>
          <a:prstGeom prst="rect">
            <a:avLst/>
          </a:prstGeom>
          <a:noFill/>
        </p:spPr>
        <p:txBody>
          <a:bodyPr wrap="square" rtlCol="0">
            <a:spAutoFit/>
          </a:bodyPr>
          <a:lstStyle/>
          <a:p>
            <a:pPr algn="ctr"/>
            <a:r>
              <a:rPr lang="en-US" sz="3200" b="1" dirty="0">
                <a:solidFill>
                  <a:srgbClr val="141F3C"/>
                </a:solidFill>
                <a:latin typeface="Calibri" panose="020F0502020204030204" pitchFamily="34" charset="0"/>
                <a:cs typeface="Calibri" panose="020F0502020204030204" pitchFamily="34" charset="0"/>
              </a:rPr>
              <a:t>‘Why </a:t>
            </a:r>
            <a:r>
              <a:rPr lang="en-US" sz="3200" b="1" dirty="0">
                <a:solidFill>
                  <a:srgbClr val="D70032"/>
                </a:solidFill>
                <a:latin typeface="Calibri" panose="020F0502020204030204" pitchFamily="34" charset="0"/>
                <a:cs typeface="Calibri" panose="020F0502020204030204" pitchFamily="34" charset="0"/>
              </a:rPr>
              <a:t>Valuation</a:t>
            </a:r>
            <a:r>
              <a:rPr lang="en-US" sz="3200" b="1" dirty="0">
                <a:solidFill>
                  <a:srgbClr val="141F3C"/>
                </a:solidFill>
                <a:latin typeface="Calibri" panose="020F0502020204030204" pitchFamily="34" charset="0"/>
                <a:cs typeface="Calibri" panose="020F0502020204030204" pitchFamily="34" charset="0"/>
              </a:rPr>
              <a:t>’ ?</a:t>
            </a:r>
            <a:endParaRPr lang="en-US" b="1" dirty="0">
              <a:solidFill>
                <a:srgbClr val="141F3C"/>
              </a:solidFill>
              <a:latin typeface="Calibri" panose="020F0502020204030204" pitchFamily="34" charset="0"/>
              <a:cs typeface="Calibri" panose="020F0502020204030204" pitchFamily="34" charset="0"/>
            </a:endParaRPr>
          </a:p>
        </p:txBody>
      </p:sp>
      <p:pic>
        <p:nvPicPr>
          <p:cNvPr id="20" name="Picture 19"/>
          <p:cNvPicPr>
            <a:picLocks noChangeAspect="1"/>
          </p:cNvPicPr>
          <p:nvPr/>
        </p:nvPicPr>
        <p:blipFill>
          <a:blip r:embed="rId2" cstate="print">
            <a:extLst>
              <a:ext uri="{28A0092B-C50C-407E-A947-70E740481C1C}">
                <a14:useLocalDpi xmlns:a14="http://schemas.microsoft.com/office/drawing/2010/main" xmlns="" val="0"/>
              </a:ext>
            </a:extLst>
          </a:blip>
          <a:srcRect t="-2" b="69566"/>
          <a:stretch>
            <a:fillRect/>
          </a:stretch>
        </p:blipFill>
        <p:spPr bwMode="auto">
          <a:xfrm>
            <a:off x="638355" y="387789"/>
            <a:ext cx="6771927" cy="2036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20"/>
          <p:cNvPicPr>
            <a:picLocks noChangeAspect="1"/>
          </p:cNvPicPr>
          <p:nvPr/>
        </p:nvPicPr>
        <p:blipFill>
          <a:blip r:embed="rId2" cstate="print">
            <a:extLst>
              <a:ext uri="{28A0092B-C50C-407E-A947-70E740481C1C}">
                <a14:useLocalDpi xmlns:a14="http://schemas.microsoft.com/office/drawing/2010/main" xmlns="" val="0"/>
              </a:ext>
            </a:extLst>
          </a:blip>
          <a:srcRect t="31113" b="39999"/>
          <a:stretch>
            <a:fillRect/>
          </a:stretch>
        </p:blipFill>
        <p:spPr bwMode="auto">
          <a:xfrm>
            <a:off x="4298763" y="2482558"/>
            <a:ext cx="7658755" cy="19336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21"/>
          <p:cNvPicPr>
            <a:picLocks noChangeAspect="1"/>
          </p:cNvPicPr>
          <p:nvPr/>
        </p:nvPicPr>
        <p:blipFill>
          <a:blip r:embed="rId2" cstate="print">
            <a:grayscl/>
            <a:extLst>
              <a:ext uri="{28A0092B-C50C-407E-A947-70E740481C1C}">
                <a14:useLocalDpi xmlns:a14="http://schemas.microsoft.com/office/drawing/2010/main" xmlns="" val="0"/>
              </a:ext>
            </a:extLst>
          </a:blip>
          <a:srcRect t="31113" b="39999"/>
          <a:stretch>
            <a:fillRect/>
          </a:stretch>
        </p:blipFill>
        <p:spPr bwMode="auto">
          <a:xfrm>
            <a:off x="541076" y="4446982"/>
            <a:ext cx="6869206" cy="1967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TextBox 22"/>
          <p:cNvSpPr txBox="1"/>
          <p:nvPr/>
        </p:nvSpPr>
        <p:spPr>
          <a:xfrm>
            <a:off x="1066325" y="1236400"/>
            <a:ext cx="2144607" cy="461665"/>
          </a:xfrm>
          <a:prstGeom prst="rect">
            <a:avLst/>
          </a:prstGeom>
          <a:noFill/>
        </p:spPr>
        <p:txBody>
          <a:bodyPr wrap="square" rtlCol="0">
            <a:spAutoFit/>
          </a:bodyPr>
          <a:lstStyle/>
          <a:p>
            <a:r>
              <a:rPr lang="en-US" sz="2400" b="1" dirty="0">
                <a:solidFill>
                  <a:srgbClr val="041E42"/>
                </a:solidFill>
                <a:latin typeface="Calibri" panose="020F0502020204030204" pitchFamily="34" charset="0"/>
                <a:cs typeface="Calibri" panose="020F0502020204030204" pitchFamily="34" charset="0"/>
              </a:rPr>
              <a:t>Transactions</a:t>
            </a:r>
          </a:p>
        </p:txBody>
      </p:sp>
      <p:sp>
        <p:nvSpPr>
          <p:cNvPr id="7" name="Rectangle 6"/>
          <p:cNvSpPr/>
          <p:nvPr/>
        </p:nvSpPr>
        <p:spPr>
          <a:xfrm>
            <a:off x="3991430" y="422372"/>
            <a:ext cx="3223070" cy="2031325"/>
          </a:xfrm>
          <a:prstGeom prst="rect">
            <a:avLst/>
          </a:prstGeom>
        </p:spPr>
        <p:txBody>
          <a:bodyPr wrap="square">
            <a:spAutoFit/>
          </a:bodyPr>
          <a:lstStyle/>
          <a:p>
            <a:pPr marL="285750" indent="-285750">
              <a:lnSpc>
                <a:spcPct val="150000"/>
              </a:lnSpc>
              <a:buFont typeface="Arial" panose="020B0604020202020204" pitchFamily="34" charset="0"/>
              <a:buChar char="•"/>
            </a:pPr>
            <a:r>
              <a:rPr lang="en-US" sz="1400" b="1" dirty="0">
                <a:latin typeface="Calibri" panose="020F0502020204030204" pitchFamily="34" charset="0"/>
                <a:cs typeface="Calibri" panose="020F0502020204030204" pitchFamily="34" charset="0"/>
              </a:rPr>
              <a:t>Mergers / Acquisitions</a:t>
            </a:r>
          </a:p>
          <a:p>
            <a:pPr marL="285750" indent="-285750">
              <a:lnSpc>
                <a:spcPct val="150000"/>
              </a:lnSpc>
              <a:buFont typeface="Arial" panose="020B0604020202020204" pitchFamily="34" charset="0"/>
              <a:buChar char="•"/>
            </a:pPr>
            <a:r>
              <a:rPr lang="en-US" sz="1400" b="1" dirty="0">
                <a:latin typeface="Calibri" panose="020F0502020204030204" pitchFamily="34" charset="0"/>
                <a:cs typeface="Calibri" panose="020F0502020204030204" pitchFamily="34" charset="0"/>
              </a:rPr>
              <a:t>Investment</a:t>
            </a:r>
          </a:p>
          <a:p>
            <a:pPr marL="285750" indent="-285750">
              <a:lnSpc>
                <a:spcPct val="150000"/>
              </a:lnSpc>
              <a:buFont typeface="Arial" panose="020B0604020202020204" pitchFamily="34" charset="0"/>
              <a:buChar char="•"/>
            </a:pPr>
            <a:r>
              <a:rPr lang="en-US" sz="1400" b="1" dirty="0">
                <a:latin typeface="Calibri" panose="020F0502020204030204" pitchFamily="34" charset="0"/>
                <a:cs typeface="Calibri" panose="020F0502020204030204" pitchFamily="34" charset="0"/>
              </a:rPr>
              <a:t>Fund Raising</a:t>
            </a:r>
          </a:p>
          <a:p>
            <a:pPr marL="285750" indent="-285750">
              <a:lnSpc>
                <a:spcPct val="150000"/>
              </a:lnSpc>
              <a:buFont typeface="Arial" panose="020B0604020202020204" pitchFamily="34" charset="0"/>
              <a:buChar char="•"/>
            </a:pPr>
            <a:r>
              <a:rPr lang="en-US" sz="1400" b="1" dirty="0">
                <a:latin typeface="Calibri" panose="020F0502020204030204" pitchFamily="34" charset="0"/>
                <a:cs typeface="Calibri" panose="020F0502020204030204" pitchFamily="34" charset="0"/>
              </a:rPr>
              <a:t>Sale of Businesses</a:t>
            </a:r>
          </a:p>
          <a:p>
            <a:pPr marL="285750" indent="-285750">
              <a:lnSpc>
                <a:spcPct val="150000"/>
              </a:lnSpc>
              <a:buFont typeface="Arial" panose="020B0604020202020204" pitchFamily="34" charset="0"/>
              <a:buChar char="•"/>
            </a:pPr>
            <a:r>
              <a:rPr lang="en-US" sz="1400" b="1" dirty="0" smtClean="0">
                <a:latin typeface="Calibri" panose="020F0502020204030204" pitchFamily="34" charset="0"/>
                <a:cs typeface="Calibri" panose="020F0502020204030204" pitchFamily="34" charset="0"/>
              </a:rPr>
              <a:t>Dispute Resolution</a:t>
            </a:r>
          </a:p>
          <a:p>
            <a:pPr marL="285750" indent="-285750">
              <a:lnSpc>
                <a:spcPct val="150000"/>
              </a:lnSpc>
              <a:buFont typeface="Arial" panose="020B0604020202020204" pitchFamily="34" charset="0"/>
              <a:buChar char="•"/>
            </a:pPr>
            <a:r>
              <a:rPr lang="en-US" sz="1400" b="1" dirty="0">
                <a:latin typeface="Calibri" panose="020F0502020204030204" pitchFamily="34" charset="0"/>
                <a:cs typeface="Calibri" panose="020F0502020204030204" pitchFamily="34" charset="0"/>
              </a:rPr>
              <a:t>Voluntary </a:t>
            </a:r>
            <a:r>
              <a:rPr lang="en-US" sz="1400" b="1" dirty="0" smtClean="0">
                <a:latin typeface="Calibri" panose="020F0502020204030204" pitchFamily="34" charset="0"/>
                <a:cs typeface="Calibri" panose="020F0502020204030204" pitchFamily="34" charset="0"/>
              </a:rPr>
              <a:t>Assessment</a:t>
            </a:r>
            <a:endParaRPr lang="en-US" sz="1400" dirty="0">
              <a:latin typeface="Calibri" panose="020F0502020204030204" pitchFamily="34" charset="0"/>
              <a:cs typeface="Calibri" panose="020F0502020204030204" pitchFamily="34" charset="0"/>
            </a:endParaRPr>
          </a:p>
        </p:txBody>
      </p:sp>
      <p:sp>
        <p:nvSpPr>
          <p:cNvPr id="24" name="TextBox 23"/>
          <p:cNvSpPr txBox="1"/>
          <p:nvPr/>
        </p:nvSpPr>
        <p:spPr>
          <a:xfrm>
            <a:off x="4789703" y="3090366"/>
            <a:ext cx="2144607" cy="461665"/>
          </a:xfrm>
          <a:prstGeom prst="rect">
            <a:avLst/>
          </a:prstGeom>
          <a:noFill/>
        </p:spPr>
        <p:txBody>
          <a:bodyPr wrap="square" rtlCol="0">
            <a:spAutoFit/>
          </a:bodyPr>
          <a:lstStyle/>
          <a:p>
            <a:r>
              <a:rPr lang="en-US" sz="2400" b="1" dirty="0">
                <a:solidFill>
                  <a:srgbClr val="041E42"/>
                </a:solidFill>
                <a:latin typeface="Calibri" panose="020F0502020204030204" pitchFamily="34" charset="0"/>
                <a:cs typeface="Calibri" panose="020F0502020204030204" pitchFamily="34" charset="0"/>
              </a:rPr>
              <a:t>Regulatory</a:t>
            </a:r>
          </a:p>
        </p:txBody>
      </p:sp>
      <p:sp>
        <p:nvSpPr>
          <p:cNvPr id="25" name="Rectangle 24"/>
          <p:cNvSpPr/>
          <p:nvPr/>
        </p:nvSpPr>
        <p:spPr>
          <a:xfrm>
            <a:off x="8057713" y="2566293"/>
            <a:ext cx="3223070" cy="1708160"/>
          </a:xfrm>
          <a:prstGeom prst="rect">
            <a:avLst/>
          </a:prstGeom>
        </p:spPr>
        <p:txBody>
          <a:bodyPr wrap="square">
            <a:spAutoFit/>
          </a:bodyPr>
          <a:lstStyle/>
          <a:p>
            <a:pPr marL="285750" indent="-285750">
              <a:lnSpc>
                <a:spcPct val="150000"/>
              </a:lnSpc>
              <a:buFont typeface="Arial" panose="020B0604020202020204" pitchFamily="34" charset="0"/>
              <a:buChar char="•"/>
            </a:pPr>
            <a:r>
              <a:rPr lang="en-US" sz="1400" b="1" dirty="0">
                <a:solidFill>
                  <a:srgbClr val="141F3C"/>
                </a:solidFill>
                <a:latin typeface="Calibri" panose="020F0502020204030204" pitchFamily="34" charset="0"/>
                <a:cs typeface="Calibri" panose="020F0502020204030204" pitchFamily="34" charset="0"/>
              </a:rPr>
              <a:t>RBI</a:t>
            </a:r>
          </a:p>
          <a:p>
            <a:pPr marL="285750" indent="-285750">
              <a:lnSpc>
                <a:spcPct val="150000"/>
              </a:lnSpc>
              <a:buFont typeface="Arial" panose="020B0604020202020204" pitchFamily="34" charset="0"/>
              <a:buChar char="•"/>
            </a:pPr>
            <a:r>
              <a:rPr lang="en-US" sz="1400" b="1" dirty="0">
                <a:solidFill>
                  <a:srgbClr val="141F3C"/>
                </a:solidFill>
                <a:latin typeface="Calibri" panose="020F0502020204030204" pitchFamily="34" charset="0"/>
                <a:cs typeface="Calibri" panose="020F0502020204030204" pitchFamily="34" charset="0"/>
              </a:rPr>
              <a:t>Income Tax</a:t>
            </a:r>
          </a:p>
          <a:p>
            <a:pPr marL="285750" indent="-285750">
              <a:lnSpc>
                <a:spcPct val="150000"/>
              </a:lnSpc>
              <a:buFont typeface="Arial" panose="020B0604020202020204" pitchFamily="34" charset="0"/>
              <a:buChar char="•"/>
            </a:pPr>
            <a:r>
              <a:rPr lang="en-US" sz="1400" b="1" dirty="0">
                <a:solidFill>
                  <a:srgbClr val="141F3C"/>
                </a:solidFill>
                <a:latin typeface="Calibri" panose="020F0502020204030204" pitchFamily="34" charset="0"/>
                <a:cs typeface="Calibri" panose="020F0502020204030204" pitchFamily="34" charset="0"/>
              </a:rPr>
              <a:t>SEBI</a:t>
            </a:r>
          </a:p>
          <a:p>
            <a:pPr marL="285750" indent="-285750">
              <a:lnSpc>
                <a:spcPct val="150000"/>
              </a:lnSpc>
              <a:buFont typeface="Arial" panose="020B0604020202020204" pitchFamily="34" charset="0"/>
              <a:buChar char="•"/>
            </a:pPr>
            <a:r>
              <a:rPr lang="en-US" sz="1400" b="1" dirty="0">
                <a:solidFill>
                  <a:srgbClr val="141F3C"/>
                </a:solidFill>
                <a:latin typeface="Calibri" panose="020F0502020204030204" pitchFamily="34" charset="0"/>
                <a:cs typeface="Calibri" panose="020F0502020204030204" pitchFamily="34" charset="0"/>
              </a:rPr>
              <a:t>Companies Act</a:t>
            </a:r>
          </a:p>
          <a:p>
            <a:pPr marL="285750" indent="-285750">
              <a:lnSpc>
                <a:spcPct val="150000"/>
              </a:lnSpc>
              <a:buFont typeface="Arial" panose="020B0604020202020204" pitchFamily="34" charset="0"/>
              <a:buChar char="•"/>
            </a:pPr>
            <a:r>
              <a:rPr lang="en-US" sz="1400" b="1" dirty="0">
                <a:solidFill>
                  <a:srgbClr val="141F3C"/>
                </a:solidFill>
                <a:latin typeface="Calibri" panose="020F0502020204030204" pitchFamily="34" charset="0"/>
                <a:cs typeface="Calibri" panose="020F0502020204030204" pitchFamily="34" charset="0"/>
              </a:rPr>
              <a:t>IBC</a:t>
            </a:r>
            <a:endParaRPr lang="en-US" sz="1400" dirty="0">
              <a:solidFill>
                <a:srgbClr val="141F3C"/>
              </a:solidFill>
              <a:latin typeface="Calibri" panose="020F0502020204030204" pitchFamily="34" charset="0"/>
              <a:cs typeface="Calibri" panose="020F0502020204030204" pitchFamily="34" charset="0"/>
            </a:endParaRPr>
          </a:p>
        </p:txBody>
      </p:sp>
      <p:sp>
        <p:nvSpPr>
          <p:cNvPr id="26" name="TextBox 25"/>
          <p:cNvSpPr txBox="1"/>
          <p:nvPr/>
        </p:nvSpPr>
        <p:spPr>
          <a:xfrm>
            <a:off x="1066325" y="4986067"/>
            <a:ext cx="2144607" cy="830997"/>
          </a:xfrm>
          <a:prstGeom prst="rect">
            <a:avLst/>
          </a:prstGeom>
          <a:noFill/>
        </p:spPr>
        <p:txBody>
          <a:bodyPr wrap="square" rtlCol="0">
            <a:spAutoFit/>
          </a:bodyPr>
          <a:lstStyle/>
          <a:p>
            <a:r>
              <a:rPr lang="en-US" sz="2400" b="1" dirty="0">
                <a:solidFill>
                  <a:srgbClr val="041E42"/>
                </a:solidFill>
                <a:latin typeface="Calibri" panose="020F0502020204030204" pitchFamily="34" charset="0"/>
                <a:cs typeface="Calibri" panose="020F0502020204030204" pitchFamily="34" charset="0"/>
              </a:rPr>
              <a:t>Financial Reporting</a:t>
            </a:r>
          </a:p>
        </p:txBody>
      </p:sp>
      <p:sp>
        <p:nvSpPr>
          <p:cNvPr id="27" name="Rectangle 26"/>
          <p:cNvSpPr/>
          <p:nvPr/>
        </p:nvSpPr>
        <p:spPr>
          <a:xfrm>
            <a:off x="3991430" y="4615794"/>
            <a:ext cx="3223070" cy="1384995"/>
          </a:xfrm>
          <a:prstGeom prst="rect">
            <a:avLst/>
          </a:prstGeom>
        </p:spPr>
        <p:txBody>
          <a:bodyPr wrap="square">
            <a:spAutoFit/>
          </a:bodyPr>
          <a:lstStyle/>
          <a:p>
            <a:pPr marL="285750" indent="-285750">
              <a:lnSpc>
                <a:spcPct val="150000"/>
              </a:lnSpc>
              <a:buFont typeface="Arial" panose="020B0604020202020204" pitchFamily="34" charset="0"/>
              <a:buChar char="•"/>
            </a:pPr>
            <a:r>
              <a:rPr lang="en-US" sz="1400" b="1" dirty="0">
                <a:latin typeface="Calibri" panose="020F0502020204030204" pitchFamily="34" charset="0"/>
                <a:cs typeface="Calibri" panose="020F0502020204030204" pitchFamily="34" charset="0"/>
              </a:rPr>
              <a:t>ESOP</a:t>
            </a:r>
          </a:p>
          <a:p>
            <a:pPr marL="285750" indent="-285750">
              <a:lnSpc>
                <a:spcPct val="150000"/>
              </a:lnSpc>
              <a:buFont typeface="Arial" panose="020B0604020202020204" pitchFamily="34" charset="0"/>
              <a:buChar char="•"/>
            </a:pPr>
            <a:r>
              <a:rPr lang="en-US" sz="1400" b="1" dirty="0">
                <a:latin typeface="Calibri" panose="020F0502020204030204" pitchFamily="34" charset="0"/>
                <a:cs typeface="Calibri" panose="020F0502020204030204" pitchFamily="34" charset="0"/>
              </a:rPr>
              <a:t>Purchase Price Allocation</a:t>
            </a:r>
          </a:p>
          <a:p>
            <a:pPr marL="285750" indent="-285750">
              <a:lnSpc>
                <a:spcPct val="150000"/>
              </a:lnSpc>
              <a:buFont typeface="Arial" panose="020B0604020202020204" pitchFamily="34" charset="0"/>
              <a:buChar char="•"/>
            </a:pPr>
            <a:r>
              <a:rPr lang="en-US" sz="1400" b="1" dirty="0">
                <a:latin typeface="Calibri" panose="020F0502020204030204" pitchFamily="34" charset="0"/>
                <a:cs typeface="Calibri" panose="020F0502020204030204" pitchFamily="34" charset="0"/>
              </a:rPr>
              <a:t>Impairment / Diminution</a:t>
            </a:r>
          </a:p>
          <a:p>
            <a:pPr marL="285750" indent="-285750">
              <a:lnSpc>
                <a:spcPct val="150000"/>
              </a:lnSpc>
              <a:buFont typeface="Arial" panose="020B0604020202020204" pitchFamily="34" charset="0"/>
              <a:buChar char="•"/>
            </a:pPr>
            <a:r>
              <a:rPr lang="en-US" sz="1400" b="1" dirty="0">
                <a:latin typeface="Calibri" panose="020F0502020204030204" pitchFamily="34" charset="0"/>
                <a:cs typeface="Calibri" panose="020F0502020204030204" pitchFamily="34" charset="0"/>
              </a:rPr>
              <a:t>Fair Value (</a:t>
            </a:r>
            <a:r>
              <a:rPr lang="en-US" sz="1400" b="1" dirty="0" err="1">
                <a:latin typeface="Calibri" panose="020F0502020204030204" pitchFamily="34" charset="0"/>
                <a:cs typeface="Calibri" panose="020F0502020204030204" pitchFamily="34" charset="0"/>
              </a:rPr>
              <a:t>Ind</a:t>
            </a:r>
            <a:r>
              <a:rPr lang="en-US" sz="1400" b="1" dirty="0">
                <a:latin typeface="Calibri" panose="020F0502020204030204" pitchFamily="34" charset="0"/>
                <a:cs typeface="Calibri" panose="020F0502020204030204" pitchFamily="34" charset="0"/>
              </a:rPr>
              <a:t> AS)</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41659989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 name="Rectangle 16"/>
          <p:cNvSpPr/>
          <p:nvPr/>
        </p:nvSpPr>
        <p:spPr>
          <a:xfrm>
            <a:off x="304526" y="285349"/>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Calibri" panose="020F0502020204030204" pitchFamily="34" charset="0"/>
              <a:cs typeface="Calibri" panose="020F0502020204030204" pitchFamily="34" charset="0"/>
            </a:endParaRPr>
          </a:p>
        </p:txBody>
      </p:sp>
      <p:sp>
        <p:nvSpPr>
          <p:cNvPr id="4" name="Rectangle 3"/>
          <p:cNvSpPr/>
          <p:nvPr/>
        </p:nvSpPr>
        <p:spPr>
          <a:xfrm>
            <a:off x="412125" y="752147"/>
            <a:ext cx="11397802" cy="5016758"/>
          </a:xfrm>
          <a:prstGeom prst="rect">
            <a:avLst/>
          </a:prstGeom>
        </p:spPr>
        <p:txBody>
          <a:bodyPr wrap="square">
            <a:spAutoFit/>
          </a:bodyPr>
          <a:lstStyle/>
          <a:p>
            <a:pPr lvl="0" eaLnBrk="0" fontAlgn="base" hangingPunct="0">
              <a:spcBef>
                <a:spcPct val="0"/>
              </a:spcBef>
              <a:spcAft>
                <a:spcPct val="0"/>
              </a:spcAft>
              <a:tabLst>
                <a:tab pos="422275" algn="l"/>
                <a:tab pos="423863" algn="l"/>
              </a:tabLst>
            </a:pPr>
            <a:r>
              <a:rPr lang="en-US" sz="3200" dirty="0" smtClean="0">
                <a:latin typeface="Arial" pitchFamily="34" charset="0"/>
                <a:ea typeface="Times New Roman" pitchFamily="18" charset="0"/>
                <a:cs typeface="Arial" pitchFamily="34" charset="0"/>
              </a:rPr>
              <a:t>Q) A </a:t>
            </a:r>
            <a:r>
              <a:rPr lang="en-US" sz="3200" dirty="0" err="1" smtClean="0">
                <a:latin typeface="Arial" pitchFamily="34" charset="0"/>
                <a:ea typeface="Times New Roman" pitchFamily="18" charset="0"/>
                <a:cs typeface="Arial" pitchFamily="34" charset="0"/>
              </a:rPr>
              <a:t>valuer</a:t>
            </a:r>
            <a:r>
              <a:rPr lang="en-US" sz="3200" dirty="0" smtClean="0">
                <a:latin typeface="Arial" pitchFamily="34" charset="0"/>
                <a:ea typeface="Times New Roman" pitchFamily="18" charset="0"/>
                <a:cs typeface="Arial" pitchFamily="34" charset="0"/>
              </a:rPr>
              <a:t> should  ……………………in order to cater to the company’s needs or client needs.</a:t>
            </a:r>
          </a:p>
          <a:p>
            <a:pPr lvl="0" eaLnBrk="0" fontAlgn="base" hangingPunct="0">
              <a:spcBef>
                <a:spcPct val="0"/>
              </a:spcBef>
              <a:spcAft>
                <a:spcPct val="0"/>
              </a:spcAft>
              <a:tabLst>
                <a:tab pos="422275" algn="l"/>
                <a:tab pos="423863" algn="l"/>
              </a:tabLst>
            </a:pPr>
            <a:endParaRPr lang="en-GB" sz="3200" dirty="0" smtClean="0">
              <a:latin typeface="Arial" pitchFamily="34" charset="0"/>
              <a:ea typeface="Times New Roman" pitchFamily="18" charset="0"/>
              <a:cs typeface="Arial" pitchFamily="34" charset="0"/>
            </a:endParaRPr>
          </a:p>
          <a:p>
            <a:pPr marL="514350" lvl="0" indent="-514350" eaLnBrk="0" fontAlgn="base" hangingPunct="0">
              <a:spcBef>
                <a:spcPct val="0"/>
              </a:spcBef>
              <a:spcAft>
                <a:spcPct val="0"/>
              </a:spcAft>
              <a:buAutoNum type="alphaLcParenR"/>
              <a:tabLst>
                <a:tab pos="422275" algn="l"/>
                <a:tab pos="423863" algn="l"/>
              </a:tabLst>
            </a:pPr>
            <a:r>
              <a:rPr lang="en-US" sz="3200" dirty="0" smtClean="0">
                <a:solidFill>
                  <a:srgbClr val="FF0000"/>
                </a:solidFill>
                <a:latin typeface="Arial" pitchFamily="34" charset="0"/>
                <a:ea typeface="Times New Roman" pitchFamily="18" charset="0"/>
                <a:cs typeface="Arial" pitchFamily="34" charset="0"/>
              </a:rPr>
              <a:t>not indulge in “mandate snatching” or “convenience valuations” </a:t>
            </a:r>
          </a:p>
          <a:p>
            <a:pPr marL="514350" lvl="0" indent="-514350" eaLnBrk="0" fontAlgn="base" hangingPunct="0">
              <a:spcBef>
                <a:spcPct val="0"/>
              </a:spcBef>
              <a:spcAft>
                <a:spcPct val="0"/>
              </a:spcAft>
              <a:buAutoNum type="alphaLcParenR"/>
              <a:tabLst>
                <a:tab pos="422275" algn="l"/>
                <a:tab pos="423863" algn="l"/>
              </a:tabLst>
            </a:pPr>
            <a:r>
              <a:rPr lang="en-GB" sz="3200" dirty="0" smtClean="0">
                <a:latin typeface="Arial" pitchFamily="34" charset="0"/>
                <a:ea typeface="Times New Roman" pitchFamily="18" charset="0"/>
                <a:cs typeface="Arial" pitchFamily="34" charset="0"/>
              </a:rPr>
              <a:t> </a:t>
            </a:r>
            <a:r>
              <a:rPr lang="en-US" sz="3200" dirty="0" smtClean="0">
                <a:latin typeface="Arial" pitchFamily="34" charset="0"/>
                <a:ea typeface="Times New Roman" pitchFamily="18" charset="0"/>
                <a:cs typeface="Arial" pitchFamily="34" charset="0"/>
              </a:rPr>
              <a:t>may indulge in “mandate snatching” or “convenience valuations”</a:t>
            </a:r>
          </a:p>
          <a:p>
            <a:pPr marL="514350" lvl="0" indent="-514350" eaLnBrk="0" fontAlgn="base" hangingPunct="0">
              <a:spcBef>
                <a:spcPct val="0"/>
              </a:spcBef>
              <a:spcAft>
                <a:spcPct val="0"/>
              </a:spcAft>
              <a:buAutoNum type="alphaLcParenR"/>
              <a:tabLst>
                <a:tab pos="422275" algn="l"/>
                <a:tab pos="423863" algn="l"/>
              </a:tabLst>
            </a:pPr>
            <a:r>
              <a:rPr lang="en-GB" sz="3200" dirty="0" smtClean="0">
                <a:latin typeface="Arial" pitchFamily="34" charset="0"/>
                <a:ea typeface="Times New Roman" pitchFamily="18" charset="0"/>
                <a:cs typeface="Arial" pitchFamily="34" charset="0"/>
              </a:rPr>
              <a:t> indulge in valuations based on his knowledge only</a:t>
            </a:r>
          </a:p>
          <a:p>
            <a:pPr marL="514350" lvl="0" indent="-514350" eaLnBrk="0" fontAlgn="base" hangingPunct="0">
              <a:spcBef>
                <a:spcPct val="0"/>
              </a:spcBef>
              <a:spcAft>
                <a:spcPct val="0"/>
              </a:spcAft>
              <a:buAutoNum type="alphaLcParenR"/>
              <a:tabLst>
                <a:tab pos="422275" algn="l"/>
                <a:tab pos="423863" algn="l"/>
              </a:tabLst>
            </a:pPr>
            <a:r>
              <a:rPr lang="en-GB" sz="3200" dirty="0" smtClean="0">
                <a:latin typeface="Arial" pitchFamily="34" charset="0"/>
                <a:ea typeface="Times New Roman" pitchFamily="18" charset="0"/>
                <a:cs typeface="Arial" pitchFamily="34" charset="0"/>
              </a:rPr>
              <a:t> may not indulge in case there are certain issues in relation to the requirements of clients </a:t>
            </a:r>
            <a:endParaRPr lang="en-US" sz="3200" dirty="0" smtClean="0">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xmlns="" val="3825091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 name="Rectangle 16"/>
          <p:cNvSpPr/>
          <p:nvPr/>
        </p:nvSpPr>
        <p:spPr>
          <a:xfrm>
            <a:off x="304526" y="285349"/>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Calibri" panose="020F0502020204030204" pitchFamily="34" charset="0"/>
              <a:cs typeface="Calibri" panose="020F0502020204030204" pitchFamily="34" charset="0"/>
            </a:endParaRPr>
          </a:p>
        </p:txBody>
      </p:sp>
      <p:sp>
        <p:nvSpPr>
          <p:cNvPr id="105473" name="Rectangle 1"/>
          <p:cNvSpPr>
            <a:spLocks noChangeArrowheads="1"/>
          </p:cNvSpPr>
          <p:nvPr/>
        </p:nvSpPr>
        <p:spPr bwMode="auto">
          <a:xfrm>
            <a:off x="376516" y="524433"/>
            <a:ext cx="11241743" cy="4247317"/>
          </a:xfrm>
          <a:prstGeom prst="rect">
            <a:avLst/>
          </a:prstGeom>
          <a:noFill/>
          <a:ln w="9525">
            <a:noFill/>
            <a:miter lim="800000"/>
            <a:headEnd/>
            <a:tailEnd/>
          </a:ln>
          <a:effectLst/>
        </p:spPr>
        <p:txBody>
          <a:bodyPr vert="horz" wrap="square" lIns="6348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23863" algn="l"/>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Confidentiality</a:t>
            </a:r>
          </a:p>
          <a:p>
            <a:pPr marL="0" marR="0" lvl="0" indent="0" algn="just" defTabSz="914400" rtl="0" eaLnBrk="1" fontAlgn="base" latinLnBrk="0" hangingPunct="1">
              <a:lnSpc>
                <a:spcPct val="100000"/>
              </a:lnSpc>
              <a:spcBef>
                <a:spcPct val="0"/>
              </a:spcBef>
              <a:spcAft>
                <a:spcPct val="0"/>
              </a:spcAft>
              <a:buClrTx/>
              <a:buSzTx/>
              <a:buFontTx/>
              <a:buNone/>
              <a:tabLst>
                <a:tab pos="423863" algn="l"/>
              </a:tabLst>
            </a:pPr>
            <a:endPar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23863"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valuer</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should not use or divulge to other clients or  any  other  party  any  confidential information about the </a:t>
            </a:r>
            <a:r>
              <a:rPr kumimoji="0" lang="en-US" sz="2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subject company</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which has come to his/its knowledge without proper and specific authority or unless there is a legal or professional right or duty to disclose.</a:t>
            </a:r>
          </a:p>
          <a:p>
            <a:pPr marL="0" marR="0" lvl="0" indent="0" algn="just" defTabSz="914400" rtl="0" eaLnBrk="0" fontAlgn="base" latinLnBrk="0" hangingPunct="0">
              <a:lnSpc>
                <a:spcPct val="100000"/>
              </a:lnSpc>
              <a:spcBef>
                <a:spcPct val="0"/>
              </a:spcBef>
              <a:spcAft>
                <a:spcPct val="0"/>
              </a:spcAft>
              <a:buClrTx/>
              <a:buSzTx/>
              <a:buFontTx/>
              <a:buChar char="•"/>
              <a:tabLst>
                <a:tab pos="423863" algn="l"/>
              </a:tabLst>
            </a:pPr>
            <a:endParaRPr lang="en-GB" sz="2400" dirty="0" smtClean="0">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tab pos="423863" algn="l"/>
              </a:tabLst>
            </a:pPr>
            <a:r>
              <a:rPr kumimoji="0" lang="en-GB" sz="2400" b="0" i="0" u="none" strike="noStrike" cap="none" normalizeH="0" baseline="0" dirty="0" smtClean="0">
                <a:ln>
                  <a:noFill/>
                </a:ln>
                <a:solidFill>
                  <a:schemeClr val="tx1"/>
                </a:solidFill>
                <a:effectLst/>
                <a:latin typeface="Arial" pitchFamily="34" charset="0"/>
                <a:cs typeface="Arial" pitchFamily="34" charset="0"/>
              </a:rPr>
              <a:t>There can be question on :</a:t>
            </a:r>
          </a:p>
          <a:p>
            <a:pPr marL="457200" marR="0" lvl="0" indent="-457200" algn="just" defTabSz="914400" rtl="0" eaLnBrk="0" fontAlgn="base" latinLnBrk="0" hangingPunct="0">
              <a:lnSpc>
                <a:spcPct val="100000"/>
              </a:lnSpc>
              <a:spcBef>
                <a:spcPct val="0"/>
              </a:spcBef>
              <a:spcAft>
                <a:spcPct val="0"/>
              </a:spcAft>
              <a:buClrTx/>
              <a:buSzTx/>
              <a:buAutoNum type="alphaLcParenR"/>
              <a:tabLst>
                <a:tab pos="423863" algn="l"/>
              </a:tabLst>
            </a:pPr>
            <a:r>
              <a:rPr lang="en-GB" sz="2400" dirty="0" smtClean="0">
                <a:latin typeface="Arial" pitchFamily="34" charset="0"/>
                <a:cs typeface="Arial" pitchFamily="34" charset="0"/>
              </a:rPr>
              <a:t> Circumstances where the confidential information can be disclosed </a:t>
            </a:r>
          </a:p>
          <a:p>
            <a:pPr marL="457200" marR="0" lvl="0" indent="-457200" algn="just" defTabSz="914400" rtl="0" eaLnBrk="0" fontAlgn="base" latinLnBrk="0" hangingPunct="0">
              <a:lnSpc>
                <a:spcPct val="100000"/>
              </a:lnSpc>
              <a:spcBef>
                <a:spcPct val="0"/>
              </a:spcBef>
              <a:spcAft>
                <a:spcPct val="0"/>
              </a:spcAft>
              <a:buClrTx/>
              <a:buSzTx/>
              <a:buAutoNum type="alphaLcParenR"/>
              <a:tabLst>
                <a:tab pos="423863" algn="l"/>
              </a:tabLst>
            </a:pPr>
            <a:r>
              <a:rPr lang="en-GB" sz="2400" dirty="0" smtClean="0">
                <a:latin typeface="Arial" pitchFamily="34" charset="0"/>
                <a:cs typeface="Arial" pitchFamily="34" charset="0"/>
              </a:rPr>
              <a:t> Client company or subject company </a:t>
            </a:r>
          </a:p>
          <a:p>
            <a:pPr marL="742950" marR="0" lvl="0" indent="-742950" algn="just" defTabSz="914400" rtl="0" eaLnBrk="0" fontAlgn="base" latinLnBrk="0" hangingPunct="0">
              <a:lnSpc>
                <a:spcPct val="100000"/>
              </a:lnSpc>
              <a:spcBef>
                <a:spcPct val="0"/>
              </a:spcBef>
              <a:spcAft>
                <a:spcPct val="0"/>
              </a:spcAft>
              <a:buClrTx/>
              <a:buSzTx/>
              <a:buAutoNum type="alphaLcParenR"/>
              <a:tabLst>
                <a:tab pos="423863" algn="l"/>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825091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 name="Rectangle 16"/>
          <p:cNvSpPr/>
          <p:nvPr/>
        </p:nvSpPr>
        <p:spPr>
          <a:xfrm>
            <a:off x="304526" y="285349"/>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Calibri" panose="020F0502020204030204" pitchFamily="34" charset="0"/>
              <a:cs typeface="Calibri" panose="020F0502020204030204" pitchFamily="34" charset="0"/>
            </a:endParaRPr>
          </a:p>
        </p:txBody>
      </p:sp>
      <p:sp>
        <p:nvSpPr>
          <p:cNvPr id="118785" name="Rectangle 1"/>
          <p:cNvSpPr>
            <a:spLocks noChangeArrowheads="1"/>
          </p:cNvSpPr>
          <p:nvPr/>
        </p:nvSpPr>
        <p:spPr bwMode="auto">
          <a:xfrm>
            <a:off x="347733" y="515160"/>
            <a:ext cx="11539470" cy="4431983"/>
          </a:xfrm>
          <a:prstGeom prst="rect">
            <a:avLst/>
          </a:prstGeom>
          <a:noFill/>
          <a:ln w="9525">
            <a:noFill/>
            <a:miter lim="800000"/>
            <a:headEnd/>
            <a:tailEnd/>
          </a:ln>
          <a:effectLst/>
        </p:spPr>
        <p:txBody>
          <a:bodyPr vert="horz" wrap="square" lIns="6348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23863" algn="l"/>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Information Management :</a:t>
            </a:r>
          </a:p>
          <a:p>
            <a:pPr marL="0" marR="0" lvl="0" indent="0" algn="just" defTabSz="914400" rtl="0" eaLnBrk="1" fontAlgn="base" latinLnBrk="0" hangingPunct="1">
              <a:lnSpc>
                <a:spcPct val="100000"/>
              </a:lnSpc>
              <a:spcBef>
                <a:spcPct val="0"/>
              </a:spcBef>
              <a:spcAft>
                <a:spcPct val="0"/>
              </a:spcAft>
              <a:buClrTx/>
              <a:buSzTx/>
              <a:buFontTx/>
              <a:buNone/>
              <a:tabLst>
                <a:tab pos="423863" algn="l"/>
              </a:tabLst>
            </a:pPr>
            <a:endPar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23863"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valuer</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should ensure that he/ it maintains written contemporaneous records for any decision taken, the reasons for taking the decision, and the information and evidence in support of such decision. This should be maintained so as to sufficiently enable a reasonable person to take a view on the appropriateness of his/its decisions and actions.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23863" algn="l"/>
              </a:tabLst>
            </a:pP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23863"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valuer</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should appear, co-operate and be available for inspections and investigations carried out by the Registration Authority, any person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authorised</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by the Registration Authority, the Valuation Professional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Organisation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with which he/it is registered or any other statutory regulatory body.</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825091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 name="Rectangle 16"/>
          <p:cNvSpPr/>
          <p:nvPr/>
        </p:nvSpPr>
        <p:spPr>
          <a:xfrm>
            <a:off x="304526" y="285349"/>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Calibri" panose="020F0502020204030204" pitchFamily="34" charset="0"/>
              <a:cs typeface="Calibri" panose="020F0502020204030204" pitchFamily="34" charset="0"/>
            </a:endParaRPr>
          </a:p>
        </p:txBody>
      </p:sp>
      <p:sp>
        <p:nvSpPr>
          <p:cNvPr id="118785" name="Rectangle 1"/>
          <p:cNvSpPr>
            <a:spLocks noChangeArrowheads="1"/>
          </p:cNvSpPr>
          <p:nvPr/>
        </p:nvSpPr>
        <p:spPr bwMode="auto">
          <a:xfrm>
            <a:off x="347733" y="283338"/>
            <a:ext cx="11423557" cy="4801314"/>
          </a:xfrm>
          <a:prstGeom prst="rect">
            <a:avLst/>
          </a:prstGeom>
          <a:noFill/>
          <a:ln w="9525">
            <a:noFill/>
            <a:miter lim="800000"/>
            <a:headEnd/>
            <a:tailEnd/>
          </a:ln>
          <a:effectLst/>
        </p:spPr>
        <p:txBody>
          <a:bodyPr vert="horz" wrap="square" lIns="6348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23863" algn="l"/>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Information Management :</a:t>
            </a:r>
          </a:p>
          <a:p>
            <a:pPr marL="0" marR="0" lvl="0" indent="0" algn="just" defTabSz="914400" rtl="0" eaLnBrk="1" fontAlgn="base" latinLnBrk="0" hangingPunct="1">
              <a:lnSpc>
                <a:spcPct val="100000"/>
              </a:lnSpc>
              <a:spcBef>
                <a:spcPct val="0"/>
              </a:spcBef>
              <a:spcAft>
                <a:spcPct val="0"/>
              </a:spcAft>
              <a:buClrTx/>
              <a:buSzTx/>
              <a:buFontTx/>
              <a:buNone/>
              <a:tabLst>
                <a:tab pos="423863" algn="l"/>
              </a:tabLst>
            </a:pPr>
            <a:endPar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23863"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valuer</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should provide all information and records as may be required by the Registration Authority, the Tribunal, Appellate Tribunal, the Valuation Professional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Organisation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with which he/it is registered, or any other statutory regulatory body.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23863" algn="l"/>
              </a:tabLst>
            </a:pP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23863"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valuer</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while respecting the confidentiality of information acquired during the course of performing professional services, </a:t>
            </a:r>
            <a:r>
              <a:rPr kumimoji="0" lang="en-US" sz="2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should maintain proper working papers for a period of three years, for production before a regulatory authority or for a peer review. </a:t>
            </a:r>
          </a:p>
          <a:p>
            <a:pPr marL="0" marR="0" lvl="0" indent="0" algn="just" defTabSz="914400" rtl="0" eaLnBrk="0" fontAlgn="base" latinLnBrk="0" hangingPunct="0">
              <a:lnSpc>
                <a:spcPct val="100000"/>
              </a:lnSpc>
              <a:spcBef>
                <a:spcPct val="0"/>
              </a:spcBef>
              <a:spcAft>
                <a:spcPct val="0"/>
              </a:spcAft>
              <a:buClrTx/>
              <a:buSzTx/>
              <a:buFontTx/>
              <a:buChar char="•"/>
              <a:tabLst>
                <a:tab pos="423863" algn="l"/>
              </a:tabLst>
            </a:pP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23863" algn="l"/>
              </a:tabLst>
            </a:pPr>
            <a:r>
              <a:rPr lang="en-US" sz="2400" dirty="0" smtClean="0">
                <a:latin typeface="Arial" pitchFamily="34" charset="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 the event of a pending case before the Tribunal or Appellate Tribunal, the record should be maintained till the disposal of the case.</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825091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 name="Rectangle 16"/>
          <p:cNvSpPr/>
          <p:nvPr/>
        </p:nvSpPr>
        <p:spPr>
          <a:xfrm>
            <a:off x="304526" y="285349"/>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Calibri" panose="020F0502020204030204" pitchFamily="34" charset="0"/>
              <a:cs typeface="Calibri" panose="020F0502020204030204" pitchFamily="34" charset="0"/>
            </a:endParaRPr>
          </a:p>
        </p:txBody>
      </p:sp>
      <p:sp>
        <p:nvSpPr>
          <p:cNvPr id="4" name="Rectangle 3"/>
          <p:cNvSpPr/>
          <p:nvPr/>
        </p:nvSpPr>
        <p:spPr>
          <a:xfrm>
            <a:off x="463639" y="681212"/>
            <a:ext cx="11243257" cy="4832092"/>
          </a:xfrm>
          <a:prstGeom prst="rect">
            <a:avLst/>
          </a:prstGeom>
        </p:spPr>
        <p:txBody>
          <a:bodyPr wrap="square">
            <a:spAutoFit/>
          </a:bodyPr>
          <a:lstStyle/>
          <a:p>
            <a:pPr lvl="0" algn="just" eaLnBrk="0" fontAlgn="base" hangingPunct="0">
              <a:spcBef>
                <a:spcPct val="0"/>
              </a:spcBef>
              <a:spcAft>
                <a:spcPct val="0"/>
              </a:spcAft>
              <a:tabLst>
                <a:tab pos="423863" algn="l"/>
              </a:tabLst>
            </a:pPr>
            <a:r>
              <a:rPr lang="en-US" sz="2800" dirty="0" smtClean="0">
                <a:latin typeface="Arial" pitchFamily="34" charset="0"/>
                <a:ea typeface="Times New Roman" pitchFamily="18" charset="0"/>
                <a:cs typeface="Arial" pitchFamily="34" charset="0"/>
              </a:rPr>
              <a:t>Q7) A </a:t>
            </a:r>
            <a:r>
              <a:rPr lang="en-US" sz="2800" dirty="0" err="1" smtClean="0">
                <a:latin typeface="Arial" pitchFamily="34" charset="0"/>
                <a:ea typeface="Times New Roman" pitchFamily="18" charset="0"/>
                <a:cs typeface="Arial" pitchFamily="34" charset="0"/>
              </a:rPr>
              <a:t>valuer</a:t>
            </a:r>
            <a:r>
              <a:rPr lang="en-US" sz="2800" dirty="0" smtClean="0">
                <a:latin typeface="Arial" pitchFamily="34" charset="0"/>
                <a:ea typeface="Times New Roman" pitchFamily="18" charset="0"/>
                <a:cs typeface="Arial" pitchFamily="34" charset="0"/>
              </a:rPr>
              <a:t> while respecting the confidentiality of information acquired during the course of performing professional services, should maintain proper working papers for a period of ……… years, for production before a regulatory authority or for a peer review.</a:t>
            </a:r>
          </a:p>
          <a:p>
            <a:pPr lvl="0" algn="just" eaLnBrk="0" fontAlgn="base" hangingPunct="0">
              <a:spcBef>
                <a:spcPct val="0"/>
              </a:spcBef>
              <a:spcAft>
                <a:spcPct val="0"/>
              </a:spcAft>
              <a:tabLst>
                <a:tab pos="423863" algn="l"/>
              </a:tabLst>
            </a:pPr>
            <a:endParaRPr lang="en-GB" sz="2800" dirty="0" smtClean="0">
              <a:latin typeface="Arial" pitchFamily="34" charset="0"/>
              <a:ea typeface="Times New Roman" pitchFamily="18" charset="0"/>
              <a:cs typeface="Arial" pitchFamily="34" charset="0"/>
            </a:endParaRPr>
          </a:p>
          <a:p>
            <a:pPr marL="514350" lvl="0" indent="-514350" algn="just" eaLnBrk="0" fontAlgn="base" hangingPunct="0">
              <a:spcBef>
                <a:spcPct val="0"/>
              </a:spcBef>
              <a:spcAft>
                <a:spcPct val="0"/>
              </a:spcAft>
              <a:buAutoNum type="alphaLcParenR"/>
              <a:tabLst>
                <a:tab pos="423863" algn="l"/>
              </a:tabLst>
            </a:pPr>
            <a:r>
              <a:rPr lang="en-GB" sz="2800" dirty="0" smtClean="0">
                <a:latin typeface="Arial" pitchFamily="34" charset="0"/>
                <a:ea typeface="Times New Roman" pitchFamily="18" charset="0"/>
                <a:cs typeface="Arial" pitchFamily="34" charset="0"/>
              </a:rPr>
              <a:t>1 </a:t>
            </a:r>
          </a:p>
          <a:p>
            <a:pPr marL="514350" lvl="0" indent="-514350" algn="just" eaLnBrk="0" fontAlgn="base" hangingPunct="0">
              <a:spcBef>
                <a:spcPct val="0"/>
              </a:spcBef>
              <a:spcAft>
                <a:spcPct val="0"/>
              </a:spcAft>
              <a:buAutoNum type="alphaLcParenR"/>
              <a:tabLst>
                <a:tab pos="423863" algn="l"/>
              </a:tabLst>
            </a:pPr>
            <a:r>
              <a:rPr lang="en-GB" sz="2800" dirty="0" smtClean="0">
                <a:latin typeface="Arial" pitchFamily="34" charset="0"/>
                <a:ea typeface="Times New Roman" pitchFamily="18" charset="0"/>
                <a:cs typeface="Arial" pitchFamily="34" charset="0"/>
              </a:rPr>
              <a:t>8</a:t>
            </a:r>
          </a:p>
          <a:p>
            <a:pPr marL="514350" lvl="0" indent="-514350" algn="just" eaLnBrk="0" fontAlgn="base" hangingPunct="0">
              <a:spcBef>
                <a:spcPct val="0"/>
              </a:spcBef>
              <a:spcAft>
                <a:spcPct val="0"/>
              </a:spcAft>
              <a:buAutoNum type="alphaLcParenR"/>
              <a:tabLst>
                <a:tab pos="423863" algn="l"/>
              </a:tabLst>
            </a:pPr>
            <a:r>
              <a:rPr lang="en-GB" sz="2800" dirty="0" smtClean="0">
                <a:latin typeface="Arial" pitchFamily="34" charset="0"/>
                <a:ea typeface="Times New Roman" pitchFamily="18" charset="0"/>
                <a:cs typeface="Arial" pitchFamily="34" charset="0"/>
              </a:rPr>
              <a:t>3</a:t>
            </a:r>
          </a:p>
          <a:p>
            <a:pPr marL="514350" lvl="0" indent="-514350" algn="just" eaLnBrk="0" fontAlgn="base" hangingPunct="0">
              <a:spcBef>
                <a:spcPct val="0"/>
              </a:spcBef>
              <a:spcAft>
                <a:spcPct val="0"/>
              </a:spcAft>
              <a:buAutoNum type="alphaLcParenR"/>
              <a:tabLst>
                <a:tab pos="423863" algn="l"/>
              </a:tabLst>
            </a:pPr>
            <a:r>
              <a:rPr lang="en-GB" sz="2800" dirty="0" smtClean="0">
                <a:latin typeface="Arial" pitchFamily="34" charset="0"/>
                <a:ea typeface="Times New Roman" pitchFamily="18" charset="0"/>
                <a:cs typeface="Arial" pitchFamily="34" charset="0"/>
              </a:rPr>
              <a:t>5</a:t>
            </a:r>
            <a:endParaRPr lang="en-US" sz="2800" dirty="0" smtClean="0">
              <a:latin typeface="Arial" pitchFamily="34" charset="0"/>
              <a:ea typeface="Times New Roman" pitchFamily="18" charset="0"/>
              <a:cs typeface="Arial" pitchFamily="34" charset="0"/>
            </a:endParaRPr>
          </a:p>
          <a:p>
            <a:pPr lvl="0" algn="just" eaLnBrk="0" fontAlgn="base" hangingPunct="0">
              <a:spcBef>
                <a:spcPct val="0"/>
              </a:spcBef>
              <a:spcAft>
                <a:spcPct val="0"/>
              </a:spcAft>
              <a:buFontTx/>
              <a:buChar char="•"/>
              <a:tabLst>
                <a:tab pos="423863" algn="l"/>
              </a:tabLst>
            </a:pPr>
            <a:endParaRPr lang="en-US" sz="2800" dirty="0" smtClean="0">
              <a:latin typeface="Arial" pitchFamily="34" charset="0"/>
              <a:ea typeface="Times New Roman" pitchFamily="18" charset="0"/>
              <a:cs typeface="Arial" pitchFamily="34" charset="0"/>
            </a:endParaRPr>
          </a:p>
          <a:p>
            <a:pPr lvl="0" algn="just" eaLnBrk="0" fontAlgn="base" hangingPunct="0">
              <a:spcBef>
                <a:spcPct val="0"/>
              </a:spcBef>
              <a:spcAft>
                <a:spcPct val="0"/>
              </a:spcAft>
              <a:tabLst>
                <a:tab pos="423863" algn="l"/>
              </a:tabLst>
            </a:pPr>
            <a:r>
              <a:rPr lang="en-US" sz="2800" dirty="0" smtClean="0">
                <a:latin typeface="Arial" pitchFamily="34" charset="0"/>
                <a:ea typeface="Times New Roman" pitchFamily="18" charset="0"/>
                <a:cs typeface="Arial" pitchFamily="34" charset="0"/>
              </a:rPr>
              <a:t> </a:t>
            </a:r>
          </a:p>
        </p:txBody>
      </p:sp>
    </p:spTree>
    <p:extLst>
      <p:ext uri="{BB962C8B-B14F-4D97-AF65-F5344CB8AC3E}">
        <p14:creationId xmlns:p14="http://schemas.microsoft.com/office/powerpoint/2010/main" xmlns="" val="3825091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 name="Rectangle 16"/>
          <p:cNvSpPr/>
          <p:nvPr/>
        </p:nvSpPr>
        <p:spPr>
          <a:xfrm>
            <a:off x="304526" y="285349"/>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Calibri" panose="020F0502020204030204" pitchFamily="34" charset="0"/>
              <a:cs typeface="Calibri" panose="020F0502020204030204" pitchFamily="34" charset="0"/>
            </a:endParaRPr>
          </a:p>
        </p:txBody>
      </p:sp>
      <p:sp>
        <p:nvSpPr>
          <p:cNvPr id="4" name="Rectangle 3"/>
          <p:cNvSpPr/>
          <p:nvPr/>
        </p:nvSpPr>
        <p:spPr>
          <a:xfrm>
            <a:off x="463639" y="681212"/>
            <a:ext cx="11243257" cy="4832092"/>
          </a:xfrm>
          <a:prstGeom prst="rect">
            <a:avLst/>
          </a:prstGeom>
        </p:spPr>
        <p:txBody>
          <a:bodyPr wrap="square">
            <a:spAutoFit/>
          </a:bodyPr>
          <a:lstStyle/>
          <a:p>
            <a:pPr lvl="0" algn="just" eaLnBrk="0" fontAlgn="base" hangingPunct="0">
              <a:spcBef>
                <a:spcPct val="0"/>
              </a:spcBef>
              <a:spcAft>
                <a:spcPct val="0"/>
              </a:spcAft>
              <a:tabLst>
                <a:tab pos="423863" algn="l"/>
              </a:tabLst>
            </a:pPr>
            <a:r>
              <a:rPr lang="en-US" sz="2800" dirty="0" smtClean="0">
                <a:latin typeface="Arial" pitchFamily="34" charset="0"/>
                <a:ea typeface="Times New Roman" pitchFamily="18" charset="0"/>
                <a:cs typeface="Arial" pitchFamily="34" charset="0"/>
              </a:rPr>
              <a:t>Q7) A </a:t>
            </a:r>
            <a:r>
              <a:rPr lang="en-US" sz="2800" dirty="0" err="1" smtClean="0">
                <a:latin typeface="Arial" pitchFamily="34" charset="0"/>
                <a:ea typeface="Times New Roman" pitchFamily="18" charset="0"/>
                <a:cs typeface="Arial" pitchFamily="34" charset="0"/>
              </a:rPr>
              <a:t>valuer</a:t>
            </a:r>
            <a:r>
              <a:rPr lang="en-US" sz="2800" dirty="0" smtClean="0">
                <a:latin typeface="Arial" pitchFamily="34" charset="0"/>
                <a:ea typeface="Times New Roman" pitchFamily="18" charset="0"/>
                <a:cs typeface="Arial" pitchFamily="34" charset="0"/>
              </a:rPr>
              <a:t> while respecting the confidentiality of information acquired during the course of performing professional services, should maintain proper working papers for a period of ……… years, for production before a regulatory authority or for a peer review.</a:t>
            </a:r>
          </a:p>
          <a:p>
            <a:pPr lvl="0" algn="just" eaLnBrk="0" fontAlgn="base" hangingPunct="0">
              <a:spcBef>
                <a:spcPct val="0"/>
              </a:spcBef>
              <a:spcAft>
                <a:spcPct val="0"/>
              </a:spcAft>
              <a:tabLst>
                <a:tab pos="423863" algn="l"/>
              </a:tabLst>
            </a:pPr>
            <a:endParaRPr lang="en-GB" sz="2800" dirty="0" smtClean="0">
              <a:latin typeface="Arial" pitchFamily="34" charset="0"/>
              <a:ea typeface="Times New Roman" pitchFamily="18" charset="0"/>
              <a:cs typeface="Arial" pitchFamily="34" charset="0"/>
            </a:endParaRPr>
          </a:p>
          <a:p>
            <a:pPr marL="514350" lvl="0" indent="-514350" algn="just" eaLnBrk="0" fontAlgn="base" hangingPunct="0">
              <a:spcBef>
                <a:spcPct val="0"/>
              </a:spcBef>
              <a:spcAft>
                <a:spcPct val="0"/>
              </a:spcAft>
              <a:buAutoNum type="alphaLcParenR"/>
              <a:tabLst>
                <a:tab pos="423863" algn="l"/>
              </a:tabLst>
            </a:pPr>
            <a:r>
              <a:rPr lang="en-GB" sz="2800" dirty="0" smtClean="0">
                <a:latin typeface="Arial" pitchFamily="34" charset="0"/>
                <a:ea typeface="Times New Roman" pitchFamily="18" charset="0"/>
                <a:cs typeface="Arial" pitchFamily="34" charset="0"/>
              </a:rPr>
              <a:t>1 </a:t>
            </a:r>
          </a:p>
          <a:p>
            <a:pPr marL="514350" lvl="0" indent="-514350" algn="just" eaLnBrk="0" fontAlgn="base" hangingPunct="0">
              <a:spcBef>
                <a:spcPct val="0"/>
              </a:spcBef>
              <a:spcAft>
                <a:spcPct val="0"/>
              </a:spcAft>
              <a:buAutoNum type="alphaLcParenR"/>
              <a:tabLst>
                <a:tab pos="423863" algn="l"/>
              </a:tabLst>
            </a:pPr>
            <a:r>
              <a:rPr lang="en-GB" sz="2800" dirty="0" smtClean="0">
                <a:latin typeface="Arial" pitchFamily="34" charset="0"/>
                <a:ea typeface="Times New Roman" pitchFamily="18" charset="0"/>
                <a:cs typeface="Arial" pitchFamily="34" charset="0"/>
              </a:rPr>
              <a:t>8</a:t>
            </a:r>
          </a:p>
          <a:p>
            <a:pPr marL="514350" lvl="0" indent="-514350" algn="just" eaLnBrk="0" fontAlgn="base" hangingPunct="0">
              <a:spcBef>
                <a:spcPct val="0"/>
              </a:spcBef>
              <a:spcAft>
                <a:spcPct val="0"/>
              </a:spcAft>
              <a:buAutoNum type="alphaLcParenR"/>
              <a:tabLst>
                <a:tab pos="423863" algn="l"/>
              </a:tabLst>
            </a:pPr>
            <a:r>
              <a:rPr lang="en-GB" sz="2800" dirty="0" smtClean="0">
                <a:solidFill>
                  <a:srgbClr val="FF0000"/>
                </a:solidFill>
                <a:latin typeface="Arial" pitchFamily="34" charset="0"/>
                <a:ea typeface="Times New Roman" pitchFamily="18" charset="0"/>
                <a:cs typeface="Arial" pitchFamily="34" charset="0"/>
              </a:rPr>
              <a:t>3</a:t>
            </a:r>
          </a:p>
          <a:p>
            <a:pPr marL="514350" lvl="0" indent="-514350" algn="just" eaLnBrk="0" fontAlgn="base" hangingPunct="0">
              <a:spcBef>
                <a:spcPct val="0"/>
              </a:spcBef>
              <a:spcAft>
                <a:spcPct val="0"/>
              </a:spcAft>
              <a:buAutoNum type="alphaLcParenR"/>
              <a:tabLst>
                <a:tab pos="423863" algn="l"/>
              </a:tabLst>
            </a:pPr>
            <a:r>
              <a:rPr lang="en-GB" sz="2800" dirty="0" smtClean="0">
                <a:latin typeface="Arial" pitchFamily="34" charset="0"/>
                <a:ea typeface="Times New Roman" pitchFamily="18" charset="0"/>
                <a:cs typeface="Arial" pitchFamily="34" charset="0"/>
              </a:rPr>
              <a:t>5</a:t>
            </a:r>
            <a:endParaRPr lang="en-US" sz="2800" dirty="0" smtClean="0">
              <a:latin typeface="Arial" pitchFamily="34" charset="0"/>
              <a:ea typeface="Times New Roman" pitchFamily="18" charset="0"/>
              <a:cs typeface="Arial" pitchFamily="34" charset="0"/>
            </a:endParaRPr>
          </a:p>
          <a:p>
            <a:pPr lvl="0" algn="just" eaLnBrk="0" fontAlgn="base" hangingPunct="0">
              <a:spcBef>
                <a:spcPct val="0"/>
              </a:spcBef>
              <a:spcAft>
                <a:spcPct val="0"/>
              </a:spcAft>
              <a:buFontTx/>
              <a:buChar char="•"/>
              <a:tabLst>
                <a:tab pos="423863" algn="l"/>
              </a:tabLst>
            </a:pPr>
            <a:endParaRPr lang="en-US" sz="2800" dirty="0" smtClean="0">
              <a:latin typeface="Arial" pitchFamily="34" charset="0"/>
              <a:ea typeface="Times New Roman" pitchFamily="18" charset="0"/>
              <a:cs typeface="Arial" pitchFamily="34" charset="0"/>
            </a:endParaRPr>
          </a:p>
          <a:p>
            <a:pPr lvl="0" algn="just" eaLnBrk="0" fontAlgn="base" hangingPunct="0">
              <a:spcBef>
                <a:spcPct val="0"/>
              </a:spcBef>
              <a:spcAft>
                <a:spcPct val="0"/>
              </a:spcAft>
              <a:tabLst>
                <a:tab pos="423863" algn="l"/>
              </a:tabLst>
            </a:pPr>
            <a:r>
              <a:rPr lang="en-US" sz="2800" dirty="0" smtClean="0">
                <a:latin typeface="Arial" pitchFamily="34" charset="0"/>
                <a:ea typeface="Times New Roman" pitchFamily="18" charset="0"/>
                <a:cs typeface="Arial" pitchFamily="34" charset="0"/>
              </a:rPr>
              <a:t> </a:t>
            </a:r>
          </a:p>
        </p:txBody>
      </p:sp>
    </p:spTree>
    <p:extLst>
      <p:ext uri="{BB962C8B-B14F-4D97-AF65-F5344CB8AC3E}">
        <p14:creationId xmlns:p14="http://schemas.microsoft.com/office/powerpoint/2010/main" xmlns="" val="3825091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 name="Rectangle 16"/>
          <p:cNvSpPr/>
          <p:nvPr/>
        </p:nvSpPr>
        <p:spPr>
          <a:xfrm>
            <a:off x="304526" y="285349"/>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Calibri" panose="020F0502020204030204" pitchFamily="34" charset="0"/>
              <a:cs typeface="Calibri" panose="020F0502020204030204" pitchFamily="34" charset="0"/>
            </a:endParaRPr>
          </a:p>
        </p:txBody>
      </p:sp>
      <p:sp>
        <p:nvSpPr>
          <p:cNvPr id="125953" name="Rectangle 1"/>
          <p:cNvSpPr>
            <a:spLocks noChangeArrowheads="1"/>
          </p:cNvSpPr>
          <p:nvPr/>
        </p:nvSpPr>
        <p:spPr bwMode="auto">
          <a:xfrm>
            <a:off x="416857" y="336743"/>
            <a:ext cx="11376214" cy="6278642"/>
          </a:xfrm>
          <a:prstGeom prst="rect">
            <a:avLst/>
          </a:prstGeom>
          <a:noFill/>
          <a:ln w="9525">
            <a:noFill/>
            <a:miter lim="800000"/>
            <a:headEnd/>
            <a:tailEnd/>
          </a:ln>
          <a:effectLst/>
        </p:spPr>
        <p:txBody>
          <a:bodyPr vert="horz" wrap="square" lIns="6348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23863" algn="l"/>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Gifts and hospitality.</a:t>
            </a:r>
          </a:p>
          <a:p>
            <a:pPr marL="0" marR="0" lvl="0" indent="0" algn="just" defTabSz="914400" rtl="0" eaLnBrk="0" fontAlgn="base" latinLnBrk="0" hangingPunct="0">
              <a:lnSpc>
                <a:spcPct val="100000"/>
              </a:lnSpc>
              <a:spcBef>
                <a:spcPct val="0"/>
              </a:spcBef>
              <a:spcAft>
                <a:spcPct val="0"/>
              </a:spcAft>
              <a:buClrTx/>
              <a:buSzTx/>
              <a:buFontTx/>
              <a:buChar char="•"/>
              <a:tabLst>
                <a:tab pos="423863"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valuer</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or his/its relative should not accept gifts or hospitality which undermines or affects his independence as a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valuer</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23863" algn="l"/>
              </a:tabLst>
            </a:pP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23863"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valuer</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should not offer gifts or hospitality or a financial or any other advantage to a public servant or any other person, intending to obtain or retain work for himself/ itself, or to obtain or retain an advantage in the conduct of profession for himself/ itself.</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23863" algn="l"/>
              </a:tabLst>
            </a:pPr>
            <a:endPar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23863" algn="l"/>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Remuneration and Costs:</a:t>
            </a:r>
          </a:p>
          <a:p>
            <a:pPr marL="0" marR="0" lvl="0" indent="0" algn="just" defTabSz="914400" rtl="0" eaLnBrk="0" fontAlgn="base" latinLnBrk="0" hangingPunct="0">
              <a:lnSpc>
                <a:spcPct val="100000"/>
              </a:lnSpc>
              <a:spcBef>
                <a:spcPct val="0"/>
              </a:spcBef>
              <a:spcAft>
                <a:spcPct val="0"/>
              </a:spcAft>
              <a:buClrTx/>
              <a:buSzTx/>
              <a:buFontTx/>
              <a:buNone/>
              <a:tabLst>
                <a:tab pos="423863" algn="l"/>
              </a:tabLst>
            </a:pPr>
            <a:endPar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23863"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valuer</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should </a:t>
            </a:r>
            <a:r>
              <a:rPr kumimoji="0" lang="en-US" sz="24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provide services for remuneration which is charged in a transparent manner,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is a reasonable reflection of the work necessarily and properly undertaken, and is not inconsistent with the applicable rules.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23863" algn="l"/>
              </a:tabLst>
            </a:pP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23863"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valuer</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should not accept any fees or charges other than those which are disclosed to and approved by the persons fixing his/ its remuneration.</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825091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 name="Rectangle 16"/>
          <p:cNvSpPr/>
          <p:nvPr/>
        </p:nvSpPr>
        <p:spPr>
          <a:xfrm>
            <a:off x="304526" y="285349"/>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Calibri" panose="020F0502020204030204" pitchFamily="34" charset="0"/>
              <a:cs typeface="Calibri" panose="020F0502020204030204" pitchFamily="34" charset="0"/>
            </a:endParaRPr>
          </a:p>
        </p:txBody>
      </p:sp>
      <p:sp>
        <p:nvSpPr>
          <p:cNvPr id="4" name="Rectangle 3"/>
          <p:cNvSpPr/>
          <p:nvPr/>
        </p:nvSpPr>
        <p:spPr>
          <a:xfrm>
            <a:off x="412124" y="1173985"/>
            <a:ext cx="11294772" cy="3539430"/>
          </a:xfrm>
          <a:prstGeom prst="rect">
            <a:avLst/>
          </a:prstGeom>
        </p:spPr>
        <p:txBody>
          <a:bodyPr wrap="square">
            <a:spAutoFit/>
          </a:bodyPr>
          <a:lstStyle/>
          <a:p>
            <a:r>
              <a:rPr lang="en-US" sz="3200" dirty="0" smtClean="0">
                <a:latin typeface="Arial" pitchFamily="34" charset="0"/>
                <a:ea typeface="Times New Roman" pitchFamily="18" charset="0"/>
                <a:cs typeface="Arial" pitchFamily="34" charset="0"/>
              </a:rPr>
              <a:t>Q8) A </a:t>
            </a:r>
            <a:r>
              <a:rPr lang="en-US" sz="3200" dirty="0" err="1" smtClean="0">
                <a:latin typeface="Arial" pitchFamily="34" charset="0"/>
                <a:ea typeface="Times New Roman" pitchFamily="18" charset="0"/>
                <a:cs typeface="Arial" pitchFamily="34" charset="0"/>
              </a:rPr>
              <a:t>valuer</a:t>
            </a:r>
            <a:r>
              <a:rPr lang="en-US" sz="3200" dirty="0" smtClean="0">
                <a:latin typeface="Arial" pitchFamily="34" charset="0"/>
                <a:ea typeface="Times New Roman" pitchFamily="18" charset="0"/>
                <a:cs typeface="Arial" pitchFamily="34" charset="0"/>
              </a:rPr>
              <a:t> should </a:t>
            </a:r>
            <a:r>
              <a:rPr lang="en-US" sz="3200" b="1" dirty="0" smtClean="0">
                <a:latin typeface="Arial" pitchFamily="34" charset="0"/>
                <a:ea typeface="Times New Roman" pitchFamily="18" charset="0"/>
                <a:cs typeface="Arial" pitchFamily="34" charset="0"/>
              </a:rPr>
              <a:t>provide services for remuneration which is charged in ………………….</a:t>
            </a:r>
          </a:p>
          <a:p>
            <a:endParaRPr lang="en-US" sz="3200" b="1" u="sng" dirty="0" smtClean="0">
              <a:latin typeface="Arial" pitchFamily="34" charset="0"/>
              <a:ea typeface="Times New Roman" pitchFamily="18" charset="0"/>
              <a:cs typeface="Arial" pitchFamily="34" charset="0"/>
            </a:endParaRPr>
          </a:p>
          <a:p>
            <a:pPr marL="342900" indent="-342900">
              <a:buAutoNum type="alphaLcParenR"/>
            </a:pPr>
            <a:r>
              <a:rPr lang="en-GB" sz="3200" dirty="0" smtClean="0">
                <a:latin typeface="Arial" pitchFamily="34" charset="0"/>
                <a:cs typeface="Arial" pitchFamily="34" charset="0"/>
              </a:rPr>
              <a:t>  Negotiable Terms </a:t>
            </a:r>
          </a:p>
          <a:p>
            <a:pPr marL="342900" indent="-342900">
              <a:buAutoNum type="alphaLcParenR"/>
            </a:pPr>
            <a:r>
              <a:rPr lang="en-GB" sz="3200" dirty="0" smtClean="0">
                <a:latin typeface="Arial" pitchFamily="34" charset="0"/>
                <a:cs typeface="Arial" pitchFamily="34" charset="0"/>
              </a:rPr>
              <a:t> Transparent manner</a:t>
            </a:r>
          </a:p>
          <a:p>
            <a:pPr marL="342900" indent="-342900">
              <a:buAutoNum type="alphaLcParenR"/>
            </a:pPr>
            <a:r>
              <a:rPr lang="en-GB" sz="3200" dirty="0" smtClean="0">
                <a:latin typeface="Arial" pitchFamily="34" charset="0"/>
                <a:cs typeface="Arial" pitchFamily="34" charset="0"/>
              </a:rPr>
              <a:t>  Market value oriented </a:t>
            </a:r>
          </a:p>
          <a:p>
            <a:pPr marL="342900" indent="-342900">
              <a:buAutoNum type="alphaLcParenR"/>
            </a:pPr>
            <a:r>
              <a:rPr lang="en-GB" sz="3200" dirty="0" smtClean="0">
                <a:latin typeface="Arial" pitchFamily="34" charset="0"/>
                <a:cs typeface="Arial" pitchFamily="34" charset="0"/>
              </a:rPr>
              <a:t> Fair value </a:t>
            </a:r>
            <a:endParaRPr lang="en-US" sz="3200" dirty="0"/>
          </a:p>
        </p:txBody>
      </p:sp>
    </p:spTree>
    <p:extLst>
      <p:ext uri="{BB962C8B-B14F-4D97-AF65-F5344CB8AC3E}">
        <p14:creationId xmlns:p14="http://schemas.microsoft.com/office/powerpoint/2010/main" xmlns="" val="3825091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 name="Rectangle 16"/>
          <p:cNvSpPr/>
          <p:nvPr/>
        </p:nvSpPr>
        <p:spPr>
          <a:xfrm>
            <a:off x="304526" y="285349"/>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Calibri" panose="020F0502020204030204" pitchFamily="34" charset="0"/>
              <a:cs typeface="Calibri" panose="020F0502020204030204" pitchFamily="34" charset="0"/>
            </a:endParaRPr>
          </a:p>
        </p:txBody>
      </p:sp>
      <p:sp>
        <p:nvSpPr>
          <p:cNvPr id="4" name="Rectangle 3"/>
          <p:cNvSpPr/>
          <p:nvPr/>
        </p:nvSpPr>
        <p:spPr>
          <a:xfrm>
            <a:off x="412124" y="1173985"/>
            <a:ext cx="11294772" cy="3539430"/>
          </a:xfrm>
          <a:prstGeom prst="rect">
            <a:avLst/>
          </a:prstGeom>
        </p:spPr>
        <p:txBody>
          <a:bodyPr wrap="square">
            <a:spAutoFit/>
          </a:bodyPr>
          <a:lstStyle/>
          <a:p>
            <a:r>
              <a:rPr lang="en-US" sz="3200" dirty="0" smtClean="0">
                <a:latin typeface="Arial" pitchFamily="34" charset="0"/>
                <a:ea typeface="Times New Roman" pitchFamily="18" charset="0"/>
                <a:cs typeface="Arial" pitchFamily="34" charset="0"/>
              </a:rPr>
              <a:t>Q8) A </a:t>
            </a:r>
            <a:r>
              <a:rPr lang="en-US" sz="3200" dirty="0" err="1" smtClean="0">
                <a:latin typeface="Arial" pitchFamily="34" charset="0"/>
                <a:ea typeface="Times New Roman" pitchFamily="18" charset="0"/>
                <a:cs typeface="Arial" pitchFamily="34" charset="0"/>
              </a:rPr>
              <a:t>valuer</a:t>
            </a:r>
            <a:r>
              <a:rPr lang="en-US" sz="3200" dirty="0" smtClean="0">
                <a:latin typeface="Arial" pitchFamily="34" charset="0"/>
                <a:ea typeface="Times New Roman" pitchFamily="18" charset="0"/>
                <a:cs typeface="Arial" pitchFamily="34" charset="0"/>
              </a:rPr>
              <a:t> should </a:t>
            </a:r>
            <a:r>
              <a:rPr lang="en-US" sz="3200" b="1" dirty="0" smtClean="0">
                <a:latin typeface="Arial" pitchFamily="34" charset="0"/>
                <a:ea typeface="Times New Roman" pitchFamily="18" charset="0"/>
                <a:cs typeface="Arial" pitchFamily="34" charset="0"/>
              </a:rPr>
              <a:t>provide services for remuneration which is charged in ………………….</a:t>
            </a:r>
          </a:p>
          <a:p>
            <a:endParaRPr lang="en-US" sz="3200" b="1" u="sng" dirty="0" smtClean="0">
              <a:latin typeface="Arial" pitchFamily="34" charset="0"/>
              <a:ea typeface="Times New Roman" pitchFamily="18" charset="0"/>
              <a:cs typeface="Arial" pitchFamily="34" charset="0"/>
            </a:endParaRPr>
          </a:p>
          <a:p>
            <a:pPr marL="342900" indent="-342900">
              <a:buAutoNum type="alphaLcParenR"/>
            </a:pPr>
            <a:r>
              <a:rPr lang="en-GB" sz="3200" dirty="0" smtClean="0">
                <a:latin typeface="Arial" pitchFamily="34" charset="0"/>
                <a:cs typeface="Arial" pitchFamily="34" charset="0"/>
              </a:rPr>
              <a:t>  Negotiable Terms </a:t>
            </a:r>
          </a:p>
          <a:p>
            <a:pPr marL="342900" indent="-342900">
              <a:buAutoNum type="alphaLcParenR"/>
            </a:pPr>
            <a:r>
              <a:rPr lang="en-GB" sz="3200" dirty="0" smtClean="0">
                <a:latin typeface="Arial" pitchFamily="34" charset="0"/>
                <a:cs typeface="Arial" pitchFamily="34" charset="0"/>
              </a:rPr>
              <a:t>  </a:t>
            </a:r>
            <a:r>
              <a:rPr lang="en-GB" sz="3200" dirty="0" smtClean="0">
                <a:solidFill>
                  <a:srgbClr val="FF0000"/>
                </a:solidFill>
                <a:latin typeface="Arial" pitchFamily="34" charset="0"/>
                <a:cs typeface="Arial" pitchFamily="34" charset="0"/>
              </a:rPr>
              <a:t>Transparent manner</a:t>
            </a:r>
          </a:p>
          <a:p>
            <a:pPr marL="342900" indent="-342900">
              <a:buAutoNum type="alphaLcParenR"/>
            </a:pPr>
            <a:r>
              <a:rPr lang="en-GB" sz="3200" dirty="0" smtClean="0">
                <a:latin typeface="Arial" pitchFamily="34" charset="0"/>
                <a:cs typeface="Arial" pitchFamily="34" charset="0"/>
              </a:rPr>
              <a:t>  Market value oriented </a:t>
            </a:r>
          </a:p>
          <a:p>
            <a:pPr marL="342900" indent="-342900">
              <a:buAutoNum type="alphaLcParenR"/>
            </a:pPr>
            <a:r>
              <a:rPr lang="en-GB" sz="3200" dirty="0" smtClean="0">
                <a:latin typeface="Arial" pitchFamily="34" charset="0"/>
                <a:cs typeface="Arial" pitchFamily="34" charset="0"/>
              </a:rPr>
              <a:t>  Fair value </a:t>
            </a:r>
            <a:endParaRPr lang="en-US" sz="3200" dirty="0"/>
          </a:p>
        </p:txBody>
      </p:sp>
    </p:spTree>
    <p:extLst>
      <p:ext uri="{BB962C8B-B14F-4D97-AF65-F5344CB8AC3E}">
        <p14:creationId xmlns:p14="http://schemas.microsoft.com/office/powerpoint/2010/main" xmlns="" val="3825091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 name="Rectangle 16"/>
          <p:cNvSpPr/>
          <p:nvPr/>
        </p:nvSpPr>
        <p:spPr>
          <a:xfrm>
            <a:off x="304526" y="285349"/>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Calibri" panose="020F0502020204030204" pitchFamily="34" charset="0"/>
              <a:cs typeface="Calibri" panose="020F0502020204030204" pitchFamily="34" charset="0"/>
            </a:endParaRPr>
          </a:p>
        </p:txBody>
      </p:sp>
      <p:sp>
        <p:nvSpPr>
          <p:cNvPr id="123905" name="Rectangle 1"/>
          <p:cNvSpPr>
            <a:spLocks noChangeArrowheads="1"/>
          </p:cNvSpPr>
          <p:nvPr/>
        </p:nvSpPr>
        <p:spPr bwMode="auto">
          <a:xfrm>
            <a:off x="363069" y="403410"/>
            <a:ext cx="11483789" cy="4062651"/>
          </a:xfrm>
          <a:prstGeom prst="rect">
            <a:avLst/>
          </a:prstGeom>
          <a:noFill/>
          <a:ln w="9525">
            <a:noFill/>
            <a:miter lim="800000"/>
            <a:headEnd/>
            <a:tailEnd/>
          </a:ln>
          <a:effectLst/>
        </p:spPr>
        <p:txBody>
          <a:bodyPr vert="horz" wrap="square" lIns="101568"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23863" algn="l"/>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Occupation, employability and restrictions:</a:t>
            </a:r>
          </a:p>
          <a:p>
            <a:pPr marL="0" marR="0" lvl="0" indent="0" algn="just" defTabSz="914400" rtl="0" eaLnBrk="1" fontAlgn="base" latinLnBrk="0" hangingPunct="1">
              <a:lnSpc>
                <a:spcPct val="100000"/>
              </a:lnSpc>
              <a:spcBef>
                <a:spcPct val="0"/>
              </a:spcBef>
              <a:spcAft>
                <a:spcPct val="0"/>
              </a:spcAft>
              <a:buClrTx/>
              <a:buSzTx/>
              <a:buFontTx/>
              <a:buNone/>
              <a:tabLst>
                <a:tab pos="423863" algn="l"/>
              </a:tabLst>
            </a:pPr>
            <a:endPar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23863"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valuer</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should </a:t>
            </a:r>
            <a:r>
              <a:rPr kumimoji="0" lang="en-US" sz="2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refrain from accepting too many assignments</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if he/it is unlikely to be able to devote adequate time to each of his/ its assignments.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23863" algn="l"/>
              </a:tabLst>
            </a:pP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23863"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valuer</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should not engage in any employment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except when he has temporarily surrendered his certificate of membership with the Valuation professional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Organisation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with which he is registered.</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23863" algn="l"/>
              </a:tabLst>
            </a:pP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23863"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valuer</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should not conduct business which in the opinion of the Registration Authority is inconsistent with the reputation of the profession.</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82509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 name="Rectangle 16"/>
          <p:cNvSpPr/>
          <p:nvPr/>
        </p:nvSpPr>
        <p:spPr>
          <a:xfrm>
            <a:off x="304526" y="285349"/>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dirty="0">
              <a:solidFill>
                <a:schemeClr val="bg1"/>
              </a:solidFill>
              <a:latin typeface="Calibri" panose="020F0502020204030204" pitchFamily="34" charset="0"/>
              <a:cs typeface="Calibri" panose="020F0502020204030204" pitchFamily="34" charset="0"/>
            </a:endParaRPr>
          </a:p>
        </p:txBody>
      </p:sp>
      <p:sp>
        <p:nvSpPr>
          <p:cNvPr id="6" name="Rectangle 5"/>
          <p:cNvSpPr/>
          <p:nvPr/>
        </p:nvSpPr>
        <p:spPr>
          <a:xfrm>
            <a:off x="6162198" y="1058432"/>
            <a:ext cx="2081916" cy="1059543"/>
          </a:xfrm>
          <a:prstGeom prst="rect">
            <a:avLst/>
          </a:prstGeom>
          <a:solidFill>
            <a:srgbClr val="141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1" name="Rectangle 20"/>
          <p:cNvSpPr/>
          <p:nvPr/>
        </p:nvSpPr>
        <p:spPr>
          <a:xfrm>
            <a:off x="6162198" y="4412865"/>
            <a:ext cx="2081916" cy="1059543"/>
          </a:xfrm>
          <a:prstGeom prst="rect">
            <a:avLst/>
          </a:prstGeom>
          <a:solidFill>
            <a:srgbClr val="141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7" name="TextBox 6"/>
          <p:cNvSpPr txBox="1"/>
          <p:nvPr/>
        </p:nvSpPr>
        <p:spPr>
          <a:xfrm>
            <a:off x="6328229" y="1230578"/>
            <a:ext cx="1741714" cy="646331"/>
          </a:xfrm>
          <a:prstGeom prst="rect">
            <a:avLst/>
          </a:prstGeom>
          <a:noFill/>
        </p:spPr>
        <p:txBody>
          <a:bodyPr wrap="square" rtlCol="0">
            <a:spAutoFit/>
          </a:bodyPr>
          <a:lstStyle/>
          <a:p>
            <a:pPr algn="ctr"/>
            <a:r>
              <a:rPr lang="en-US" b="1" dirty="0">
                <a:solidFill>
                  <a:schemeClr val="lt1"/>
                </a:solidFill>
                <a:latin typeface="Calibri" panose="020F0502020204030204" pitchFamily="34" charset="0"/>
                <a:cs typeface="Calibri" panose="020F0502020204030204" pitchFamily="34" charset="0"/>
              </a:rPr>
              <a:t>Conservation of Value</a:t>
            </a:r>
          </a:p>
        </p:txBody>
      </p:sp>
      <p:sp>
        <p:nvSpPr>
          <p:cNvPr id="22" name="TextBox 21"/>
          <p:cNvSpPr txBox="1"/>
          <p:nvPr/>
        </p:nvSpPr>
        <p:spPr>
          <a:xfrm>
            <a:off x="6328229" y="4606126"/>
            <a:ext cx="1741714" cy="646331"/>
          </a:xfrm>
          <a:prstGeom prst="rect">
            <a:avLst/>
          </a:prstGeom>
          <a:noFill/>
        </p:spPr>
        <p:txBody>
          <a:bodyPr wrap="square" rtlCol="0">
            <a:spAutoFit/>
          </a:bodyPr>
          <a:lstStyle/>
          <a:p>
            <a:pPr algn="ctr"/>
            <a:r>
              <a:rPr lang="en-GB" b="1" dirty="0">
                <a:solidFill>
                  <a:schemeClr val="lt1"/>
                </a:solidFill>
                <a:latin typeface="Calibri" panose="020F0502020204030204" pitchFamily="34" charset="0"/>
                <a:cs typeface="Calibri" panose="020F0502020204030204" pitchFamily="34" charset="0"/>
              </a:rPr>
              <a:t>Economies of Scale</a:t>
            </a:r>
            <a:endParaRPr lang="en-US" b="1" dirty="0">
              <a:solidFill>
                <a:schemeClr val="lt1"/>
              </a:solidFill>
              <a:latin typeface="Calibri" panose="020F0502020204030204" pitchFamily="34" charset="0"/>
              <a:cs typeface="Calibri" panose="020F0502020204030204" pitchFamily="34" charset="0"/>
            </a:endParaRPr>
          </a:p>
        </p:txBody>
      </p:sp>
      <p:sp>
        <p:nvSpPr>
          <p:cNvPr id="23" name="TextBox 22"/>
          <p:cNvSpPr txBox="1"/>
          <p:nvPr/>
        </p:nvSpPr>
        <p:spPr>
          <a:xfrm>
            <a:off x="8519612" y="1072720"/>
            <a:ext cx="3225094" cy="1938992"/>
          </a:xfrm>
          <a:prstGeom prst="rect">
            <a:avLst/>
          </a:prstGeom>
          <a:noFill/>
          <a:ln>
            <a:solidFill>
              <a:srgbClr val="D70032"/>
            </a:solidFill>
            <a:prstDash val="dash"/>
          </a:ln>
        </p:spPr>
        <p:txBody>
          <a:bodyPr wrap="square" rtlCol="0">
            <a:spAutoFit/>
          </a:bodyPr>
          <a:lstStyle/>
          <a:p>
            <a:pPr algn="just">
              <a:lnSpc>
                <a:spcPts val="2400"/>
              </a:lnSpc>
            </a:pPr>
            <a:r>
              <a:rPr lang="en-GB" sz="1600" b="1" dirty="0">
                <a:latin typeface="Calibri" panose="020F0502020204030204" pitchFamily="34" charset="0"/>
                <a:cs typeface="Calibri" panose="020F0502020204030204" pitchFamily="34" charset="0"/>
              </a:rPr>
              <a:t>The valuation of an asset is directly linked with its underlying </a:t>
            </a:r>
            <a:r>
              <a:rPr lang="en-GB" sz="1600" b="1" u="sng" dirty="0">
                <a:solidFill>
                  <a:srgbClr val="FF0000"/>
                </a:solidFill>
                <a:latin typeface="Calibri" panose="020F0502020204030204" pitchFamily="34" charset="0"/>
                <a:cs typeface="Calibri" panose="020F0502020204030204" pitchFamily="34" charset="0"/>
              </a:rPr>
              <a:t>cash flows.</a:t>
            </a:r>
            <a:r>
              <a:rPr lang="en-GB" sz="1600" u="sng" dirty="0">
                <a:solidFill>
                  <a:srgbClr val="FF0000"/>
                </a:solidFill>
                <a:latin typeface="Calibri" panose="020F0502020204030204" pitchFamily="34" charset="0"/>
                <a:cs typeface="Calibri" panose="020F0502020204030204" pitchFamily="34" charset="0"/>
              </a:rPr>
              <a:t> i</a:t>
            </a:r>
            <a:r>
              <a:rPr lang="en-GB" sz="1600" dirty="0">
                <a:latin typeface="Calibri" panose="020F0502020204030204" pitchFamily="34" charset="0"/>
                <a:cs typeface="Calibri" panose="020F0502020204030204" pitchFamily="34" charset="0"/>
              </a:rPr>
              <a:t>f the cash flows of a business do not change, its value should also not change irrespective of what the accounting numbers communicate. </a:t>
            </a:r>
            <a:endParaRPr lang="en-US" sz="1600" b="1" dirty="0">
              <a:solidFill>
                <a:srgbClr val="B8000F"/>
              </a:solidFill>
              <a:latin typeface="Calibri" panose="020F0502020204030204" pitchFamily="34" charset="0"/>
              <a:cs typeface="Calibri" panose="020F0502020204030204" pitchFamily="34" charset="0"/>
            </a:endParaRPr>
          </a:p>
        </p:txBody>
      </p:sp>
      <p:sp>
        <p:nvSpPr>
          <p:cNvPr id="24" name="TextBox 23"/>
          <p:cNvSpPr txBox="1"/>
          <p:nvPr/>
        </p:nvSpPr>
        <p:spPr>
          <a:xfrm>
            <a:off x="8519612" y="4452949"/>
            <a:ext cx="3225094" cy="1300612"/>
          </a:xfrm>
          <a:prstGeom prst="rect">
            <a:avLst/>
          </a:prstGeom>
          <a:noFill/>
          <a:ln>
            <a:solidFill>
              <a:srgbClr val="D70032"/>
            </a:solidFill>
            <a:prstDash val="dash"/>
          </a:ln>
        </p:spPr>
        <p:txBody>
          <a:bodyPr wrap="square" rtlCol="0">
            <a:spAutoFit/>
          </a:bodyPr>
          <a:lstStyle/>
          <a:p>
            <a:pPr algn="just">
              <a:lnSpc>
                <a:spcPts val="2400"/>
              </a:lnSpc>
            </a:pPr>
            <a:r>
              <a:rPr lang="en-US" sz="1600" b="1" dirty="0">
                <a:latin typeface="Calibri" panose="020F0502020204030204" pitchFamily="34" charset="0"/>
                <a:cs typeface="Calibri" panose="020F0502020204030204" pitchFamily="34" charset="0"/>
              </a:rPr>
              <a:t>Higher Growth brings benefits to business but not where the business model itself is questionable (start-up’s)</a:t>
            </a:r>
          </a:p>
        </p:txBody>
      </p:sp>
      <p:sp>
        <p:nvSpPr>
          <p:cNvPr id="20" name="Rectangle 19"/>
          <p:cNvSpPr/>
          <p:nvPr/>
        </p:nvSpPr>
        <p:spPr>
          <a:xfrm>
            <a:off x="456704" y="1039386"/>
            <a:ext cx="2081916" cy="1059543"/>
          </a:xfrm>
          <a:prstGeom prst="rect">
            <a:avLst/>
          </a:prstGeom>
          <a:solidFill>
            <a:srgbClr val="141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alibri" panose="020F0502020204030204" pitchFamily="34" charset="0"/>
                <a:cs typeface="Calibri" panose="020F0502020204030204" pitchFamily="34" charset="0"/>
              </a:rPr>
              <a:t>Return on Capital Employed and Growth</a:t>
            </a:r>
            <a:endParaRPr lang="en-US" dirty="0">
              <a:latin typeface="Calibri" panose="020F0502020204030204" pitchFamily="34" charset="0"/>
              <a:cs typeface="Calibri" panose="020F0502020204030204" pitchFamily="34" charset="0"/>
            </a:endParaRPr>
          </a:p>
        </p:txBody>
      </p:sp>
      <p:sp>
        <p:nvSpPr>
          <p:cNvPr id="25" name="TextBox 24"/>
          <p:cNvSpPr txBox="1"/>
          <p:nvPr/>
        </p:nvSpPr>
        <p:spPr>
          <a:xfrm>
            <a:off x="2814118" y="1053674"/>
            <a:ext cx="3225094" cy="2531719"/>
          </a:xfrm>
          <a:prstGeom prst="rect">
            <a:avLst/>
          </a:prstGeom>
          <a:noFill/>
          <a:ln>
            <a:solidFill>
              <a:srgbClr val="D70032"/>
            </a:solidFill>
            <a:prstDash val="dash"/>
          </a:ln>
        </p:spPr>
        <p:txBody>
          <a:bodyPr wrap="square" rtlCol="0">
            <a:spAutoFit/>
          </a:bodyPr>
          <a:lstStyle/>
          <a:p>
            <a:pPr algn="just">
              <a:lnSpc>
                <a:spcPts val="2400"/>
              </a:lnSpc>
            </a:pPr>
            <a:r>
              <a:rPr lang="en-US" sz="1600" b="1" dirty="0">
                <a:latin typeface="Calibri" panose="020F0502020204030204" pitchFamily="34" charset="0"/>
                <a:cs typeface="Calibri" panose="020F0502020204030204" pitchFamily="34" charset="0"/>
              </a:rPr>
              <a:t>Companies create value when their </a:t>
            </a:r>
            <a:r>
              <a:rPr lang="en-US" sz="1600" b="1" u="sng" dirty="0">
                <a:solidFill>
                  <a:srgbClr val="FF0000"/>
                </a:solidFill>
                <a:latin typeface="Calibri" panose="020F0502020204030204" pitchFamily="34" charset="0"/>
                <a:cs typeface="Calibri" panose="020F0502020204030204" pitchFamily="34" charset="0"/>
              </a:rPr>
              <a:t>ROCE exceeds WACC.</a:t>
            </a:r>
          </a:p>
          <a:p>
            <a:pPr algn="just">
              <a:lnSpc>
                <a:spcPts val="2400"/>
              </a:lnSpc>
            </a:pPr>
            <a:r>
              <a:rPr lang="en-GB" sz="1600" dirty="0">
                <a:latin typeface="Calibri" panose="020F0502020204030204" pitchFamily="34" charset="0"/>
                <a:cs typeface="Calibri" panose="020F0502020204030204" pitchFamily="34" charset="0"/>
              </a:rPr>
              <a:t>However,</a:t>
            </a:r>
            <a:r>
              <a:rPr lang="en-GB" sz="1600" b="1" dirty="0">
                <a:latin typeface="Calibri" panose="020F0502020204030204" pitchFamily="34" charset="0"/>
                <a:cs typeface="Calibri" panose="020F0502020204030204" pitchFamily="34" charset="0"/>
              </a:rPr>
              <a:t> </a:t>
            </a:r>
            <a:r>
              <a:rPr lang="en-GB" sz="1600" dirty="0">
                <a:latin typeface="Calibri" panose="020F0502020204030204" pitchFamily="34" charset="0"/>
                <a:cs typeface="Calibri" panose="020F0502020204030204" pitchFamily="34" charset="0"/>
              </a:rPr>
              <a:t>for</a:t>
            </a:r>
            <a:r>
              <a:rPr lang="en-GB" sz="1600" b="1" dirty="0">
                <a:latin typeface="Calibri" panose="020F0502020204030204" pitchFamily="34" charset="0"/>
                <a:cs typeface="Calibri" panose="020F0502020204030204" pitchFamily="34" charset="0"/>
              </a:rPr>
              <a:t> </a:t>
            </a:r>
            <a:r>
              <a:rPr lang="en-GB" sz="1600" dirty="0">
                <a:latin typeface="Calibri" panose="020F0502020204030204" pitchFamily="34" charset="0"/>
                <a:cs typeface="Calibri" panose="020F0502020204030204" pitchFamily="34" charset="0"/>
              </a:rPr>
              <a:t>companies to do so and also maintain consistent growth, there must be certain inherent competitive advantages which in turn depends upon industry structure and market trends.</a:t>
            </a:r>
            <a:endParaRPr lang="en-US" sz="1600" b="1" dirty="0">
              <a:solidFill>
                <a:srgbClr val="B8000F"/>
              </a:solidFill>
              <a:latin typeface="Calibri" panose="020F0502020204030204" pitchFamily="34" charset="0"/>
              <a:cs typeface="Calibri" panose="020F0502020204030204" pitchFamily="34" charset="0"/>
            </a:endParaRPr>
          </a:p>
        </p:txBody>
      </p:sp>
      <p:sp>
        <p:nvSpPr>
          <p:cNvPr id="26" name="Rectangle 25"/>
          <p:cNvSpPr/>
          <p:nvPr/>
        </p:nvSpPr>
        <p:spPr>
          <a:xfrm>
            <a:off x="428135" y="4336661"/>
            <a:ext cx="2081916" cy="1059543"/>
          </a:xfrm>
          <a:prstGeom prst="rect">
            <a:avLst/>
          </a:prstGeom>
          <a:solidFill>
            <a:srgbClr val="141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alibri" panose="020F0502020204030204" pitchFamily="34" charset="0"/>
                <a:cs typeface="Calibri" panose="020F0502020204030204" pitchFamily="34" charset="0"/>
              </a:rPr>
              <a:t>Demand, Supply and Equilibrium</a:t>
            </a:r>
            <a:endParaRPr lang="en-US" dirty="0">
              <a:latin typeface="Calibri" panose="020F0502020204030204" pitchFamily="34" charset="0"/>
              <a:cs typeface="Calibri" panose="020F0502020204030204" pitchFamily="34" charset="0"/>
            </a:endParaRPr>
          </a:p>
        </p:txBody>
      </p:sp>
      <p:sp>
        <p:nvSpPr>
          <p:cNvPr id="27" name="TextBox 26"/>
          <p:cNvSpPr txBox="1"/>
          <p:nvPr/>
        </p:nvSpPr>
        <p:spPr>
          <a:xfrm>
            <a:off x="2785549" y="4376745"/>
            <a:ext cx="3225094" cy="1323439"/>
          </a:xfrm>
          <a:prstGeom prst="rect">
            <a:avLst/>
          </a:prstGeom>
          <a:noFill/>
          <a:ln>
            <a:solidFill>
              <a:srgbClr val="D70032"/>
            </a:solidFill>
            <a:prstDash val="dash"/>
          </a:ln>
        </p:spPr>
        <p:txBody>
          <a:bodyPr wrap="square" rtlCol="0">
            <a:spAutoFit/>
          </a:bodyPr>
          <a:lstStyle/>
          <a:p>
            <a:pPr algn="just">
              <a:lnSpc>
                <a:spcPts val="2400"/>
              </a:lnSpc>
            </a:pPr>
            <a:r>
              <a:rPr lang="en-GB" sz="1600" b="1" dirty="0">
                <a:latin typeface="Calibri" panose="020F0502020204030204" pitchFamily="34" charset="0"/>
                <a:cs typeface="Calibri" panose="020F0502020204030204" pitchFamily="34" charset="0"/>
              </a:rPr>
              <a:t>The transactions in real life take place based at the </a:t>
            </a:r>
            <a:r>
              <a:rPr lang="en-GB" sz="1600" b="1" u="sng" dirty="0">
                <a:solidFill>
                  <a:srgbClr val="FF0000"/>
                </a:solidFill>
                <a:latin typeface="Calibri" panose="020F0502020204030204" pitchFamily="34" charset="0"/>
                <a:cs typeface="Calibri" panose="020F0502020204030204" pitchFamily="34" charset="0"/>
              </a:rPr>
              <a:t>equilibrium of demand and supply</a:t>
            </a:r>
            <a:r>
              <a:rPr lang="en-GB" sz="1600" dirty="0">
                <a:latin typeface="Calibri" panose="020F0502020204030204" pitchFamily="34" charset="0"/>
                <a:cs typeface="Calibri" panose="020F0502020204030204" pitchFamily="34" charset="0"/>
              </a:rPr>
              <a:t> at a particular point of time.</a:t>
            </a:r>
            <a:endParaRPr lang="en-US" sz="1600" b="1" dirty="0">
              <a:latin typeface="Calibri" panose="020F0502020204030204" pitchFamily="34" charset="0"/>
              <a:cs typeface="Calibri" panose="020F0502020204030204" pitchFamily="34" charset="0"/>
            </a:endParaRPr>
          </a:p>
        </p:txBody>
      </p:sp>
      <p:sp>
        <p:nvSpPr>
          <p:cNvPr id="18" name="TextBox 17"/>
          <p:cNvSpPr txBox="1"/>
          <p:nvPr/>
        </p:nvSpPr>
        <p:spPr>
          <a:xfrm>
            <a:off x="4903621" y="5747439"/>
            <a:ext cx="1741714" cy="369332"/>
          </a:xfrm>
          <a:prstGeom prst="rect">
            <a:avLst/>
          </a:prstGeom>
          <a:noFill/>
        </p:spPr>
        <p:txBody>
          <a:bodyPr wrap="square" rtlCol="0">
            <a:spAutoFit/>
          </a:bodyPr>
          <a:lstStyle/>
          <a:p>
            <a:pPr algn="ctr"/>
            <a:r>
              <a:rPr lang="en-GB" b="1" dirty="0" smtClean="0">
                <a:solidFill>
                  <a:schemeClr val="lt1"/>
                </a:solidFill>
                <a:latin typeface="Calibri" panose="020F0502020204030204" pitchFamily="34" charset="0"/>
                <a:cs typeface="Calibri" panose="020F0502020204030204" pitchFamily="34" charset="0"/>
              </a:rPr>
              <a:t>Competition</a:t>
            </a:r>
            <a:endParaRPr lang="en-US" b="1" dirty="0">
              <a:solidFill>
                <a:schemeClr val="lt1"/>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 xmlns:a16="http://schemas.microsoft.com/office/drawing/2014/main" id="{BA20F8B6-4C81-48DF-8207-30423DABC7BC}"/>
              </a:ext>
            </a:extLst>
          </p:cNvPr>
          <p:cNvSpPr txBox="1"/>
          <p:nvPr/>
        </p:nvSpPr>
        <p:spPr>
          <a:xfrm>
            <a:off x="305083" y="288641"/>
            <a:ext cx="8920046" cy="584775"/>
          </a:xfrm>
          <a:prstGeom prst="rect">
            <a:avLst/>
          </a:prstGeom>
          <a:solidFill>
            <a:srgbClr val="D50032"/>
          </a:solid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‘Guiding Principles of Valuation’</a:t>
            </a:r>
          </a:p>
        </p:txBody>
      </p:sp>
    </p:spTree>
    <p:extLst>
      <p:ext uri="{BB962C8B-B14F-4D97-AF65-F5344CB8AC3E}">
        <p14:creationId xmlns:p14="http://schemas.microsoft.com/office/powerpoint/2010/main" xmlns="" val="11987508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 name="Rectangle 16"/>
          <p:cNvSpPr/>
          <p:nvPr/>
        </p:nvSpPr>
        <p:spPr>
          <a:xfrm>
            <a:off x="304526" y="285349"/>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Calibri" panose="020F0502020204030204" pitchFamily="34" charset="0"/>
              <a:cs typeface="Calibri" panose="020F0502020204030204" pitchFamily="34" charset="0"/>
            </a:endParaRPr>
          </a:p>
        </p:txBody>
      </p:sp>
      <p:sp>
        <p:nvSpPr>
          <p:cNvPr id="122881" name="Rectangle 1"/>
          <p:cNvSpPr>
            <a:spLocks noChangeArrowheads="1"/>
          </p:cNvSpPr>
          <p:nvPr/>
        </p:nvSpPr>
        <p:spPr bwMode="auto">
          <a:xfrm>
            <a:off x="1725770" y="2562896"/>
            <a:ext cx="938869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Other Engagement Considerations </a:t>
            </a:r>
            <a:endParaRPr kumimoji="0" lang="en-US" sz="6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825091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 name="Rectangle 16"/>
          <p:cNvSpPr/>
          <p:nvPr/>
        </p:nvSpPr>
        <p:spPr>
          <a:xfrm>
            <a:off x="304526" y="285349"/>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Calibri" panose="020F0502020204030204" pitchFamily="34" charset="0"/>
              <a:cs typeface="Calibri" panose="020F0502020204030204" pitchFamily="34" charset="0"/>
            </a:endParaRPr>
          </a:p>
        </p:txBody>
      </p:sp>
      <p:sp>
        <p:nvSpPr>
          <p:cNvPr id="121857" name="Rectangle 1"/>
          <p:cNvSpPr>
            <a:spLocks noChangeArrowheads="1"/>
          </p:cNvSpPr>
          <p:nvPr/>
        </p:nvSpPr>
        <p:spPr bwMode="auto">
          <a:xfrm>
            <a:off x="336175" y="188258"/>
            <a:ext cx="11604813" cy="64325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Engagement Letter:-</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There should be an engagement letter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for all valuations performed by a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Valuer</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which categorically include the scope of work and the deliverables, </a:t>
            </a:r>
            <a:r>
              <a:rPr kumimoji="0" lang="en-US" sz="24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use and restrictions on the valuation report and any specific limitations</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known at the time of engagement.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Management Representation (MRL)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Management representations</a:t>
            </a:r>
            <a:r>
              <a:rPr kumimoji="0" lang="en-US" sz="24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 may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be taken by the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valuer</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on items which involve assumptions of the management. However it is the responsibility of the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valuer</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to independently assess and validate the management assumptions. In case the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valuer</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is not able to validate the management assumptions and  agree to the business plan, he may decide not to issue the report.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Point 9 of the model code of conduct pertaining to Professional Competence and </a:t>
            </a:r>
            <a:r>
              <a:rPr lang="en-US" sz="2400" dirty="0" smtClean="0">
                <a:latin typeface="Calibri" pitchFamily="34" charset="0"/>
                <a:ea typeface="Calibri" pitchFamily="34" charset="0"/>
                <a:cs typeface="Times New Roman" pitchFamily="18" charset="0"/>
              </a:rPr>
              <a:t>d</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ue care state that “in the preparation of a valuation report, </a:t>
            </a:r>
            <a:r>
              <a:rPr kumimoji="0" lang="en-US" sz="2400" b="1" i="0" u="sng" strike="noStrike" cap="none" normalizeH="0" baseline="0" dirty="0" smtClean="0">
                <a:ln>
                  <a:noFill/>
                </a:ln>
                <a:solidFill>
                  <a:srgbClr val="FF0000"/>
                </a:solidFill>
                <a:effectLst/>
                <a:latin typeface="Calibri" pitchFamily="34" charset="0"/>
                <a:ea typeface="Calibri" pitchFamily="34" charset="0"/>
                <a:cs typeface="Times New Roman" pitchFamily="18" charset="0"/>
              </a:rPr>
              <a:t>the </a:t>
            </a:r>
            <a:r>
              <a:rPr kumimoji="0" lang="en-US" sz="2400" b="1" i="0" u="sng" strike="noStrike" cap="none" normalizeH="0" baseline="0" dirty="0" err="1" smtClean="0">
                <a:ln>
                  <a:noFill/>
                </a:ln>
                <a:solidFill>
                  <a:srgbClr val="FF0000"/>
                </a:solidFill>
                <a:effectLst/>
                <a:latin typeface="Calibri" pitchFamily="34" charset="0"/>
                <a:ea typeface="Calibri" pitchFamily="34" charset="0"/>
                <a:cs typeface="Times New Roman" pitchFamily="18" charset="0"/>
              </a:rPr>
              <a:t>valuer</a:t>
            </a:r>
            <a:r>
              <a:rPr kumimoji="0" lang="en-US" sz="2400" b="1" i="0" u="sng" strike="noStrike" cap="none" normalizeH="0" baseline="0" dirty="0" smtClean="0">
                <a:ln>
                  <a:noFill/>
                </a:ln>
                <a:solidFill>
                  <a:srgbClr val="FF0000"/>
                </a:solidFill>
                <a:effectLst/>
                <a:latin typeface="Calibri" pitchFamily="34" charset="0"/>
                <a:ea typeface="Calibri" pitchFamily="34" charset="0"/>
                <a:cs typeface="Times New Roman" pitchFamily="18" charset="0"/>
              </a:rPr>
              <a:t> shall not disclaim liability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for his/its expertise or deny his/its duty of care, except to the extent that the assumptions are based on the statements off act provided by the company or its auditors or consultants or information available in the public domain and not generated by the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valuer</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825091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 name="Rectangle 16"/>
          <p:cNvSpPr/>
          <p:nvPr/>
        </p:nvSpPr>
        <p:spPr>
          <a:xfrm>
            <a:off x="304526" y="285349"/>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Calibri" panose="020F0502020204030204" pitchFamily="34" charset="0"/>
              <a:cs typeface="Calibri" panose="020F0502020204030204" pitchFamily="34" charset="0"/>
            </a:endParaRPr>
          </a:p>
        </p:txBody>
      </p:sp>
      <p:sp>
        <p:nvSpPr>
          <p:cNvPr id="120833" name="Rectangle 1"/>
          <p:cNvSpPr>
            <a:spLocks noChangeArrowheads="1"/>
          </p:cNvSpPr>
          <p:nvPr/>
        </p:nvSpPr>
        <p:spPr bwMode="auto">
          <a:xfrm>
            <a:off x="349622" y="282387"/>
            <a:ext cx="11389659" cy="64325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Guidance on use of Work of Experts: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valuer</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can rely upon the work of other experts and should specifically mention the same as part of the engagement letter as well as in the report. </a:t>
            </a:r>
            <a:r>
              <a:rPr kumimoji="0" lang="en-US" sz="2400" b="0" i="0" u="sng" strike="noStrike" cap="none" normalizeH="0" baseline="0" dirty="0" smtClean="0">
                <a:ln>
                  <a:noFill/>
                </a:ln>
                <a:solidFill>
                  <a:srgbClr val="FF0000"/>
                </a:solidFill>
                <a:effectLst/>
                <a:latin typeface="Calibri" pitchFamily="34" charset="0"/>
                <a:ea typeface="Calibri" pitchFamily="34" charset="0"/>
                <a:cs typeface="Times New Roman" pitchFamily="18" charset="0"/>
              </a:rPr>
              <a:t>However he cannot disclaim the liabilities, if any irrespective of the nature of the inputs or valuation by the other registered </a:t>
            </a:r>
            <a:r>
              <a:rPr kumimoji="0" lang="en-US" sz="2400" b="0" i="0" u="sng" strike="noStrike" cap="none" normalizeH="0" baseline="0" dirty="0" err="1" smtClean="0">
                <a:ln>
                  <a:noFill/>
                </a:ln>
                <a:solidFill>
                  <a:srgbClr val="FF0000"/>
                </a:solidFill>
                <a:effectLst/>
                <a:latin typeface="Calibri" pitchFamily="34" charset="0"/>
                <a:ea typeface="Calibri" pitchFamily="34" charset="0"/>
                <a:cs typeface="Times New Roman" pitchFamily="18" charset="0"/>
              </a:rPr>
              <a:t>valuer</a:t>
            </a:r>
            <a:r>
              <a:rPr kumimoji="0" lang="en-US" sz="2400" b="0" i="0" u="sng" strike="noStrike" cap="none" normalizeH="0" baseline="0" dirty="0" smtClean="0">
                <a:ln>
                  <a:noFill/>
                </a:ln>
                <a:solidFill>
                  <a:srgbClr val="FF0000"/>
                </a:solidFill>
                <a:effectLst/>
                <a:latin typeface="Calibri" pitchFamily="34" charset="0"/>
                <a:ea typeface="Calibri" pitchFamily="34" charset="0"/>
                <a:cs typeface="Times New Roman" pitchFamily="18" charset="0"/>
              </a:rPr>
              <a:t>.</a:t>
            </a:r>
            <a:endParaRPr kumimoji="0" lang="en-US" sz="2800" b="0" i="0" u="sng"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It is worth noting that the rule 8(2)of the rules dealing with the Conduct of Valuation states that “the registered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valuer</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may obtain inputs for his valuation report or get a separate valuation for an asset class conducted from another registered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valuer</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In which case he shall fully disclose the details of the inputs and the particulars etc of the other registered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valuer</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in his report and </a:t>
            </a:r>
            <a:r>
              <a:rPr kumimoji="0" lang="en-US" sz="2400" b="0" i="0" u="sng" strike="noStrike" cap="none" normalizeH="0" baseline="0" dirty="0" smtClean="0">
                <a:ln>
                  <a:noFill/>
                </a:ln>
                <a:solidFill>
                  <a:srgbClr val="FF0000"/>
                </a:solidFill>
                <a:effectLst/>
                <a:latin typeface="Calibri" pitchFamily="34" charset="0"/>
                <a:ea typeface="Calibri" pitchFamily="34" charset="0"/>
                <a:cs typeface="Times New Roman" pitchFamily="18" charset="0"/>
              </a:rPr>
              <a:t>the liabilities against the resultant valuation, irrespective of the nature of the inputs or valuation by the other registered </a:t>
            </a:r>
            <a:r>
              <a:rPr kumimoji="0" lang="en-US" sz="2400" b="0" i="0" u="sng" strike="noStrike" cap="none" normalizeH="0" baseline="0" dirty="0" err="1" smtClean="0">
                <a:ln>
                  <a:noFill/>
                </a:ln>
                <a:solidFill>
                  <a:srgbClr val="FF0000"/>
                </a:solidFill>
                <a:effectLst/>
                <a:latin typeface="Calibri" pitchFamily="34" charset="0"/>
                <a:ea typeface="Calibri" pitchFamily="34" charset="0"/>
                <a:cs typeface="Times New Roman" pitchFamily="18" charset="0"/>
              </a:rPr>
              <a:t>valuer</a:t>
            </a:r>
            <a:r>
              <a:rPr kumimoji="0" lang="en-US" sz="2400" b="0" i="0" u="sng" strike="noStrike" cap="none" normalizeH="0" baseline="0" dirty="0" smtClean="0">
                <a:ln>
                  <a:noFill/>
                </a:ln>
                <a:solidFill>
                  <a:srgbClr val="FF0000"/>
                </a:solidFill>
                <a:effectLst/>
                <a:latin typeface="Calibri" pitchFamily="34" charset="0"/>
                <a:ea typeface="Calibri" pitchFamily="34" charset="0"/>
                <a:cs typeface="Times New Roman" pitchFamily="18" charset="0"/>
              </a:rPr>
              <a:t>, shall remain of the first mentioned registered </a:t>
            </a:r>
            <a:r>
              <a:rPr kumimoji="0" lang="en-US" sz="2400" b="0" i="0" u="sng" strike="noStrike" cap="none" normalizeH="0" baseline="0" dirty="0" err="1" smtClean="0">
                <a:ln>
                  <a:noFill/>
                </a:ln>
                <a:solidFill>
                  <a:srgbClr val="FF0000"/>
                </a:solidFill>
                <a:effectLst/>
                <a:latin typeface="Calibri" pitchFamily="34" charset="0"/>
                <a:ea typeface="Calibri" pitchFamily="34" charset="0"/>
                <a:cs typeface="Times New Roman" pitchFamily="18" charset="0"/>
              </a:rPr>
              <a:t>valuer</a:t>
            </a:r>
            <a:r>
              <a:rPr kumimoji="0" lang="en-US" sz="2400" b="0" i="0" u="sng" strike="noStrike" cap="none" normalizeH="0" baseline="0" dirty="0" smtClean="0">
                <a:ln>
                  <a:noFill/>
                </a:ln>
                <a:solidFill>
                  <a:srgbClr val="FF0000"/>
                </a:solidFill>
                <a:effectLst/>
                <a:latin typeface="Calibri" pitchFamily="34"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Independence and conflict of interest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valuer</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shall maintain complete independence in his/its professional relationships and shall conduct the valuation independent of external influences.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825091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 name="Rectangle 16"/>
          <p:cNvSpPr/>
          <p:nvPr/>
        </p:nvSpPr>
        <p:spPr>
          <a:xfrm>
            <a:off x="304526" y="285349"/>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Calibri" panose="020F0502020204030204" pitchFamily="34" charset="0"/>
              <a:cs typeface="Calibri" panose="020F0502020204030204" pitchFamily="34" charset="0"/>
            </a:endParaRPr>
          </a:p>
        </p:txBody>
      </p:sp>
      <p:sp>
        <p:nvSpPr>
          <p:cNvPr id="4" name="Rectangle 3"/>
          <p:cNvSpPr/>
          <p:nvPr/>
        </p:nvSpPr>
        <p:spPr>
          <a:xfrm>
            <a:off x="399245" y="1244518"/>
            <a:ext cx="11359166" cy="4832092"/>
          </a:xfrm>
          <a:prstGeom prst="rect">
            <a:avLst/>
          </a:prstGeom>
        </p:spPr>
        <p:txBody>
          <a:bodyPr wrap="square">
            <a:spAutoFit/>
          </a:bodyPr>
          <a:lstStyle/>
          <a:p>
            <a:r>
              <a:rPr lang="en-US" sz="2800" dirty="0" smtClean="0">
                <a:latin typeface="Calibri" pitchFamily="34" charset="0"/>
                <a:ea typeface="Calibri" pitchFamily="34" charset="0"/>
                <a:cs typeface="Times New Roman" pitchFamily="18" charset="0"/>
              </a:rPr>
              <a:t>Q10 ) The registered </a:t>
            </a:r>
            <a:r>
              <a:rPr lang="en-US" sz="2800" dirty="0" err="1" smtClean="0">
                <a:latin typeface="Calibri" pitchFamily="34" charset="0"/>
                <a:ea typeface="Calibri" pitchFamily="34" charset="0"/>
                <a:cs typeface="Times New Roman" pitchFamily="18" charset="0"/>
              </a:rPr>
              <a:t>valuer</a:t>
            </a:r>
            <a:r>
              <a:rPr lang="en-US" sz="2800" dirty="0" smtClean="0">
                <a:latin typeface="Calibri" pitchFamily="34" charset="0"/>
                <a:ea typeface="Calibri" pitchFamily="34" charset="0"/>
                <a:cs typeface="Times New Roman" pitchFamily="18" charset="0"/>
              </a:rPr>
              <a:t> may obtain inputs for his valuation report or get a separate valuation for an asset class conducted from another registered </a:t>
            </a:r>
            <a:r>
              <a:rPr lang="en-US" sz="2800" dirty="0" err="1" smtClean="0">
                <a:latin typeface="Calibri" pitchFamily="34" charset="0"/>
                <a:ea typeface="Calibri" pitchFamily="34" charset="0"/>
                <a:cs typeface="Times New Roman" pitchFamily="18" charset="0"/>
              </a:rPr>
              <a:t>valuer</a:t>
            </a:r>
            <a:r>
              <a:rPr lang="en-US" sz="2800" dirty="0" smtClean="0">
                <a:latin typeface="Calibri" pitchFamily="34" charset="0"/>
                <a:ea typeface="Calibri" pitchFamily="34" charset="0"/>
                <a:cs typeface="Times New Roman" pitchFamily="18" charset="0"/>
              </a:rPr>
              <a:t>. The liabilities against the resultant valuation shall be :</a:t>
            </a:r>
          </a:p>
          <a:p>
            <a:endParaRPr lang="en-US" sz="2800" dirty="0" smtClean="0">
              <a:latin typeface="Calibri" pitchFamily="34" charset="0"/>
              <a:ea typeface="Calibri" pitchFamily="34" charset="0"/>
              <a:cs typeface="Times New Roman" pitchFamily="18" charset="0"/>
            </a:endParaRPr>
          </a:p>
          <a:p>
            <a:pPr marL="342900" indent="-342900">
              <a:buAutoNum type="alphaLcParenR"/>
            </a:pPr>
            <a:r>
              <a:rPr lang="en-GB" sz="2800" dirty="0" smtClean="0">
                <a:latin typeface="Calibri" pitchFamily="34" charset="0"/>
                <a:cs typeface="Times New Roman" pitchFamily="18" charset="0"/>
              </a:rPr>
              <a:t>Mentioned and remain the liabilities of expert/ other </a:t>
            </a:r>
            <a:r>
              <a:rPr lang="en-GB" sz="2800" dirty="0" err="1" smtClean="0">
                <a:latin typeface="Calibri" pitchFamily="34" charset="0"/>
                <a:cs typeface="Times New Roman" pitchFamily="18" charset="0"/>
              </a:rPr>
              <a:t>valuer</a:t>
            </a:r>
            <a:endParaRPr lang="en-GB" sz="2800" dirty="0" smtClean="0">
              <a:latin typeface="Calibri" pitchFamily="34" charset="0"/>
              <a:cs typeface="Times New Roman" pitchFamily="18" charset="0"/>
            </a:endParaRPr>
          </a:p>
          <a:p>
            <a:pPr marL="342900" indent="-342900">
              <a:buAutoNum type="alphaLcParenR"/>
            </a:pPr>
            <a:endParaRPr lang="en-GB" sz="2800" dirty="0" smtClean="0">
              <a:latin typeface="Calibri" pitchFamily="34" charset="0"/>
              <a:cs typeface="Times New Roman" pitchFamily="18" charset="0"/>
            </a:endParaRPr>
          </a:p>
          <a:p>
            <a:pPr marL="342900" indent="-342900">
              <a:buAutoNum type="alphaLcParenR"/>
            </a:pPr>
            <a:r>
              <a:rPr lang="en-GB" sz="2800" dirty="0" smtClean="0">
                <a:latin typeface="Calibri" pitchFamily="34" charset="0"/>
                <a:cs typeface="Times New Roman" pitchFamily="18" charset="0"/>
              </a:rPr>
              <a:t>To that extent remain  of the others if disclosed in the report </a:t>
            </a:r>
          </a:p>
          <a:p>
            <a:pPr marL="342900" indent="-342900">
              <a:buAutoNum type="alphaLcParenR"/>
            </a:pPr>
            <a:endParaRPr lang="en-GB" sz="2800" dirty="0" smtClean="0"/>
          </a:p>
          <a:p>
            <a:pPr marL="342900" indent="-342900">
              <a:buAutoNum type="alphaLcParenR"/>
            </a:pPr>
            <a:r>
              <a:rPr lang="en-GB" sz="2800" dirty="0" smtClean="0"/>
              <a:t> Will remain of Main </a:t>
            </a:r>
            <a:r>
              <a:rPr lang="en-GB" sz="2800" dirty="0" err="1" smtClean="0"/>
              <a:t>valuer</a:t>
            </a:r>
            <a:r>
              <a:rPr lang="en-GB" sz="2800" dirty="0" smtClean="0"/>
              <a:t>, even if mentioned </a:t>
            </a:r>
          </a:p>
          <a:p>
            <a:pPr marL="342900" indent="-342900">
              <a:buAutoNum type="alphaLcParenR"/>
            </a:pPr>
            <a:endParaRPr lang="en-GB" sz="2800" dirty="0" smtClean="0"/>
          </a:p>
          <a:p>
            <a:pPr marL="342900" indent="-342900">
              <a:buAutoNum type="alphaLcParenR"/>
            </a:pPr>
            <a:r>
              <a:rPr lang="en-GB" sz="2800" dirty="0" smtClean="0"/>
              <a:t> Will be joint </a:t>
            </a:r>
            <a:endParaRPr lang="en-US" sz="2800" dirty="0"/>
          </a:p>
        </p:txBody>
      </p:sp>
    </p:spTree>
    <p:extLst>
      <p:ext uri="{BB962C8B-B14F-4D97-AF65-F5344CB8AC3E}">
        <p14:creationId xmlns:p14="http://schemas.microsoft.com/office/powerpoint/2010/main" xmlns="" val="3825091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 name="Rectangle 16"/>
          <p:cNvSpPr/>
          <p:nvPr/>
        </p:nvSpPr>
        <p:spPr>
          <a:xfrm>
            <a:off x="304526" y="285349"/>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Calibri" panose="020F0502020204030204" pitchFamily="34" charset="0"/>
              <a:cs typeface="Calibri" panose="020F0502020204030204" pitchFamily="34" charset="0"/>
            </a:endParaRPr>
          </a:p>
        </p:txBody>
      </p:sp>
      <p:sp>
        <p:nvSpPr>
          <p:cNvPr id="4" name="Rectangle 3"/>
          <p:cNvSpPr/>
          <p:nvPr/>
        </p:nvSpPr>
        <p:spPr>
          <a:xfrm>
            <a:off x="399245" y="1244518"/>
            <a:ext cx="11359166" cy="4832092"/>
          </a:xfrm>
          <a:prstGeom prst="rect">
            <a:avLst/>
          </a:prstGeom>
        </p:spPr>
        <p:txBody>
          <a:bodyPr wrap="square">
            <a:spAutoFit/>
          </a:bodyPr>
          <a:lstStyle/>
          <a:p>
            <a:r>
              <a:rPr lang="en-US" sz="2800" dirty="0" smtClean="0">
                <a:latin typeface="Calibri" pitchFamily="34" charset="0"/>
                <a:ea typeface="Calibri" pitchFamily="34" charset="0"/>
                <a:cs typeface="Times New Roman" pitchFamily="18" charset="0"/>
              </a:rPr>
              <a:t>Q10 ) The registered </a:t>
            </a:r>
            <a:r>
              <a:rPr lang="en-US" sz="2800" dirty="0" err="1" smtClean="0">
                <a:latin typeface="Calibri" pitchFamily="34" charset="0"/>
                <a:ea typeface="Calibri" pitchFamily="34" charset="0"/>
                <a:cs typeface="Times New Roman" pitchFamily="18" charset="0"/>
              </a:rPr>
              <a:t>valuer</a:t>
            </a:r>
            <a:r>
              <a:rPr lang="en-US" sz="2800" dirty="0" smtClean="0">
                <a:latin typeface="Calibri" pitchFamily="34" charset="0"/>
                <a:ea typeface="Calibri" pitchFamily="34" charset="0"/>
                <a:cs typeface="Times New Roman" pitchFamily="18" charset="0"/>
              </a:rPr>
              <a:t> may obtain inputs for his valuation report or get a separate valuation for an asset class conducted from another registered </a:t>
            </a:r>
            <a:r>
              <a:rPr lang="en-US" sz="2800" dirty="0" err="1" smtClean="0">
                <a:latin typeface="Calibri" pitchFamily="34" charset="0"/>
                <a:ea typeface="Calibri" pitchFamily="34" charset="0"/>
                <a:cs typeface="Times New Roman" pitchFamily="18" charset="0"/>
              </a:rPr>
              <a:t>valuer</a:t>
            </a:r>
            <a:r>
              <a:rPr lang="en-US" sz="2800" dirty="0" smtClean="0">
                <a:latin typeface="Calibri" pitchFamily="34" charset="0"/>
                <a:ea typeface="Calibri" pitchFamily="34" charset="0"/>
                <a:cs typeface="Times New Roman" pitchFamily="18" charset="0"/>
              </a:rPr>
              <a:t>. The liabilities against the resultant valuation shall be :</a:t>
            </a:r>
          </a:p>
          <a:p>
            <a:endParaRPr lang="en-US" sz="2800" dirty="0" smtClean="0">
              <a:latin typeface="Calibri" pitchFamily="34" charset="0"/>
              <a:ea typeface="Calibri" pitchFamily="34" charset="0"/>
              <a:cs typeface="Times New Roman" pitchFamily="18" charset="0"/>
            </a:endParaRPr>
          </a:p>
          <a:p>
            <a:pPr marL="342900" indent="-342900">
              <a:buAutoNum type="alphaLcParenR"/>
            </a:pPr>
            <a:r>
              <a:rPr lang="en-GB" sz="2800" dirty="0" smtClean="0">
                <a:latin typeface="Calibri" pitchFamily="34" charset="0"/>
                <a:cs typeface="Times New Roman" pitchFamily="18" charset="0"/>
              </a:rPr>
              <a:t>Mentioned and remain the liabilities of expert/ other </a:t>
            </a:r>
            <a:r>
              <a:rPr lang="en-GB" sz="2800" dirty="0" err="1" smtClean="0">
                <a:latin typeface="Calibri" pitchFamily="34" charset="0"/>
                <a:cs typeface="Times New Roman" pitchFamily="18" charset="0"/>
              </a:rPr>
              <a:t>valuer</a:t>
            </a:r>
            <a:endParaRPr lang="en-GB" sz="2800" dirty="0" smtClean="0">
              <a:latin typeface="Calibri" pitchFamily="34" charset="0"/>
              <a:cs typeface="Times New Roman" pitchFamily="18" charset="0"/>
            </a:endParaRPr>
          </a:p>
          <a:p>
            <a:pPr marL="342900" indent="-342900">
              <a:buAutoNum type="alphaLcParenR"/>
            </a:pPr>
            <a:endParaRPr lang="en-GB" sz="2800" dirty="0" smtClean="0">
              <a:latin typeface="Calibri" pitchFamily="34" charset="0"/>
              <a:cs typeface="Times New Roman" pitchFamily="18" charset="0"/>
            </a:endParaRPr>
          </a:p>
          <a:p>
            <a:pPr marL="342900" indent="-342900">
              <a:buAutoNum type="alphaLcParenR"/>
            </a:pPr>
            <a:r>
              <a:rPr lang="en-GB" sz="2800" dirty="0" smtClean="0">
                <a:latin typeface="Calibri" pitchFamily="34" charset="0"/>
                <a:cs typeface="Times New Roman" pitchFamily="18" charset="0"/>
              </a:rPr>
              <a:t>To that extent remain  of the others if disclosed in the report </a:t>
            </a:r>
          </a:p>
          <a:p>
            <a:pPr marL="342900" indent="-342900">
              <a:buAutoNum type="alphaLcParenR"/>
            </a:pPr>
            <a:endParaRPr lang="en-GB" sz="2800" dirty="0" smtClean="0"/>
          </a:p>
          <a:p>
            <a:pPr marL="342900" indent="-342900">
              <a:buAutoNum type="alphaLcParenR"/>
            </a:pPr>
            <a:r>
              <a:rPr lang="en-GB" sz="2800" dirty="0" smtClean="0"/>
              <a:t> </a:t>
            </a:r>
            <a:r>
              <a:rPr lang="en-GB" sz="2800" dirty="0" smtClean="0">
                <a:solidFill>
                  <a:srgbClr val="FF0000"/>
                </a:solidFill>
              </a:rPr>
              <a:t>Will remain of Main </a:t>
            </a:r>
            <a:r>
              <a:rPr lang="en-GB" sz="2800" dirty="0" err="1" smtClean="0">
                <a:solidFill>
                  <a:srgbClr val="FF0000"/>
                </a:solidFill>
              </a:rPr>
              <a:t>valuer</a:t>
            </a:r>
            <a:r>
              <a:rPr lang="en-GB" sz="2800" dirty="0" smtClean="0">
                <a:solidFill>
                  <a:srgbClr val="FF0000"/>
                </a:solidFill>
              </a:rPr>
              <a:t>, even if mentioned </a:t>
            </a:r>
          </a:p>
          <a:p>
            <a:pPr marL="342900" indent="-342900">
              <a:buAutoNum type="alphaLcParenR"/>
            </a:pPr>
            <a:endParaRPr lang="en-GB" sz="2800" dirty="0" smtClean="0"/>
          </a:p>
          <a:p>
            <a:pPr marL="342900" indent="-342900">
              <a:buAutoNum type="alphaLcParenR"/>
            </a:pPr>
            <a:r>
              <a:rPr lang="en-GB" sz="2800" dirty="0" smtClean="0"/>
              <a:t> Will be joint </a:t>
            </a:r>
            <a:endParaRPr lang="en-US" sz="2800" dirty="0"/>
          </a:p>
        </p:txBody>
      </p:sp>
    </p:spTree>
    <p:extLst>
      <p:ext uri="{BB962C8B-B14F-4D97-AF65-F5344CB8AC3E}">
        <p14:creationId xmlns:p14="http://schemas.microsoft.com/office/powerpoint/2010/main" xmlns="" val="3825091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 name="Rectangle 16"/>
          <p:cNvSpPr/>
          <p:nvPr/>
        </p:nvSpPr>
        <p:spPr>
          <a:xfrm>
            <a:off x="304526" y="220954"/>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800" dirty="0" smtClean="0">
                <a:solidFill>
                  <a:srgbClr val="FF0000"/>
                </a:solidFill>
                <a:latin typeface="Calibri" panose="020F0502020204030204" pitchFamily="34" charset="0"/>
                <a:cs typeface="Calibri" panose="020F0502020204030204" pitchFamily="34" charset="0"/>
              </a:rPr>
              <a:t>Break </a:t>
            </a:r>
            <a:endParaRPr lang="en-US" sz="24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825091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 name="Rectangle 16"/>
          <p:cNvSpPr/>
          <p:nvPr/>
        </p:nvSpPr>
        <p:spPr>
          <a:xfrm>
            <a:off x="304526" y="285349"/>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Calibri" panose="020F0502020204030204" pitchFamily="34" charset="0"/>
              <a:cs typeface="Calibri" panose="020F0502020204030204" pitchFamily="34" charset="0"/>
            </a:endParaRPr>
          </a:p>
        </p:txBody>
      </p:sp>
      <p:sp>
        <p:nvSpPr>
          <p:cNvPr id="133121" name="Rectangle 1"/>
          <p:cNvSpPr>
            <a:spLocks noChangeArrowheads="1"/>
          </p:cNvSpPr>
          <p:nvPr/>
        </p:nvSpPr>
        <p:spPr bwMode="auto">
          <a:xfrm>
            <a:off x="643950" y="1442448"/>
            <a:ext cx="10418999"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Registered </a:t>
            </a:r>
            <a:r>
              <a:rPr kumimoji="0" lang="en-US" sz="36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Valuers</a:t>
            </a:r>
            <a:r>
              <a:rPr kumimoji="0" lang="en-US" sz="3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Valuation Rules, 2017</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sz="3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3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Valuation Standards</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3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Registered </a:t>
            </a:r>
            <a:r>
              <a:rPr kumimoji="0" lang="en-US" sz="3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Valuers</a:t>
            </a:r>
            <a:r>
              <a:rPr kumimoji="0" lang="en-US" sz="3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3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Organisation</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3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Registration of </a:t>
            </a:r>
            <a:r>
              <a:rPr kumimoji="0" lang="en-US" sz="3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Valuers</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3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Asset Classes</a:t>
            </a:r>
            <a:endParaRPr kumimoji="0" lang="en-US" sz="5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825091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B0F97DFD-B2FE-4808-B075-40BE027FB5A9}"/>
              </a:ext>
            </a:extLst>
          </p:cNvPr>
          <p:cNvSpPr/>
          <p:nvPr/>
        </p:nvSpPr>
        <p:spPr>
          <a:xfrm>
            <a:off x="0" y="0"/>
            <a:ext cx="12191232" cy="6858000"/>
          </a:xfrm>
          <a:prstGeom prst="rect">
            <a:avLst/>
          </a:prstGeom>
          <a:solidFill>
            <a:srgbClr val="D70032"/>
          </a:solidFill>
          <a:ln>
            <a:solidFill>
              <a:srgbClr val="E41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7" name="Rectangle 6">
            <a:extLst>
              <a:ext uri="{FF2B5EF4-FFF2-40B4-BE49-F238E27FC236}">
                <a16:creationId xmlns="" xmlns:a16="http://schemas.microsoft.com/office/drawing/2014/main" id="{E8145FF5-E616-44A1-9E72-4C54ADFCCDF0}"/>
              </a:ext>
            </a:extLst>
          </p:cNvPr>
          <p:cNvSpPr/>
          <p:nvPr/>
        </p:nvSpPr>
        <p:spPr>
          <a:xfrm>
            <a:off x="0" y="774700"/>
            <a:ext cx="12191232" cy="5308600"/>
          </a:xfrm>
          <a:prstGeom prst="rect">
            <a:avLst/>
          </a:prstGeom>
          <a:solidFill>
            <a:srgbClr val="141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 name="Rectangle 1"/>
          <p:cNvSpPr/>
          <p:nvPr/>
        </p:nvSpPr>
        <p:spPr>
          <a:xfrm>
            <a:off x="887503" y="2826353"/>
            <a:ext cx="10206317" cy="769441"/>
          </a:xfrm>
          <a:prstGeom prst="rect">
            <a:avLst/>
          </a:prstGeom>
        </p:spPr>
        <p:txBody>
          <a:bodyPr wrap="square">
            <a:spAutoFit/>
          </a:bodyPr>
          <a:lstStyle/>
          <a:p>
            <a:pPr algn="ctr">
              <a:lnSpc>
                <a:spcPct val="100000"/>
              </a:lnSpc>
              <a:spcBef>
                <a:spcPts val="0"/>
              </a:spcBef>
            </a:pPr>
            <a:r>
              <a:rPr lang="en-US" altLang="en-US" sz="4400" b="1" dirty="0">
                <a:solidFill>
                  <a:schemeClr val="bg1"/>
                </a:solidFill>
                <a:latin typeface="Calibri" panose="020F0502020204030204" pitchFamily="34" charset="0"/>
                <a:cs typeface="Calibri" panose="020F0502020204030204" pitchFamily="34" charset="0"/>
              </a:rPr>
              <a:t>Valuation of Securities or Financial Assets</a:t>
            </a:r>
            <a:endParaRPr lang="en-US" sz="4400" b="1" dirty="0">
              <a:solidFill>
                <a:srgbClr val="D5003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4077403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D50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9" name="Rectangle 8"/>
          <p:cNvSpPr/>
          <p:nvPr/>
        </p:nvSpPr>
        <p:spPr>
          <a:xfrm>
            <a:off x="371343" y="357390"/>
            <a:ext cx="11449319" cy="6168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pic>
        <p:nvPicPr>
          <p:cNvPr id="28674" name="Picture 2" descr="https://www2.deloitte.com/content/dam/Deloitte/in/Images/header_images/in-risk-ind-b-noexp.jpg/_jcr_content/renditions/cq5dam.web.1400.350.desktop.jpe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5840" r="31382"/>
          <a:stretch/>
        </p:blipFill>
        <p:spPr bwMode="auto">
          <a:xfrm>
            <a:off x="371338" y="1549538"/>
            <a:ext cx="8229600" cy="479058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5901070" y="1436207"/>
            <a:ext cx="5919587" cy="2943563"/>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400" b="1" dirty="0">
                <a:latin typeface="Calibri" panose="020F0502020204030204" pitchFamily="34" charset="0"/>
                <a:cs typeface="Calibri" panose="020F0502020204030204" pitchFamily="34" charset="0"/>
              </a:rPr>
              <a:t>Legal Recognition</a:t>
            </a:r>
          </a:p>
          <a:p>
            <a:pPr marL="285750" indent="-285750">
              <a:lnSpc>
                <a:spcPct val="200000"/>
              </a:lnSpc>
              <a:buFont typeface="Arial" panose="020B0604020202020204" pitchFamily="34" charset="0"/>
              <a:buChar char="•"/>
            </a:pPr>
            <a:r>
              <a:rPr lang="en-US" sz="2400" b="1" dirty="0">
                <a:latin typeface="Calibri" panose="020F0502020204030204" pitchFamily="34" charset="0"/>
                <a:cs typeface="Calibri" panose="020F0502020204030204" pitchFamily="34" charset="0"/>
              </a:rPr>
              <a:t>Regulated Profession</a:t>
            </a:r>
          </a:p>
          <a:p>
            <a:pPr marL="285750" indent="-285750">
              <a:lnSpc>
                <a:spcPct val="200000"/>
              </a:lnSpc>
              <a:buFont typeface="Arial" panose="020B0604020202020204" pitchFamily="34" charset="0"/>
              <a:buChar char="•"/>
            </a:pPr>
            <a:r>
              <a:rPr lang="en-US" sz="2400" b="1" dirty="0">
                <a:latin typeface="Calibri" panose="020F0502020204030204" pitchFamily="34" charset="0"/>
                <a:cs typeface="Calibri" panose="020F0502020204030204" pitchFamily="34" charset="0"/>
              </a:rPr>
              <a:t>Uniform Practice</a:t>
            </a:r>
          </a:p>
          <a:p>
            <a:pPr marL="285750" indent="-285750">
              <a:lnSpc>
                <a:spcPct val="200000"/>
              </a:lnSpc>
              <a:buFont typeface="Arial" panose="020B0604020202020204" pitchFamily="34" charset="0"/>
              <a:buChar char="•"/>
            </a:pPr>
            <a:r>
              <a:rPr lang="en-US" sz="2400" b="1" dirty="0">
                <a:latin typeface="Calibri" panose="020F0502020204030204" pitchFamily="34" charset="0"/>
                <a:cs typeface="Calibri" panose="020F0502020204030204" pitchFamily="34" charset="0"/>
              </a:rPr>
              <a:t>Requires Skill set / Capacity Building</a:t>
            </a:r>
          </a:p>
        </p:txBody>
      </p:sp>
      <p:sp>
        <p:nvSpPr>
          <p:cNvPr id="10" name="TextBox 9">
            <a:extLst>
              <a:ext uri="{FF2B5EF4-FFF2-40B4-BE49-F238E27FC236}">
                <a16:creationId xmlns="" xmlns:a16="http://schemas.microsoft.com/office/drawing/2014/main" id="{BA20F8B6-4C81-48DF-8207-30423DABC7BC}"/>
              </a:ext>
            </a:extLst>
          </p:cNvPr>
          <p:cNvSpPr txBox="1"/>
          <p:nvPr/>
        </p:nvSpPr>
        <p:spPr>
          <a:xfrm>
            <a:off x="358091" y="288641"/>
            <a:ext cx="8920046" cy="584775"/>
          </a:xfrm>
          <a:prstGeom prst="rect">
            <a:avLst/>
          </a:prstGeom>
          <a:solidFill>
            <a:srgbClr val="D50032"/>
          </a:solid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New </a:t>
            </a:r>
            <a:r>
              <a:rPr lang="en-US" sz="3200" b="1" dirty="0" smtClean="0">
                <a:solidFill>
                  <a:schemeClr val="bg1"/>
                </a:solidFill>
                <a:latin typeface="Calibri" panose="020F0502020204030204" pitchFamily="34" charset="0"/>
                <a:cs typeface="Calibri" panose="020F0502020204030204" pitchFamily="34" charset="0"/>
              </a:rPr>
              <a:t>Era of Valuation in India – Registered </a:t>
            </a:r>
            <a:r>
              <a:rPr lang="en-US" sz="3200" b="1" dirty="0" err="1" smtClean="0">
                <a:solidFill>
                  <a:schemeClr val="bg1"/>
                </a:solidFill>
                <a:latin typeface="Calibri" panose="020F0502020204030204" pitchFamily="34" charset="0"/>
                <a:cs typeface="Calibri" panose="020F0502020204030204" pitchFamily="34" charset="0"/>
              </a:rPr>
              <a:t>Valuers</a:t>
            </a:r>
            <a:endParaRPr lang="en-US"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6681817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0"/>
            <a:ext cx="12192000" cy="6858000"/>
          </a:xfrm>
          <a:prstGeom prst="rect">
            <a:avLst/>
          </a:prstGeom>
          <a:solidFill>
            <a:srgbClr val="D50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2" name="Rectangle 41"/>
          <p:cNvSpPr/>
          <p:nvPr/>
        </p:nvSpPr>
        <p:spPr>
          <a:xfrm>
            <a:off x="371343" y="357390"/>
            <a:ext cx="11449319" cy="6168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3" name="TextBox 42">
            <a:extLst>
              <a:ext uri="{FF2B5EF4-FFF2-40B4-BE49-F238E27FC236}">
                <a16:creationId xmlns="" xmlns:a16="http://schemas.microsoft.com/office/drawing/2014/main" id="{BA20F8B6-4C81-48DF-8207-30423DABC7BC}"/>
              </a:ext>
            </a:extLst>
          </p:cNvPr>
          <p:cNvSpPr txBox="1"/>
          <p:nvPr/>
        </p:nvSpPr>
        <p:spPr>
          <a:xfrm>
            <a:off x="371343" y="288641"/>
            <a:ext cx="8920046" cy="584775"/>
          </a:xfrm>
          <a:prstGeom prst="rect">
            <a:avLst/>
          </a:prstGeom>
          <a:solidFill>
            <a:srgbClr val="D50032"/>
          </a:solidFill>
        </p:spPr>
        <p:txBody>
          <a:bodyPr wrap="square" rtlCol="0">
            <a:spAutoFit/>
          </a:bodyPr>
          <a:lstStyle/>
          <a:p>
            <a:r>
              <a:rPr lang="en-US" sz="3200" b="1" dirty="0" smtClean="0">
                <a:solidFill>
                  <a:schemeClr val="bg1"/>
                </a:solidFill>
                <a:latin typeface="Calibri" panose="020F0502020204030204" pitchFamily="34" charset="0"/>
                <a:cs typeface="Calibri" panose="020F0502020204030204" pitchFamily="34" charset="0"/>
              </a:rPr>
              <a:t>Registered </a:t>
            </a:r>
            <a:r>
              <a:rPr lang="en-US" sz="3200" b="1" dirty="0" err="1" smtClean="0">
                <a:solidFill>
                  <a:schemeClr val="bg1"/>
                </a:solidFill>
                <a:latin typeface="Calibri" panose="020F0502020204030204" pitchFamily="34" charset="0"/>
                <a:cs typeface="Calibri" panose="020F0502020204030204" pitchFamily="34" charset="0"/>
              </a:rPr>
              <a:t>Valuer</a:t>
            </a:r>
            <a:endParaRPr lang="en-US" sz="3200" dirty="0">
              <a:solidFill>
                <a:schemeClr val="bg1"/>
              </a:solidFill>
              <a:latin typeface="Calibri" panose="020F0502020204030204" pitchFamily="34" charset="0"/>
              <a:cs typeface="Calibri" panose="020F0502020204030204" pitchFamily="34" charset="0"/>
            </a:endParaRPr>
          </a:p>
        </p:txBody>
      </p:sp>
      <p:sp>
        <p:nvSpPr>
          <p:cNvPr id="30" name="Rectangle 29">
            <a:extLst>
              <a:ext uri="{FF2B5EF4-FFF2-40B4-BE49-F238E27FC236}">
                <a16:creationId xmlns="" xmlns:a16="http://schemas.microsoft.com/office/drawing/2014/main" id="{F98A4E36-9134-41E1-B7BA-9D8B325C3D74}"/>
              </a:ext>
            </a:extLst>
          </p:cNvPr>
          <p:cNvSpPr/>
          <p:nvPr/>
        </p:nvSpPr>
        <p:spPr>
          <a:xfrm>
            <a:off x="420268" y="974238"/>
            <a:ext cx="11183834" cy="4549835"/>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2800" b="1" dirty="0" smtClean="0">
                <a:latin typeface="Calibri" panose="020F0502020204030204" pitchFamily="34" charset="0"/>
                <a:cs typeface="Calibri" panose="020F0502020204030204" pitchFamily="34" charset="0"/>
              </a:rPr>
              <a:t>Starting Point – Section 247 of Companies Act, 2013</a:t>
            </a:r>
          </a:p>
          <a:p>
            <a:pPr marL="285750" indent="-285750" algn="just">
              <a:lnSpc>
                <a:spcPct val="150000"/>
              </a:lnSpc>
              <a:buFont typeface="Arial" panose="020B0604020202020204" pitchFamily="34" charset="0"/>
              <a:buChar char="•"/>
            </a:pPr>
            <a:r>
              <a:rPr lang="en-US" sz="2800" b="1" dirty="0" smtClean="0">
                <a:latin typeface="Calibri" panose="020F0502020204030204" pitchFamily="34" charset="0"/>
                <a:cs typeface="Calibri" panose="020F0502020204030204" pitchFamily="34" charset="0"/>
              </a:rPr>
              <a:t>Applicable Rules – Companies (Registered </a:t>
            </a:r>
            <a:r>
              <a:rPr lang="en-US" sz="2800" b="1" dirty="0" err="1" smtClean="0">
                <a:latin typeface="Calibri" panose="020F0502020204030204" pitchFamily="34" charset="0"/>
                <a:cs typeface="Calibri" panose="020F0502020204030204" pitchFamily="34" charset="0"/>
              </a:rPr>
              <a:t>Valuers</a:t>
            </a:r>
            <a:r>
              <a:rPr lang="en-US" sz="2800" b="1" dirty="0" smtClean="0">
                <a:latin typeface="Calibri" panose="020F0502020204030204" pitchFamily="34" charset="0"/>
                <a:cs typeface="Calibri" panose="020F0502020204030204" pitchFamily="34" charset="0"/>
              </a:rPr>
              <a:t> and Valuation)Rules 2017 </a:t>
            </a:r>
          </a:p>
          <a:p>
            <a:pPr marL="285750" indent="-285750" algn="just">
              <a:lnSpc>
                <a:spcPct val="150000"/>
              </a:lnSpc>
              <a:buFont typeface="Arial" panose="020B0604020202020204" pitchFamily="34" charset="0"/>
              <a:buChar char="•"/>
            </a:pPr>
            <a:r>
              <a:rPr lang="en-US" sz="2800" b="1" dirty="0" smtClean="0">
                <a:latin typeface="Calibri" panose="020F0502020204030204" pitchFamily="34" charset="0"/>
                <a:cs typeface="Calibri" panose="020F0502020204030204" pitchFamily="34" charset="0"/>
              </a:rPr>
              <a:t>Regulating </a:t>
            </a:r>
            <a:r>
              <a:rPr lang="en-US" sz="2800" b="1" dirty="0">
                <a:latin typeface="Calibri" panose="020F0502020204030204" pitchFamily="34" charset="0"/>
                <a:cs typeface="Calibri" panose="020F0502020204030204" pitchFamily="34" charset="0"/>
              </a:rPr>
              <a:t>the profession of Valuation in India for Standardization and </a:t>
            </a:r>
            <a:r>
              <a:rPr lang="en-US" sz="2800" b="1" dirty="0" smtClean="0">
                <a:latin typeface="Calibri" panose="020F0502020204030204" pitchFamily="34" charset="0"/>
                <a:cs typeface="Calibri" panose="020F0502020204030204" pitchFamily="34" charset="0"/>
              </a:rPr>
              <a:t>Transparency</a:t>
            </a:r>
            <a:r>
              <a:rPr lang="en-US" sz="2800" dirty="0" smtClean="0">
                <a:latin typeface="Calibri" panose="020F0502020204030204" pitchFamily="34" charset="0"/>
                <a:cs typeface="Calibri" panose="020F0502020204030204" pitchFamily="34" charset="0"/>
              </a:rPr>
              <a:t> </a:t>
            </a:r>
          </a:p>
          <a:p>
            <a:pPr marL="285750" indent="-285750" algn="just">
              <a:lnSpc>
                <a:spcPct val="150000"/>
              </a:lnSpc>
              <a:buFont typeface="Arial" panose="020B0604020202020204" pitchFamily="34" charset="0"/>
              <a:buChar char="•"/>
            </a:pPr>
            <a:r>
              <a:rPr lang="en-US" sz="2800" b="1" dirty="0" smtClean="0">
                <a:latin typeface="Calibri" panose="020F0502020204030204" pitchFamily="34" charset="0"/>
                <a:cs typeface="Calibri" panose="020F0502020204030204" pitchFamily="34" charset="0"/>
              </a:rPr>
              <a:t>As </a:t>
            </a:r>
            <a:r>
              <a:rPr lang="en-US" sz="2800" b="1" dirty="0">
                <a:latin typeface="Calibri" panose="020F0502020204030204" pitchFamily="34" charset="0"/>
                <a:cs typeface="Calibri" panose="020F0502020204030204" pitchFamily="34" charset="0"/>
              </a:rPr>
              <a:t>of now, covers Companies Act and </a:t>
            </a:r>
            <a:r>
              <a:rPr lang="en-US" sz="2800" b="1" dirty="0" smtClean="0">
                <a:latin typeface="Calibri" panose="020F0502020204030204" pitchFamily="34" charset="0"/>
                <a:cs typeface="Calibri" panose="020F0502020204030204" pitchFamily="34" charset="0"/>
              </a:rPr>
              <a:t>Insolvency and Bankruptcy Code (IBC)</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6022470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 name="Rectangle 16"/>
          <p:cNvSpPr/>
          <p:nvPr/>
        </p:nvSpPr>
        <p:spPr>
          <a:xfrm>
            <a:off x="304526" y="299638"/>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dirty="0">
              <a:solidFill>
                <a:schemeClr val="bg1"/>
              </a:solidFill>
              <a:latin typeface="Calibri" panose="020F0502020204030204" pitchFamily="34" charset="0"/>
              <a:cs typeface="Calibri" panose="020F0502020204030204" pitchFamily="34" charset="0"/>
            </a:endParaRPr>
          </a:p>
        </p:txBody>
      </p:sp>
      <p:sp>
        <p:nvSpPr>
          <p:cNvPr id="9" name="TextBox 8"/>
          <p:cNvSpPr txBox="1"/>
          <p:nvPr/>
        </p:nvSpPr>
        <p:spPr>
          <a:xfrm>
            <a:off x="1928820" y="268309"/>
            <a:ext cx="7935687" cy="584775"/>
          </a:xfrm>
          <a:prstGeom prst="rect">
            <a:avLst/>
          </a:prstGeom>
          <a:noFill/>
        </p:spPr>
        <p:txBody>
          <a:bodyPr wrap="square" rtlCol="0">
            <a:spAutoFit/>
          </a:bodyPr>
          <a:lstStyle/>
          <a:p>
            <a:pPr algn="ctr"/>
            <a:r>
              <a:rPr lang="en-US" sz="3200" b="1" dirty="0">
                <a:solidFill>
                  <a:srgbClr val="141F3C"/>
                </a:solidFill>
                <a:latin typeface="Calibri" panose="020F0502020204030204" pitchFamily="34" charset="0"/>
                <a:cs typeface="Calibri" panose="020F0502020204030204" pitchFamily="34" charset="0"/>
              </a:rPr>
              <a:t>Skills Required for Performing Valuations </a:t>
            </a:r>
          </a:p>
        </p:txBody>
      </p:sp>
      <p:sp>
        <p:nvSpPr>
          <p:cNvPr id="2" name="TextBox 1"/>
          <p:cNvSpPr txBox="1"/>
          <p:nvPr/>
        </p:nvSpPr>
        <p:spPr>
          <a:xfrm>
            <a:off x="642938" y="792530"/>
            <a:ext cx="10915650" cy="5493812"/>
          </a:xfrm>
          <a:prstGeom prst="rect">
            <a:avLst/>
          </a:prstGeom>
          <a:noFill/>
        </p:spPr>
        <p:txBody>
          <a:bodyPr wrap="square" rtlCol="0">
            <a:spAutoFit/>
          </a:bodyPr>
          <a:lstStyle/>
          <a:p>
            <a:pPr algn="ctr">
              <a:lnSpc>
                <a:spcPct val="150000"/>
              </a:lnSpc>
            </a:pPr>
            <a:r>
              <a:rPr lang="en-GB" b="1" u="sng" dirty="0">
                <a:latin typeface="Calibri" panose="020F0502020204030204" pitchFamily="34" charset="0"/>
                <a:cs typeface="Calibri" panose="020F0502020204030204" pitchFamily="34" charset="0"/>
              </a:rPr>
              <a:t>Revenue Ruling 59-60 (Internal Revenue Service of USA</a:t>
            </a:r>
            <a:r>
              <a:rPr lang="en-GB" b="1" u="sng" dirty="0" smtClean="0">
                <a:latin typeface="Calibri" panose="020F0502020204030204" pitchFamily="34" charset="0"/>
                <a:cs typeface="Calibri" panose="020F0502020204030204" pitchFamily="34" charset="0"/>
              </a:rPr>
              <a:t>)-</a:t>
            </a:r>
            <a:r>
              <a:rPr lang="en-GB" b="1" u="sng" dirty="0" smtClean="0">
                <a:solidFill>
                  <a:srgbClr val="FF0000"/>
                </a:solidFill>
                <a:latin typeface="Calibri" panose="020F0502020204030204" pitchFamily="34" charset="0"/>
                <a:cs typeface="Calibri" panose="020F0502020204030204" pitchFamily="34" charset="0"/>
              </a:rPr>
              <a:t> IRS defined </a:t>
            </a:r>
            <a:endParaRPr lang="en-GB" u="sng" dirty="0">
              <a:solidFill>
                <a:srgbClr val="FF0000"/>
              </a:solidFill>
              <a:latin typeface="Calibri" panose="020F0502020204030204" pitchFamily="34" charset="0"/>
              <a:cs typeface="Calibri" panose="020F0502020204030204" pitchFamily="34" charset="0"/>
            </a:endParaRPr>
          </a:p>
          <a:p>
            <a:pPr algn="just">
              <a:lnSpc>
                <a:spcPct val="150000"/>
              </a:lnSpc>
            </a:pPr>
            <a:r>
              <a:rPr lang="en-IN" b="1" dirty="0">
                <a:latin typeface="Calibri" panose="020F0502020204030204" pitchFamily="34" charset="0"/>
                <a:cs typeface="Calibri" panose="020F0502020204030204" pitchFamily="34" charset="0"/>
              </a:rPr>
              <a:t>Revenue Ruling (RR) 59-60 is one of the oldest guidance available on Valuation in the world but still most relevant for Tax Valuations specifically for valuing closely held equity shares. It is the most widely referenced revenue ruling, </a:t>
            </a:r>
            <a:r>
              <a:rPr lang="en-IN" b="1" u="sng" dirty="0">
                <a:solidFill>
                  <a:srgbClr val="FF0000"/>
                </a:solidFill>
                <a:latin typeface="Calibri" panose="020F0502020204030204" pitchFamily="34" charset="0"/>
                <a:cs typeface="Calibri" panose="020F0502020204030204" pitchFamily="34" charset="0"/>
              </a:rPr>
              <a:t>also often referenced for Non Tax Valuations. </a:t>
            </a:r>
            <a:endParaRPr lang="en-IN" b="1" u="sng" dirty="0" smtClean="0">
              <a:solidFill>
                <a:srgbClr val="FF0000"/>
              </a:solidFill>
              <a:latin typeface="Calibri" panose="020F0502020204030204" pitchFamily="34" charset="0"/>
              <a:cs typeface="Calibri" panose="020F0502020204030204" pitchFamily="34" charset="0"/>
            </a:endParaRPr>
          </a:p>
          <a:p>
            <a:pPr algn="just">
              <a:lnSpc>
                <a:spcPct val="150000"/>
              </a:lnSpc>
            </a:pPr>
            <a:r>
              <a:rPr lang="en-IN" b="1" dirty="0" smtClean="0">
                <a:latin typeface="Calibri" panose="020F0502020204030204" pitchFamily="34" charset="0"/>
                <a:cs typeface="Calibri" panose="020F0502020204030204" pitchFamily="34" charset="0"/>
              </a:rPr>
              <a:t>While </a:t>
            </a:r>
            <a:r>
              <a:rPr lang="en-IN" b="1" dirty="0">
                <a:latin typeface="Calibri" panose="020F0502020204030204" pitchFamily="34" charset="0"/>
                <a:cs typeface="Calibri" panose="020F0502020204030204" pitchFamily="34" charset="0"/>
              </a:rPr>
              <a:t>valuing, it gives primary guidance on </a:t>
            </a:r>
            <a:r>
              <a:rPr lang="en-IN" b="1" dirty="0">
                <a:solidFill>
                  <a:srgbClr val="FF0000"/>
                </a:solidFill>
                <a:latin typeface="Calibri" panose="020F0502020204030204" pitchFamily="34" charset="0"/>
                <a:cs typeface="Calibri" panose="020F0502020204030204" pitchFamily="34" charset="0"/>
              </a:rPr>
              <a:t>eight basic factors to consider-</a:t>
            </a:r>
            <a:endParaRPr lang="en-GB" b="1" dirty="0">
              <a:solidFill>
                <a:srgbClr val="FF0000"/>
              </a:solidFill>
              <a:latin typeface="Calibri" panose="020F0502020204030204" pitchFamily="34" charset="0"/>
              <a:cs typeface="Calibri" panose="020F0502020204030204" pitchFamily="34" charset="0"/>
            </a:endParaRPr>
          </a:p>
          <a:p>
            <a:pPr marL="342900" indent="-342900" algn="just">
              <a:lnSpc>
                <a:spcPct val="150000"/>
              </a:lnSpc>
              <a:buFont typeface="+mj-lt"/>
              <a:buAutoNum type="arabicPeriod"/>
            </a:pPr>
            <a:r>
              <a:rPr lang="en-IN" b="1" dirty="0">
                <a:latin typeface="Calibri" panose="020F0502020204030204" pitchFamily="34" charset="0"/>
                <a:cs typeface="Calibri" panose="020F0502020204030204" pitchFamily="34" charset="0"/>
              </a:rPr>
              <a:t>Nature of the Business</a:t>
            </a:r>
            <a:r>
              <a:rPr lang="en-IN" dirty="0">
                <a:latin typeface="Calibri" panose="020F0502020204030204" pitchFamily="34" charset="0"/>
                <a:cs typeface="Calibri" panose="020F0502020204030204" pitchFamily="34" charset="0"/>
              </a:rPr>
              <a:t> and the History of the Enterprise from its inception</a:t>
            </a:r>
            <a:endParaRPr lang="en-GB" dirty="0">
              <a:latin typeface="Calibri" panose="020F0502020204030204" pitchFamily="34" charset="0"/>
              <a:cs typeface="Calibri" panose="020F0502020204030204" pitchFamily="34" charset="0"/>
            </a:endParaRPr>
          </a:p>
          <a:p>
            <a:pPr marL="342900" lvl="0" indent="-342900" algn="just">
              <a:lnSpc>
                <a:spcPct val="150000"/>
              </a:lnSpc>
              <a:buFont typeface="+mj-lt"/>
              <a:buAutoNum type="arabicPeriod"/>
            </a:pPr>
            <a:r>
              <a:rPr lang="en-IN" b="1" dirty="0" smtClean="0">
                <a:latin typeface="Calibri" panose="020F0502020204030204" pitchFamily="34" charset="0"/>
                <a:cs typeface="Calibri" panose="020F0502020204030204" pitchFamily="34" charset="0"/>
              </a:rPr>
              <a:t>Economic </a:t>
            </a:r>
            <a:r>
              <a:rPr lang="en-IN" b="1" dirty="0">
                <a:latin typeface="Calibri" panose="020F0502020204030204" pitchFamily="34" charset="0"/>
                <a:cs typeface="Calibri" panose="020F0502020204030204" pitchFamily="34" charset="0"/>
              </a:rPr>
              <a:t>outlook</a:t>
            </a:r>
            <a:r>
              <a:rPr lang="en-IN" dirty="0">
                <a:latin typeface="Calibri" panose="020F0502020204030204" pitchFamily="34" charset="0"/>
                <a:cs typeface="Calibri" panose="020F0502020204030204" pitchFamily="34" charset="0"/>
              </a:rPr>
              <a:t> in </a:t>
            </a:r>
            <a:r>
              <a:rPr lang="en-IN" dirty="0" smtClean="0">
                <a:latin typeface="Calibri" panose="020F0502020204030204" pitchFamily="34" charset="0"/>
                <a:cs typeface="Calibri" panose="020F0502020204030204" pitchFamily="34" charset="0"/>
              </a:rPr>
              <a:t>general and Outlook </a:t>
            </a:r>
            <a:r>
              <a:rPr lang="en-IN" dirty="0">
                <a:latin typeface="Calibri" panose="020F0502020204030204" pitchFamily="34" charset="0"/>
                <a:cs typeface="Calibri" panose="020F0502020204030204" pitchFamily="34" charset="0"/>
              </a:rPr>
              <a:t>of the specific </a:t>
            </a:r>
            <a:r>
              <a:rPr lang="en-IN" b="1" dirty="0">
                <a:latin typeface="Calibri" panose="020F0502020204030204" pitchFamily="34" charset="0"/>
                <a:cs typeface="Calibri" panose="020F0502020204030204" pitchFamily="34" charset="0"/>
              </a:rPr>
              <a:t>industry</a:t>
            </a:r>
            <a:r>
              <a:rPr lang="en-IN" dirty="0">
                <a:latin typeface="Calibri" panose="020F0502020204030204" pitchFamily="34" charset="0"/>
                <a:cs typeface="Calibri" panose="020F0502020204030204" pitchFamily="34" charset="0"/>
              </a:rPr>
              <a:t> in </a:t>
            </a:r>
            <a:r>
              <a:rPr lang="en-IN" dirty="0" smtClean="0">
                <a:latin typeface="Calibri" panose="020F0502020204030204" pitchFamily="34" charset="0"/>
                <a:cs typeface="Calibri" panose="020F0502020204030204" pitchFamily="34" charset="0"/>
              </a:rPr>
              <a:t>particular</a:t>
            </a:r>
          </a:p>
          <a:p>
            <a:pPr marL="342900" lvl="0" indent="-342900" algn="just">
              <a:lnSpc>
                <a:spcPct val="150000"/>
              </a:lnSpc>
              <a:buFont typeface="+mj-lt"/>
              <a:buAutoNum type="arabicPeriod"/>
            </a:pPr>
            <a:r>
              <a:rPr lang="en-IN" b="1" dirty="0" smtClean="0">
                <a:latin typeface="Calibri" panose="020F0502020204030204" pitchFamily="34" charset="0"/>
                <a:cs typeface="Calibri" panose="020F0502020204030204" pitchFamily="34" charset="0"/>
              </a:rPr>
              <a:t>Book </a:t>
            </a:r>
            <a:r>
              <a:rPr lang="en-IN" b="1" dirty="0">
                <a:latin typeface="Calibri" panose="020F0502020204030204" pitchFamily="34" charset="0"/>
                <a:cs typeface="Calibri" panose="020F0502020204030204" pitchFamily="34" charset="0"/>
              </a:rPr>
              <a:t>Value</a:t>
            </a:r>
            <a:r>
              <a:rPr lang="en-IN" dirty="0">
                <a:latin typeface="Calibri" panose="020F0502020204030204" pitchFamily="34" charset="0"/>
                <a:cs typeface="Calibri" panose="020F0502020204030204" pitchFamily="34" charset="0"/>
              </a:rPr>
              <a:t> of the stock and the Financial condition of the </a:t>
            </a:r>
            <a:r>
              <a:rPr lang="en-IN" dirty="0" smtClean="0">
                <a:latin typeface="Calibri" panose="020F0502020204030204" pitchFamily="34" charset="0"/>
                <a:cs typeface="Calibri" panose="020F0502020204030204" pitchFamily="34" charset="0"/>
              </a:rPr>
              <a:t>business</a:t>
            </a:r>
          </a:p>
          <a:p>
            <a:pPr marL="342900" lvl="0" indent="-342900" algn="just">
              <a:lnSpc>
                <a:spcPct val="150000"/>
              </a:lnSpc>
              <a:buFont typeface="+mj-lt"/>
              <a:buAutoNum type="arabicPeriod"/>
            </a:pPr>
            <a:r>
              <a:rPr lang="en-IN" b="1" dirty="0" smtClean="0">
                <a:latin typeface="Calibri" panose="020F0502020204030204" pitchFamily="34" charset="0"/>
                <a:cs typeface="Calibri" panose="020F0502020204030204" pitchFamily="34" charset="0"/>
              </a:rPr>
              <a:t>Earning </a:t>
            </a:r>
            <a:r>
              <a:rPr lang="en-IN" b="1" dirty="0">
                <a:latin typeface="Calibri" panose="020F0502020204030204" pitchFamily="34" charset="0"/>
                <a:cs typeface="Calibri" panose="020F0502020204030204" pitchFamily="34" charset="0"/>
              </a:rPr>
              <a:t>Capacity</a:t>
            </a:r>
            <a:r>
              <a:rPr lang="en-IN" dirty="0">
                <a:latin typeface="Calibri" panose="020F0502020204030204" pitchFamily="34" charset="0"/>
                <a:cs typeface="Calibri" panose="020F0502020204030204" pitchFamily="34" charset="0"/>
              </a:rPr>
              <a:t> of the </a:t>
            </a:r>
            <a:r>
              <a:rPr lang="en-IN" dirty="0" smtClean="0">
                <a:latin typeface="Calibri" panose="020F0502020204030204" pitchFamily="34" charset="0"/>
                <a:cs typeface="Calibri" panose="020F0502020204030204" pitchFamily="34" charset="0"/>
              </a:rPr>
              <a:t>company</a:t>
            </a:r>
          </a:p>
          <a:p>
            <a:pPr marL="342900" lvl="0" indent="-342900" algn="just">
              <a:lnSpc>
                <a:spcPct val="150000"/>
              </a:lnSpc>
              <a:buFont typeface="+mj-lt"/>
              <a:buAutoNum type="arabicPeriod"/>
            </a:pPr>
            <a:r>
              <a:rPr lang="en-IN" b="1" dirty="0" smtClean="0">
                <a:latin typeface="Calibri" panose="020F0502020204030204" pitchFamily="34" charset="0"/>
                <a:cs typeface="Calibri" panose="020F0502020204030204" pitchFamily="34" charset="0"/>
              </a:rPr>
              <a:t>Dividend-Paying </a:t>
            </a:r>
            <a:r>
              <a:rPr lang="en-IN" b="1" dirty="0">
                <a:latin typeface="Calibri" panose="020F0502020204030204" pitchFamily="34" charset="0"/>
                <a:cs typeface="Calibri" panose="020F0502020204030204" pitchFamily="34" charset="0"/>
              </a:rPr>
              <a:t>Capacity</a:t>
            </a:r>
            <a:r>
              <a:rPr lang="en-IN" dirty="0">
                <a:latin typeface="Calibri" panose="020F0502020204030204" pitchFamily="34" charset="0"/>
                <a:cs typeface="Calibri" panose="020F0502020204030204" pitchFamily="34" charset="0"/>
              </a:rPr>
              <a:t> of the </a:t>
            </a:r>
            <a:r>
              <a:rPr lang="en-IN" dirty="0" smtClean="0">
                <a:latin typeface="Calibri" panose="020F0502020204030204" pitchFamily="34" charset="0"/>
                <a:cs typeface="Calibri" panose="020F0502020204030204" pitchFamily="34" charset="0"/>
              </a:rPr>
              <a:t>company</a:t>
            </a:r>
          </a:p>
          <a:p>
            <a:pPr marL="342900" lvl="0" indent="-342900" algn="just">
              <a:lnSpc>
                <a:spcPct val="150000"/>
              </a:lnSpc>
              <a:buFont typeface="+mj-lt"/>
              <a:buAutoNum type="arabicPeriod"/>
            </a:pPr>
            <a:r>
              <a:rPr lang="en-IN" dirty="0" smtClean="0">
                <a:latin typeface="Calibri" panose="020F0502020204030204" pitchFamily="34" charset="0"/>
                <a:cs typeface="Calibri" panose="020F0502020204030204" pitchFamily="34" charset="0"/>
              </a:rPr>
              <a:t> Goodwill </a:t>
            </a:r>
            <a:r>
              <a:rPr lang="en-IN" dirty="0">
                <a:latin typeface="Calibri" panose="020F0502020204030204" pitchFamily="34" charset="0"/>
                <a:cs typeface="Calibri" panose="020F0502020204030204" pitchFamily="34" charset="0"/>
              </a:rPr>
              <a:t>or other </a:t>
            </a:r>
            <a:r>
              <a:rPr lang="en-IN" b="1" dirty="0">
                <a:latin typeface="Calibri" panose="020F0502020204030204" pitchFamily="34" charset="0"/>
                <a:cs typeface="Calibri" panose="020F0502020204030204" pitchFamily="34" charset="0"/>
              </a:rPr>
              <a:t>Intangible</a:t>
            </a:r>
            <a:r>
              <a:rPr lang="en-IN" dirty="0">
                <a:latin typeface="Calibri" panose="020F0502020204030204" pitchFamily="34" charset="0"/>
                <a:cs typeface="Calibri" panose="020F0502020204030204" pitchFamily="34" charset="0"/>
              </a:rPr>
              <a:t> </a:t>
            </a:r>
            <a:r>
              <a:rPr lang="en-IN" dirty="0" smtClean="0">
                <a:latin typeface="Calibri" panose="020F0502020204030204" pitchFamily="34" charset="0"/>
                <a:cs typeface="Calibri" panose="020F0502020204030204" pitchFamily="34" charset="0"/>
              </a:rPr>
              <a:t>value</a:t>
            </a:r>
          </a:p>
          <a:p>
            <a:pPr marL="342900" lvl="0" indent="-342900" algn="just">
              <a:lnSpc>
                <a:spcPct val="150000"/>
              </a:lnSpc>
              <a:buFont typeface="+mj-lt"/>
              <a:buAutoNum type="arabicPeriod"/>
            </a:pPr>
            <a:r>
              <a:rPr lang="en-IN" dirty="0" smtClean="0">
                <a:latin typeface="Calibri" panose="020F0502020204030204" pitchFamily="34" charset="0"/>
                <a:cs typeface="Calibri" panose="020F0502020204030204" pitchFamily="34" charset="0"/>
              </a:rPr>
              <a:t> Sales </a:t>
            </a:r>
            <a:r>
              <a:rPr lang="en-IN" dirty="0">
                <a:latin typeface="Calibri" panose="020F0502020204030204" pitchFamily="34" charset="0"/>
                <a:cs typeface="Calibri" panose="020F0502020204030204" pitchFamily="34" charset="0"/>
              </a:rPr>
              <a:t>of the stock and the </a:t>
            </a:r>
            <a:r>
              <a:rPr lang="en-IN" b="1" dirty="0">
                <a:latin typeface="Calibri" panose="020F0502020204030204" pitchFamily="34" charset="0"/>
                <a:cs typeface="Calibri" panose="020F0502020204030204" pitchFamily="34" charset="0"/>
              </a:rPr>
              <a:t>Size</a:t>
            </a:r>
            <a:r>
              <a:rPr lang="en-IN" dirty="0">
                <a:latin typeface="Calibri" panose="020F0502020204030204" pitchFamily="34" charset="0"/>
                <a:cs typeface="Calibri" panose="020F0502020204030204" pitchFamily="34" charset="0"/>
              </a:rPr>
              <a:t> of the block of stock to be </a:t>
            </a:r>
            <a:r>
              <a:rPr lang="en-IN" dirty="0" smtClean="0">
                <a:latin typeface="Calibri" panose="020F0502020204030204" pitchFamily="34" charset="0"/>
                <a:cs typeface="Calibri" panose="020F0502020204030204" pitchFamily="34" charset="0"/>
              </a:rPr>
              <a:t>valued</a:t>
            </a:r>
          </a:p>
          <a:p>
            <a:pPr marL="342900" lvl="0" indent="-342900" algn="just">
              <a:lnSpc>
                <a:spcPct val="150000"/>
              </a:lnSpc>
              <a:buFont typeface="+mj-lt"/>
              <a:buAutoNum type="arabicPeriod"/>
            </a:pPr>
            <a:r>
              <a:rPr lang="en-IN" dirty="0" smtClean="0">
                <a:latin typeface="Calibri" panose="020F0502020204030204" pitchFamily="34" charset="0"/>
                <a:cs typeface="Calibri" panose="020F0502020204030204" pitchFamily="34" charset="0"/>
              </a:rPr>
              <a:t> </a:t>
            </a:r>
            <a:r>
              <a:rPr lang="en-IN" b="1" dirty="0" smtClean="0">
                <a:latin typeface="Calibri" panose="020F0502020204030204" pitchFamily="34" charset="0"/>
                <a:cs typeface="Calibri" panose="020F0502020204030204" pitchFamily="34" charset="0"/>
              </a:rPr>
              <a:t>Market </a:t>
            </a:r>
            <a:r>
              <a:rPr lang="en-IN" b="1" dirty="0">
                <a:latin typeface="Calibri" panose="020F0502020204030204" pitchFamily="34" charset="0"/>
                <a:cs typeface="Calibri" panose="020F0502020204030204" pitchFamily="34" charset="0"/>
              </a:rPr>
              <a:t>prices</a:t>
            </a:r>
            <a:r>
              <a:rPr lang="en-IN" dirty="0">
                <a:latin typeface="Calibri" panose="020F0502020204030204" pitchFamily="34" charset="0"/>
                <a:cs typeface="Calibri" panose="020F0502020204030204" pitchFamily="34" charset="0"/>
              </a:rPr>
              <a:t> of stock of company engaged in the same or a similar line of business</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4670017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0"/>
            <a:ext cx="12192000" cy="6858000"/>
          </a:xfrm>
          <a:prstGeom prst="rect">
            <a:avLst/>
          </a:prstGeom>
          <a:solidFill>
            <a:srgbClr val="D50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2" name="Rectangle 41"/>
          <p:cNvSpPr/>
          <p:nvPr/>
        </p:nvSpPr>
        <p:spPr>
          <a:xfrm>
            <a:off x="371343" y="357390"/>
            <a:ext cx="11449319" cy="6168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3" name="TextBox 42">
            <a:extLst>
              <a:ext uri="{FF2B5EF4-FFF2-40B4-BE49-F238E27FC236}">
                <a16:creationId xmlns="" xmlns:a16="http://schemas.microsoft.com/office/drawing/2014/main" id="{BA20F8B6-4C81-48DF-8207-30423DABC7BC}"/>
              </a:ext>
            </a:extLst>
          </p:cNvPr>
          <p:cNvSpPr txBox="1"/>
          <p:nvPr/>
        </p:nvSpPr>
        <p:spPr>
          <a:xfrm>
            <a:off x="371343" y="288641"/>
            <a:ext cx="8920046" cy="584775"/>
          </a:xfrm>
          <a:prstGeom prst="rect">
            <a:avLst/>
          </a:prstGeom>
          <a:solidFill>
            <a:srgbClr val="D50032"/>
          </a:solidFill>
        </p:spPr>
        <p:txBody>
          <a:bodyPr wrap="square" rtlCol="0">
            <a:spAutoFit/>
          </a:bodyPr>
          <a:lstStyle/>
          <a:p>
            <a:r>
              <a:rPr lang="en-US" sz="3200" b="1" dirty="0" smtClean="0">
                <a:solidFill>
                  <a:schemeClr val="bg1"/>
                </a:solidFill>
                <a:latin typeface="Calibri" panose="020F0502020204030204" pitchFamily="34" charset="0"/>
                <a:cs typeface="Calibri" panose="020F0502020204030204" pitchFamily="34" charset="0"/>
              </a:rPr>
              <a:t>Registered </a:t>
            </a:r>
            <a:r>
              <a:rPr lang="en-US" sz="3200" b="1" dirty="0" err="1" smtClean="0">
                <a:solidFill>
                  <a:schemeClr val="bg1"/>
                </a:solidFill>
                <a:latin typeface="Calibri" panose="020F0502020204030204" pitchFamily="34" charset="0"/>
                <a:cs typeface="Calibri" panose="020F0502020204030204" pitchFamily="34" charset="0"/>
              </a:rPr>
              <a:t>Valuer</a:t>
            </a:r>
            <a:r>
              <a:rPr lang="en-US" sz="3200" b="1" dirty="0" smtClean="0">
                <a:solidFill>
                  <a:schemeClr val="bg1"/>
                </a:solidFill>
                <a:latin typeface="Calibri" panose="020F0502020204030204" pitchFamily="34" charset="0"/>
                <a:cs typeface="Calibri" panose="020F0502020204030204" pitchFamily="34" charset="0"/>
              </a:rPr>
              <a:t> – Section 247</a:t>
            </a:r>
            <a:endParaRPr lang="en-US" sz="3200" dirty="0">
              <a:solidFill>
                <a:schemeClr val="bg1"/>
              </a:solidFill>
              <a:latin typeface="Calibri" panose="020F0502020204030204" pitchFamily="34" charset="0"/>
              <a:cs typeface="Calibri" panose="020F0502020204030204" pitchFamily="34" charset="0"/>
            </a:endParaRPr>
          </a:p>
        </p:txBody>
      </p:sp>
      <p:sp>
        <p:nvSpPr>
          <p:cNvPr id="30" name="Rectangle 29">
            <a:extLst>
              <a:ext uri="{FF2B5EF4-FFF2-40B4-BE49-F238E27FC236}">
                <a16:creationId xmlns="" xmlns:a16="http://schemas.microsoft.com/office/drawing/2014/main" id="{F98A4E36-9134-41E1-B7BA-9D8B325C3D74}"/>
              </a:ext>
            </a:extLst>
          </p:cNvPr>
          <p:cNvSpPr/>
          <p:nvPr/>
        </p:nvSpPr>
        <p:spPr>
          <a:xfrm>
            <a:off x="497542" y="1012875"/>
            <a:ext cx="11183834" cy="5432256"/>
          </a:xfrm>
          <a:prstGeom prst="rect">
            <a:avLst/>
          </a:prstGeom>
        </p:spPr>
        <p:txBody>
          <a:bodyPr wrap="square">
            <a:spAutoFit/>
          </a:bodyPr>
          <a:lstStyle/>
          <a:p>
            <a:r>
              <a:rPr lang="en-GB" sz="2000" b="1" dirty="0" smtClean="0"/>
              <a:t>Section </a:t>
            </a:r>
            <a:r>
              <a:rPr lang="en-GB" sz="2000" b="1" dirty="0"/>
              <a:t>247 of the </a:t>
            </a:r>
            <a:r>
              <a:rPr lang="en-GB" sz="2000" b="1" dirty="0" smtClean="0"/>
              <a:t>Companies Act, 2103 </a:t>
            </a:r>
            <a:r>
              <a:rPr lang="en-GB" sz="2000" b="1" dirty="0"/>
              <a:t>states that a Registered </a:t>
            </a:r>
            <a:r>
              <a:rPr lang="en-GB" sz="2000" b="1" dirty="0" err="1"/>
              <a:t>Valuer</a:t>
            </a:r>
            <a:r>
              <a:rPr lang="en-GB" sz="2000" b="1" dirty="0"/>
              <a:t> would carry out valuation in respect of any property, stocks, shares, debentures, securities or goodwill or any other assets or net worth of a company or its liabilities and that the </a:t>
            </a:r>
            <a:r>
              <a:rPr lang="en-GB" sz="2000" b="1" dirty="0" err="1"/>
              <a:t>valuer</a:t>
            </a:r>
            <a:r>
              <a:rPr lang="en-GB" sz="2000" b="1" dirty="0"/>
              <a:t> shall have such qualifications and experience and </a:t>
            </a:r>
            <a:r>
              <a:rPr lang="en-GB" sz="2000" b="1" i="1" dirty="0"/>
              <a:t>being a member of an organisation recognised</a:t>
            </a:r>
            <a:r>
              <a:rPr lang="en-GB" sz="2000" b="1" dirty="0"/>
              <a:t>, on such terms and conditions as may be prescribed.</a:t>
            </a:r>
            <a:endParaRPr lang="en-GB" sz="2000" dirty="0"/>
          </a:p>
          <a:p>
            <a:endParaRPr lang="en-GB" sz="2000" dirty="0" smtClean="0"/>
          </a:p>
          <a:p>
            <a:r>
              <a:rPr lang="en-GB" sz="2000" dirty="0" smtClean="0"/>
              <a:t>The </a:t>
            </a:r>
            <a:r>
              <a:rPr lang="en-GB" sz="2000" dirty="0"/>
              <a:t>Registered </a:t>
            </a:r>
            <a:r>
              <a:rPr lang="en-GB" sz="2000" dirty="0" err="1"/>
              <a:t>Valuer</a:t>
            </a:r>
            <a:r>
              <a:rPr lang="en-GB" sz="2000" dirty="0"/>
              <a:t> shall be </a:t>
            </a:r>
            <a:r>
              <a:rPr lang="en-GB" sz="2000" dirty="0">
                <a:solidFill>
                  <a:srgbClr val="FF0000"/>
                </a:solidFill>
              </a:rPr>
              <a:t>appointed by the audit committee </a:t>
            </a:r>
            <a:r>
              <a:rPr lang="en-GB" sz="2000" dirty="0"/>
              <a:t>or in its absence by the Board of Directors of that company</a:t>
            </a:r>
            <a:r>
              <a:rPr lang="en-GB" sz="2000" dirty="0" smtClean="0"/>
              <a:t>.</a:t>
            </a:r>
          </a:p>
          <a:p>
            <a:endParaRPr lang="en-GB" sz="2000" dirty="0"/>
          </a:p>
          <a:p>
            <a:r>
              <a:rPr lang="en-GB" sz="2000" b="1" dirty="0"/>
              <a:t>Regarding the functioning and duties of the Registered </a:t>
            </a:r>
            <a:r>
              <a:rPr lang="en-GB" sz="2000" b="1" dirty="0" err="1"/>
              <a:t>Valuer</a:t>
            </a:r>
            <a:r>
              <a:rPr lang="en-GB" sz="2000" b="1" dirty="0"/>
              <a:t>, it is stated that the registered </a:t>
            </a:r>
            <a:r>
              <a:rPr lang="en-GB" sz="2000" b="1" dirty="0" err="1"/>
              <a:t>valuer</a:t>
            </a:r>
            <a:r>
              <a:rPr lang="en-GB" sz="2000" b="1" dirty="0"/>
              <a:t> shall:</a:t>
            </a:r>
            <a:endParaRPr lang="en-GB" sz="2000" dirty="0"/>
          </a:p>
          <a:p>
            <a:pPr marL="285750" lvl="0" indent="-285750">
              <a:buFont typeface="Arial" panose="020B0604020202020204" pitchFamily="34" charset="0"/>
              <a:buChar char="•"/>
            </a:pPr>
            <a:r>
              <a:rPr lang="en-GB" sz="2000" dirty="0"/>
              <a:t>make an </a:t>
            </a:r>
            <a:r>
              <a:rPr lang="en-GB" sz="2000" b="1" dirty="0"/>
              <a:t>impartial, true and fair valuation</a:t>
            </a:r>
            <a:r>
              <a:rPr lang="en-GB" sz="2000" dirty="0"/>
              <a:t> of any assets that may be required to be valued;</a:t>
            </a:r>
          </a:p>
          <a:p>
            <a:pPr marL="285750" lvl="0" indent="-285750">
              <a:buFont typeface="Arial" panose="020B0604020202020204" pitchFamily="34" charset="0"/>
              <a:buChar char="•"/>
            </a:pPr>
            <a:r>
              <a:rPr lang="en-GB" sz="2000" b="1" dirty="0"/>
              <a:t>exercise due diligence</a:t>
            </a:r>
            <a:r>
              <a:rPr lang="en-GB" sz="2000" dirty="0"/>
              <a:t> while performing the functions as </a:t>
            </a:r>
            <a:r>
              <a:rPr lang="en-GB" sz="2000" dirty="0" err="1"/>
              <a:t>valuer</a:t>
            </a:r>
            <a:r>
              <a:rPr lang="en-GB" sz="2000" dirty="0"/>
              <a:t>;</a:t>
            </a:r>
          </a:p>
          <a:p>
            <a:pPr marL="285750" lvl="0" indent="-285750">
              <a:buFont typeface="Arial" panose="020B0604020202020204" pitchFamily="34" charset="0"/>
              <a:buChar char="•"/>
            </a:pPr>
            <a:r>
              <a:rPr lang="en-GB" sz="2000" b="1" dirty="0"/>
              <a:t>make the valuation in accordance with such rules</a:t>
            </a:r>
            <a:r>
              <a:rPr lang="en-GB" sz="2000" dirty="0"/>
              <a:t> as may be prescribed; and</a:t>
            </a:r>
          </a:p>
          <a:p>
            <a:pPr marL="285750" lvl="0" indent="-285750">
              <a:buFont typeface="Arial" panose="020B0604020202020204" pitchFamily="34" charset="0"/>
              <a:buChar char="•"/>
            </a:pPr>
            <a:r>
              <a:rPr lang="en-GB" sz="2000" b="1" dirty="0"/>
              <a:t>not undertake valuation of any assets in which he has a direct or indirect interest</a:t>
            </a:r>
            <a:r>
              <a:rPr lang="en-GB" sz="2000" dirty="0"/>
              <a:t> or becomes so interested at any time </a:t>
            </a:r>
            <a:r>
              <a:rPr lang="en-GB" sz="2000" dirty="0">
                <a:solidFill>
                  <a:srgbClr val="FF0000"/>
                </a:solidFill>
              </a:rPr>
              <a:t>during 3 years prior to his appointment as </a:t>
            </a:r>
            <a:r>
              <a:rPr lang="en-GB" sz="2000" dirty="0" err="1">
                <a:solidFill>
                  <a:srgbClr val="FF0000"/>
                </a:solidFill>
              </a:rPr>
              <a:t>valuer</a:t>
            </a:r>
            <a:r>
              <a:rPr lang="en-GB" sz="2000" dirty="0">
                <a:solidFill>
                  <a:srgbClr val="FF0000"/>
                </a:solidFill>
              </a:rPr>
              <a:t> or 3 years after valuation of assets was conducted by him. </a:t>
            </a:r>
          </a:p>
          <a:p>
            <a:pPr marL="285750" indent="-285750" algn="just">
              <a:lnSpc>
                <a:spcPct val="150000"/>
              </a:lnSpc>
              <a:buFont typeface="Arial" panose="020B0604020202020204" pitchFamily="34" charset="0"/>
              <a:buChar char="•"/>
            </a:pPr>
            <a:endParaRPr lang="en-US"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1505552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0"/>
            <a:ext cx="12192000" cy="6858000"/>
          </a:xfrm>
          <a:prstGeom prst="rect">
            <a:avLst/>
          </a:prstGeom>
          <a:solidFill>
            <a:srgbClr val="D50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2" name="Rectangle 41"/>
          <p:cNvSpPr/>
          <p:nvPr/>
        </p:nvSpPr>
        <p:spPr>
          <a:xfrm>
            <a:off x="371343" y="357390"/>
            <a:ext cx="11449319" cy="6168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3" name="TextBox 42">
            <a:extLst>
              <a:ext uri="{FF2B5EF4-FFF2-40B4-BE49-F238E27FC236}">
                <a16:creationId xmlns="" xmlns:a16="http://schemas.microsoft.com/office/drawing/2014/main" id="{BA20F8B6-4C81-48DF-8207-30423DABC7BC}"/>
              </a:ext>
            </a:extLst>
          </p:cNvPr>
          <p:cNvSpPr txBox="1"/>
          <p:nvPr/>
        </p:nvSpPr>
        <p:spPr>
          <a:xfrm>
            <a:off x="371342" y="234853"/>
            <a:ext cx="9431563" cy="584775"/>
          </a:xfrm>
          <a:prstGeom prst="rect">
            <a:avLst/>
          </a:prstGeom>
          <a:solidFill>
            <a:srgbClr val="D50032"/>
          </a:solidFill>
        </p:spPr>
        <p:txBody>
          <a:bodyPr wrap="square" rtlCol="0">
            <a:spAutoFit/>
          </a:bodyPr>
          <a:lstStyle/>
          <a:p>
            <a:r>
              <a:rPr lang="en-US" sz="3200" b="1" dirty="0" smtClean="0">
                <a:solidFill>
                  <a:schemeClr val="bg1"/>
                </a:solidFill>
                <a:latin typeface="Calibri" panose="020F0502020204030204" pitchFamily="34" charset="0"/>
                <a:cs typeface="Calibri" panose="020F0502020204030204" pitchFamily="34" charset="0"/>
              </a:rPr>
              <a:t>Registered </a:t>
            </a:r>
            <a:r>
              <a:rPr lang="en-US" sz="3200" b="1" dirty="0" err="1" smtClean="0">
                <a:solidFill>
                  <a:schemeClr val="bg1"/>
                </a:solidFill>
                <a:latin typeface="Calibri" panose="020F0502020204030204" pitchFamily="34" charset="0"/>
                <a:cs typeface="Calibri" panose="020F0502020204030204" pitchFamily="34" charset="0"/>
              </a:rPr>
              <a:t>Valuer</a:t>
            </a:r>
            <a:r>
              <a:rPr lang="en-US" sz="3200" b="1" dirty="0" smtClean="0">
                <a:solidFill>
                  <a:schemeClr val="bg1"/>
                </a:solidFill>
                <a:latin typeface="Calibri" panose="020F0502020204030204" pitchFamily="34" charset="0"/>
                <a:cs typeface="Calibri" panose="020F0502020204030204" pitchFamily="34" charset="0"/>
              </a:rPr>
              <a:t> applicability under Companies Act</a:t>
            </a:r>
            <a:endParaRPr lang="en-US" sz="3200" dirty="0">
              <a:solidFill>
                <a:schemeClr val="bg1"/>
              </a:solidFill>
              <a:latin typeface="Calibri" panose="020F0502020204030204" pitchFamily="34" charset="0"/>
              <a:cs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2191252150"/>
              </p:ext>
            </p:extLst>
          </p:nvPr>
        </p:nvGraphicFramePr>
        <p:xfrm>
          <a:off x="591672" y="1256438"/>
          <a:ext cx="10986245" cy="4989815"/>
        </p:xfrm>
        <a:graphic>
          <a:graphicData uri="http://schemas.openxmlformats.org/drawingml/2006/table">
            <a:tbl>
              <a:tblPr firstRow="1" firstCol="1" bandRow="1">
                <a:tableStyleId>{5C22544A-7EE6-4342-B048-85BDC9FD1C3A}</a:tableStyleId>
              </a:tblPr>
              <a:tblGrid>
                <a:gridCol w="1014354"/>
                <a:gridCol w="1472025"/>
                <a:gridCol w="8499866"/>
              </a:tblGrid>
              <a:tr h="318603">
                <a:tc>
                  <a:txBody>
                    <a:bodyPr/>
                    <a:lstStyle/>
                    <a:p>
                      <a:pPr marL="0" marR="0" algn="just">
                        <a:lnSpc>
                          <a:spcPct val="107000"/>
                        </a:lnSpc>
                        <a:spcBef>
                          <a:spcPts val="100"/>
                        </a:spcBef>
                        <a:spcAft>
                          <a:spcPts val="100"/>
                        </a:spcAft>
                      </a:pPr>
                      <a:r>
                        <a:rPr lang="en-GB" sz="1800" dirty="0">
                          <a:effectLst/>
                        </a:rPr>
                        <a:t>Sl. No.</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Bef>
                          <a:spcPts val="100"/>
                        </a:spcBef>
                        <a:spcAft>
                          <a:spcPts val="100"/>
                        </a:spcAft>
                      </a:pPr>
                      <a:r>
                        <a:rPr lang="en-GB" sz="1800" dirty="0">
                          <a:effectLst/>
                        </a:rPr>
                        <a:t>Section</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Bef>
                          <a:spcPts val="100"/>
                        </a:spcBef>
                        <a:spcAft>
                          <a:spcPts val="100"/>
                        </a:spcAft>
                      </a:pPr>
                      <a:r>
                        <a:rPr lang="en-GB" sz="1800" dirty="0">
                          <a:effectLst/>
                        </a:rPr>
                        <a:t>Particulars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18603">
                <a:tc>
                  <a:txBody>
                    <a:bodyPr/>
                    <a:lstStyle/>
                    <a:p>
                      <a:pPr marL="0" marR="0" algn="just">
                        <a:lnSpc>
                          <a:spcPct val="107000"/>
                        </a:lnSpc>
                        <a:spcBef>
                          <a:spcPts val="100"/>
                        </a:spcBef>
                        <a:spcAft>
                          <a:spcPts val="100"/>
                        </a:spcAft>
                      </a:pPr>
                      <a:r>
                        <a:rPr lang="en-GB" sz="1800">
                          <a:effectLst/>
                        </a:rPr>
                        <a:t>1</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Bef>
                          <a:spcPts val="100"/>
                        </a:spcBef>
                        <a:spcAft>
                          <a:spcPts val="100"/>
                        </a:spcAft>
                      </a:pPr>
                      <a:r>
                        <a:rPr lang="en-GB" sz="1800" dirty="0">
                          <a:effectLst/>
                        </a:rPr>
                        <a:t>62(1)C</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Bef>
                          <a:spcPts val="100"/>
                        </a:spcBef>
                        <a:spcAft>
                          <a:spcPts val="100"/>
                        </a:spcAft>
                      </a:pPr>
                      <a:r>
                        <a:rPr lang="en-GB" sz="1800">
                          <a:effectLst/>
                        </a:rPr>
                        <a:t>Valuation report for further issue of shares</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596719">
                <a:tc>
                  <a:txBody>
                    <a:bodyPr/>
                    <a:lstStyle/>
                    <a:p>
                      <a:pPr marL="0" marR="0" algn="just">
                        <a:lnSpc>
                          <a:spcPct val="107000"/>
                        </a:lnSpc>
                        <a:spcBef>
                          <a:spcPts val="100"/>
                        </a:spcBef>
                        <a:spcAft>
                          <a:spcPts val="100"/>
                        </a:spcAft>
                      </a:pPr>
                      <a:r>
                        <a:rPr lang="en-GB" sz="1800">
                          <a:effectLst/>
                        </a:rPr>
                        <a:t>2</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Bef>
                          <a:spcPts val="100"/>
                        </a:spcBef>
                        <a:spcAft>
                          <a:spcPts val="100"/>
                        </a:spcAft>
                      </a:pPr>
                      <a:r>
                        <a:rPr lang="en-GB" sz="1800" dirty="0">
                          <a:effectLst/>
                        </a:rPr>
                        <a:t>192(2)</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Bef>
                          <a:spcPts val="100"/>
                        </a:spcBef>
                        <a:spcAft>
                          <a:spcPts val="100"/>
                        </a:spcAft>
                      </a:pPr>
                      <a:r>
                        <a:rPr lang="en-GB" sz="1800" dirty="0">
                          <a:effectLst/>
                        </a:rPr>
                        <a:t>Valuation of assets involved in arrangement of non-cash transactions involving directors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637204">
                <a:tc>
                  <a:txBody>
                    <a:bodyPr/>
                    <a:lstStyle/>
                    <a:p>
                      <a:pPr marL="0" marR="0" algn="just">
                        <a:lnSpc>
                          <a:spcPct val="107000"/>
                        </a:lnSpc>
                        <a:spcBef>
                          <a:spcPts val="100"/>
                        </a:spcBef>
                        <a:spcAft>
                          <a:spcPts val="100"/>
                        </a:spcAft>
                      </a:pPr>
                      <a:r>
                        <a:rPr lang="en-GB" sz="1800">
                          <a:effectLst/>
                        </a:rPr>
                        <a:t>3</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Bef>
                          <a:spcPts val="100"/>
                        </a:spcBef>
                        <a:spcAft>
                          <a:spcPts val="100"/>
                        </a:spcAft>
                      </a:pPr>
                      <a:r>
                        <a:rPr lang="en-GB" sz="1800" dirty="0">
                          <a:effectLst/>
                        </a:rPr>
                        <a:t>230(2)(c)(v)</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Bef>
                          <a:spcPts val="100"/>
                        </a:spcBef>
                        <a:spcAft>
                          <a:spcPts val="100"/>
                        </a:spcAft>
                      </a:pPr>
                      <a:r>
                        <a:rPr lang="en-GB" sz="1800" dirty="0">
                          <a:effectLst/>
                        </a:rPr>
                        <a:t>Valuation of shares, property and assets of the company under a scheme of corporate debt restructuring</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637204">
                <a:tc>
                  <a:txBody>
                    <a:bodyPr/>
                    <a:lstStyle/>
                    <a:p>
                      <a:pPr marL="0" marR="0" algn="just">
                        <a:lnSpc>
                          <a:spcPct val="107000"/>
                        </a:lnSpc>
                        <a:spcBef>
                          <a:spcPts val="100"/>
                        </a:spcBef>
                        <a:spcAft>
                          <a:spcPts val="100"/>
                        </a:spcAft>
                      </a:pPr>
                      <a:r>
                        <a:rPr lang="en-GB" sz="1800">
                          <a:effectLst/>
                        </a:rPr>
                        <a:t>4</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Bef>
                          <a:spcPts val="100"/>
                        </a:spcBef>
                        <a:spcAft>
                          <a:spcPts val="100"/>
                        </a:spcAft>
                      </a:pPr>
                      <a:r>
                        <a:rPr lang="en-GB" sz="1800">
                          <a:effectLst/>
                        </a:rPr>
                        <a:t>230(3)</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Bef>
                          <a:spcPts val="100"/>
                        </a:spcBef>
                        <a:spcAft>
                          <a:spcPts val="100"/>
                        </a:spcAft>
                      </a:pPr>
                      <a:r>
                        <a:rPr lang="en-GB" sz="1800" dirty="0">
                          <a:effectLst/>
                        </a:rPr>
                        <a:t>Valuation report along with notice of creditors/shareholders meeting –under scheme of compromise/arrangement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637204">
                <a:tc>
                  <a:txBody>
                    <a:bodyPr/>
                    <a:lstStyle/>
                    <a:p>
                      <a:pPr marL="0" marR="0" algn="just">
                        <a:lnSpc>
                          <a:spcPct val="107000"/>
                        </a:lnSpc>
                        <a:spcBef>
                          <a:spcPts val="100"/>
                        </a:spcBef>
                        <a:spcAft>
                          <a:spcPts val="100"/>
                        </a:spcAft>
                      </a:pPr>
                      <a:r>
                        <a:rPr lang="en-GB" sz="1800">
                          <a:effectLst/>
                        </a:rPr>
                        <a:t>5</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Bef>
                          <a:spcPts val="100"/>
                        </a:spcBef>
                        <a:spcAft>
                          <a:spcPts val="100"/>
                        </a:spcAft>
                      </a:pPr>
                      <a:r>
                        <a:rPr lang="en-GB" sz="1800">
                          <a:effectLst/>
                        </a:rPr>
                        <a:t>232(2(d)</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Bef>
                          <a:spcPts val="100"/>
                        </a:spcBef>
                        <a:spcAft>
                          <a:spcPts val="100"/>
                        </a:spcAft>
                      </a:pPr>
                      <a:r>
                        <a:rPr lang="en-GB" sz="1800" dirty="0">
                          <a:effectLst/>
                        </a:rPr>
                        <a:t>The report of the expert with regard to valuation, if any, would be circulated for meeting of creditors/members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1207072">
                <a:tc>
                  <a:txBody>
                    <a:bodyPr/>
                    <a:lstStyle/>
                    <a:p>
                      <a:pPr marL="0" marR="0" algn="just">
                        <a:lnSpc>
                          <a:spcPct val="107000"/>
                        </a:lnSpc>
                        <a:spcBef>
                          <a:spcPts val="100"/>
                        </a:spcBef>
                        <a:spcAft>
                          <a:spcPts val="100"/>
                        </a:spcAft>
                      </a:pPr>
                      <a:r>
                        <a:rPr lang="en-GB" sz="1800">
                          <a:effectLst/>
                        </a:rPr>
                        <a:t>6</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Bef>
                          <a:spcPts val="100"/>
                        </a:spcBef>
                        <a:spcAft>
                          <a:spcPts val="100"/>
                        </a:spcAft>
                      </a:pPr>
                      <a:r>
                        <a:rPr lang="en-GB" sz="1800">
                          <a:effectLst/>
                        </a:rPr>
                        <a:t>232(3)(h)</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Bef>
                          <a:spcPts val="100"/>
                        </a:spcBef>
                        <a:spcAft>
                          <a:spcPts val="100"/>
                        </a:spcAft>
                      </a:pPr>
                      <a:r>
                        <a:rPr lang="en-GB" sz="1800" dirty="0">
                          <a:effectLst/>
                        </a:rPr>
                        <a:t>The valuation report to be made by the tribunal for exit opportunity to the shareholders of transferor company – under the scheme of compromise/arrangement in case the transferor company is listed company and the transferee company is an unlisted company</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18603">
                <a:tc>
                  <a:txBody>
                    <a:bodyPr/>
                    <a:lstStyle/>
                    <a:p>
                      <a:pPr marL="0" marR="0" algn="just">
                        <a:lnSpc>
                          <a:spcPct val="107000"/>
                        </a:lnSpc>
                        <a:spcBef>
                          <a:spcPts val="100"/>
                        </a:spcBef>
                        <a:spcAft>
                          <a:spcPts val="100"/>
                        </a:spcAft>
                      </a:pPr>
                      <a:r>
                        <a:rPr lang="en-GB" sz="1800">
                          <a:effectLst/>
                        </a:rPr>
                        <a:t>7</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Bef>
                          <a:spcPts val="100"/>
                        </a:spcBef>
                        <a:spcAft>
                          <a:spcPts val="100"/>
                        </a:spcAft>
                      </a:pPr>
                      <a:r>
                        <a:rPr lang="en-GB" sz="1800">
                          <a:effectLst/>
                        </a:rPr>
                        <a:t>236(2)</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Bef>
                          <a:spcPts val="100"/>
                        </a:spcBef>
                        <a:spcAft>
                          <a:spcPts val="100"/>
                        </a:spcAft>
                      </a:pPr>
                      <a:r>
                        <a:rPr lang="en-GB" sz="1800" dirty="0">
                          <a:effectLst/>
                        </a:rPr>
                        <a:t>Valuation of equity shares held by the minority shareholders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18603">
                <a:tc>
                  <a:txBody>
                    <a:bodyPr/>
                    <a:lstStyle/>
                    <a:p>
                      <a:pPr marL="0" marR="0" algn="just">
                        <a:lnSpc>
                          <a:spcPct val="107000"/>
                        </a:lnSpc>
                        <a:spcBef>
                          <a:spcPts val="100"/>
                        </a:spcBef>
                        <a:spcAft>
                          <a:spcPts val="100"/>
                        </a:spcAft>
                      </a:pPr>
                      <a:r>
                        <a:rPr lang="en-GB" sz="1800">
                          <a:effectLst/>
                        </a:rPr>
                        <a:t>8</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Bef>
                          <a:spcPts val="100"/>
                        </a:spcBef>
                        <a:spcAft>
                          <a:spcPts val="100"/>
                        </a:spcAft>
                      </a:pPr>
                      <a:r>
                        <a:rPr lang="en-GB" sz="1800">
                          <a:effectLst/>
                        </a:rPr>
                        <a:t>281(1)</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Bef>
                          <a:spcPts val="100"/>
                        </a:spcBef>
                        <a:spcAft>
                          <a:spcPts val="100"/>
                        </a:spcAft>
                      </a:pPr>
                      <a:r>
                        <a:rPr lang="en-GB" sz="1800" dirty="0">
                          <a:effectLst/>
                        </a:rPr>
                        <a:t>Valuing assets for submission of report by liquidator</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5" name="Rectangle 2"/>
          <p:cNvSpPr>
            <a:spLocks noChangeArrowheads="1"/>
          </p:cNvSpPr>
          <p:nvPr/>
        </p:nvSpPr>
        <p:spPr bwMode="auto">
          <a:xfrm>
            <a:off x="497542" y="930082"/>
            <a:ext cx="1118383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latin typeface="+mn-lt"/>
                <a:ea typeface="Calibri" panose="020F0502020204030204" pitchFamily="34" charset="0"/>
                <a:cs typeface="Times New Roman" panose="02020603050405020304" pitchFamily="18" charset="0"/>
              </a:rPr>
              <a:t>S</a:t>
            </a:r>
            <a:r>
              <a:rPr kumimoji="0" lang="en-US" altLang="en-US" b="1" i="0" u="none" strike="noStrike" cap="none" normalizeH="0" baseline="0" dirty="0" smtClean="0" bmk="">
                <a:ln>
                  <a:noFill/>
                </a:ln>
                <a:solidFill>
                  <a:srgbClr val="000000"/>
                </a:solidFill>
                <a:effectLst/>
                <a:latin typeface="+mn-lt"/>
                <a:ea typeface="Calibri" panose="020F0502020204030204" pitchFamily="34" charset="0"/>
                <a:cs typeface="Times New Roman" panose="02020603050405020304" pitchFamily="18" charset="0"/>
              </a:rPr>
              <a:t>pecific Provisions under the Companies Act, 2013 which Require Valuation Report from a Registered </a:t>
            </a:r>
            <a:r>
              <a:rPr kumimoji="0" lang="en-US" altLang="en-US" b="1" i="0" u="none" strike="noStrike" cap="none" normalizeH="0" baseline="0" dirty="0" err="1" smtClean="0" bmk="">
                <a:ln>
                  <a:noFill/>
                </a:ln>
                <a:solidFill>
                  <a:srgbClr val="000000"/>
                </a:solidFill>
                <a:effectLst/>
                <a:latin typeface="+mn-lt"/>
                <a:ea typeface="Calibri" panose="020F0502020204030204" pitchFamily="34" charset="0"/>
                <a:cs typeface="Times New Roman" panose="02020603050405020304" pitchFamily="18" charset="0"/>
              </a:rPr>
              <a:t>Valuer</a:t>
            </a:r>
            <a:r>
              <a:rPr kumimoji="0" lang="en-US" altLang="en-US" b="1" i="0" u="none" strike="noStrike" cap="none" normalizeH="0" baseline="0" dirty="0" smtClean="0" bmk="">
                <a:ln>
                  <a:noFill/>
                </a:ln>
                <a:solidFill>
                  <a:srgbClr val="000000"/>
                </a:solidFill>
                <a:effectLst/>
                <a:latin typeface="+mn-lt"/>
                <a:ea typeface="Calibri" panose="020F0502020204030204" pitchFamily="34" charset="0"/>
                <a:cs typeface="Times New Roman" panose="02020603050405020304" pitchFamily="18" charset="0"/>
              </a:rPr>
              <a:t> </a:t>
            </a:r>
            <a:endParaRPr kumimoji="0" lang="en-GB" altLang="en-US" b="0" i="0" u="none" strike="noStrike" cap="none" normalizeH="0" baseline="0" dirty="0" smtClean="0" bmk="">
              <a:ln>
                <a:noFill/>
              </a:ln>
              <a:solidFill>
                <a:schemeClr val="tx1"/>
              </a:solidFill>
              <a:effectLst/>
              <a:latin typeface="+mn-lt"/>
            </a:endParaRPr>
          </a:p>
        </p:txBody>
      </p:sp>
    </p:spTree>
    <p:extLst>
      <p:ext uri="{BB962C8B-B14F-4D97-AF65-F5344CB8AC3E}">
        <p14:creationId xmlns:p14="http://schemas.microsoft.com/office/powerpoint/2010/main" xmlns="" val="41959025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0"/>
            <a:ext cx="12192000" cy="6858000"/>
          </a:xfrm>
          <a:prstGeom prst="rect">
            <a:avLst/>
          </a:prstGeom>
          <a:solidFill>
            <a:srgbClr val="D50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2" name="Rectangle 41"/>
          <p:cNvSpPr/>
          <p:nvPr/>
        </p:nvSpPr>
        <p:spPr>
          <a:xfrm>
            <a:off x="371343" y="357390"/>
            <a:ext cx="11449319" cy="6168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tx1"/>
                </a:solidFill>
              </a:rPr>
              <a:t>Specific Provisions under the Insolvency and Bankruptcy Code, 2016 which Require Valuation Report from a Registered </a:t>
            </a:r>
            <a:r>
              <a:rPr lang="en-US" sz="2400" b="1" dirty="0" err="1">
                <a:solidFill>
                  <a:schemeClr val="tx1"/>
                </a:solidFill>
              </a:rPr>
              <a:t>Valuer</a:t>
            </a:r>
            <a:r>
              <a:rPr lang="en-US" sz="2400" b="1" dirty="0">
                <a:solidFill>
                  <a:schemeClr val="tx1"/>
                </a:solidFill>
              </a:rPr>
              <a:t> </a:t>
            </a:r>
            <a:r>
              <a:rPr lang="en-US" sz="2400" b="1" dirty="0" smtClean="0">
                <a:solidFill>
                  <a:schemeClr val="tx1"/>
                </a:solidFill>
              </a:rPr>
              <a:t>:</a:t>
            </a:r>
          </a:p>
          <a:p>
            <a:pPr algn="just"/>
            <a:endParaRPr lang="en-GB" sz="2400" b="1" i="1" dirty="0">
              <a:solidFill>
                <a:schemeClr val="tx1"/>
              </a:solidFill>
            </a:endParaRPr>
          </a:p>
          <a:p>
            <a:pPr algn="just"/>
            <a:r>
              <a:rPr lang="en-GB" sz="2400" dirty="0">
                <a:solidFill>
                  <a:schemeClr val="tx1"/>
                </a:solidFill>
              </a:rPr>
              <a:t>Regulation 27 of the Insolvency and Bankruptcy Board of India (Insolvency Resolution Process for Corporate Persons) Regulations, 2016 deals with</a:t>
            </a:r>
            <a:r>
              <a:rPr lang="en-GB" sz="2400" b="1" dirty="0">
                <a:solidFill>
                  <a:schemeClr val="tx1"/>
                </a:solidFill>
              </a:rPr>
              <a:t> </a:t>
            </a:r>
            <a:r>
              <a:rPr lang="en-GB" sz="2400" dirty="0">
                <a:solidFill>
                  <a:schemeClr val="tx1"/>
                </a:solidFill>
              </a:rPr>
              <a:t>the</a:t>
            </a:r>
            <a:r>
              <a:rPr lang="en-GB" sz="2400" b="1" dirty="0">
                <a:solidFill>
                  <a:schemeClr val="tx1"/>
                </a:solidFill>
              </a:rPr>
              <a:t> </a:t>
            </a:r>
            <a:r>
              <a:rPr lang="en-GB" sz="2400" dirty="0">
                <a:solidFill>
                  <a:schemeClr val="tx1"/>
                </a:solidFill>
              </a:rPr>
              <a:t>appointment of registered </a:t>
            </a:r>
            <a:r>
              <a:rPr lang="en-GB" sz="2400" dirty="0" err="1">
                <a:solidFill>
                  <a:schemeClr val="tx1"/>
                </a:solidFill>
              </a:rPr>
              <a:t>valuers</a:t>
            </a:r>
            <a:r>
              <a:rPr lang="en-GB" sz="2400" dirty="0">
                <a:solidFill>
                  <a:schemeClr val="tx1"/>
                </a:solidFill>
              </a:rPr>
              <a:t>. It states, “the </a:t>
            </a:r>
            <a:r>
              <a:rPr lang="en-GB" sz="2400" dirty="0" smtClean="0">
                <a:solidFill>
                  <a:srgbClr val="FF0000"/>
                </a:solidFill>
              </a:rPr>
              <a:t>Resolution </a:t>
            </a:r>
            <a:r>
              <a:rPr lang="en-GB" sz="2400" dirty="0">
                <a:solidFill>
                  <a:srgbClr val="FF0000"/>
                </a:solidFill>
              </a:rPr>
              <a:t>professional shall within </a:t>
            </a:r>
            <a:r>
              <a:rPr lang="en-GB" sz="2400" u="sng" dirty="0">
                <a:solidFill>
                  <a:srgbClr val="FF0000"/>
                </a:solidFill>
              </a:rPr>
              <a:t>seven days </a:t>
            </a:r>
            <a:r>
              <a:rPr lang="en-GB" sz="2400" dirty="0">
                <a:solidFill>
                  <a:srgbClr val="FF0000"/>
                </a:solidFill>
              </a:rPr>
              <a:t>of his appointment, appoint </a:t>
            </a:r>
            <a:r>
              <a:rPr lang="en-GB" sz="2400" u="sng" dirty="0">
                <a:solidFill>
                  <a:srgbClr val="FF0000"/>
                </a:solidFill>
              </a:rPr>
              <a:t>two registered </a:t>
            </a:r>
            <a:r>
              <a:rPr lang="en-GB" sz="2400" u="sng" dirty="0" err="1">
                <a:solidFill>
                  <a:srgbClr val="FF0000"/>
                </a:solidFill>
              </a:rPr>
              <a:t>valuers</a:t>
            </a:r>
            <a:r>
              <a:rPr lang="en-GB" sz="2400" u="sng" dirty="0">
                <a:solidFill>
                  <a:srgbClr val="FF0000"/>
                </a:solidFill>
              </a:rPr>
              <a:t> </a:t>
            </a:r>
            <a:r>
              <a:rPr lang="en-GB" sz="2400" dirty="0">
                <a:solidFill>
                  <a:schemeClr val="tx1"/>
                </a:solidFill>
              </a:rPr>
              <a:t>to determine the fair value and the liquidation value of the corporate debtor in accordance with Regulation 35”. </a:t>
            </a:r>
            <a:endParaRPr lang="en-GB" sz="2400" dirty="0" smtClean="0">
              <a:solidFill>
                <a:schemeClr val="tx1"/>
              </a:solidFill>
            </a:endParaRPr>
          </a:p>
          <a:p>
            <a:pPr algn="just"/>
            <a:endParaRPr lang="en-GB" sz="2400" dirty="0">
              <a:solidFill>
                <a:schemeClr val="tx1"/>
              </a:solidFill>
            </a:endParaRPr>
          </a:p>
          <a:p>
            <a:pPr algn="just"/>
            <a:r>
              <a:rPr lang="en-GB" sz="2400" dirty="0">
                <a:solidFill>
                  <a:schemeClr val="tx1"/>
                </a:solidFill>
              </a:rPr>
              <a:t>Under the Insolvency and Bankruptcy Board of India (Insolvency Resolution Process for Corporate Persons) Regulations, 2016, registered </a:t>
            </a:r>
            <a:r>
              <a:rPr lang="en-GB" sz="2400" dirty="0" err="1">
                <a:solidFill>
                  <a:schemeClr val="tx1"/>
                </a:solidFill>
              </a:rPr>
              <a:t>valuer</a:t>
            </a:r>
            <a:r>
              <a:rPr lang="en-GB" sz="2400" dirty="0">
                <a:solidFill>
                  <a:schemeClr val="tx1"/>
                </a:solidFill>
              </a:rPr>
              <a:t> means a person registered as such in accordance with the Companies Act, 2013 and rules made thereunder.</a:t>
            </a:r>
          </a:p>
        </p:txBody>
      </p:sp>
      <p:sp>
        <p:nvSpPr>
          <p:cNvPr id="43" name="TextBox 42">
            <a:extLst>
              <a:ext uri="{FF2B5EF4-FFF2-40B4-BE49-F238E27FC236}">
                <a16:creationId xmlns="" xmlns:a16="http://schemas.microsoft.com/office/drawing/2014/main" id="{BA20F8B6-4C81-48DF-8207-30423DABC7BC}"/>
              </a:ext>
            </a:extLst>
          </p:cNvPr>
          <p:cNvSpPr txBox="1"/>
          <p:nvPr/>
        </p:nvSpPr>
        <p:spPr>
          <a:xfrm>
            <a:off x="371343" y="288641"/>
            <a:ext cx="8920046" cy="584775"/>
          </a:xfrm>
          <a:prstGeom prst="rect">
            <a:avLst/>
          </a:prstGeom>
          <a:solidFill>
            <a:srgbClr val="D50032"/>
          </a:solid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Registered </a:t>
            </a:r>
            <a:r>
              <a:rPr lang="en-US" sz="3200" b="1" dirty="0" err="1">
                <a:solidFill>
                  <a:schemeClr val="bg1"/>
                </a:solidFill>
                <a:latin typeface="Calibri" panose="020F0502020204030204" pitchFamily="34" charset="0"/>
                <a:cs typeface="Calibri" panose="020F0502020204030204" pitchFamily="34" charset="0"/>
              </a:rPr>
              <a:t>Valuer</a:t>
            </a:r>
            <a:r>
              <a:rPr lang="en-US" sz="3200" b="1" dirty="0">
                <a:solidFill>
                  <a:schemeClr val="bg1"/>
                </a:solidFill>
                <a:latin typeface="Calibri" panose="020F0502020204030204" pitchFamily="34" charset="0"/>
                <a:cs typeface="Calibri" panose="020F0502020204030204" pitchFamily="34" charset="0"/>
              </a:rPr>
              <a:t> applicability under </a:t>
            </a:r>
            <a:r>
              <a:rPr lang="en-US" sz="3200" b="1" dirty="0" smtClean="0">
                <a:solidFill>
                  <a:schemeClr val="bg1"/>
                </a:solidFill>
                <a:latin typeface="Calibri" panose="020F0502020204030204" pitchFamily="34" charset="0"/>
                <a:cs typeface="Calibri" panose="020F0502020204030204" pitchFamily="34" charset="0"/>
              </a:rPr>
              <a:t>IBC</a:t>
            </a:r>
            <a:endParaRPr lang="en-US"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5061262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0"/>
            <a:ext cx="12192000" cy="6858000"/>
          </a:xfrm>
          <a:prstGeom prst="rect">
            <a:avLst/>
          </a:prstGeom>
          <a:solidFill>
            <a:srgbClr val="D50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2" name="Rectangle 41"/>
          <p:cNvSpPr/>
          <p:nvPr/>
        </p:nvSpPr>
        <p:spPr>
          <a:xfrm>
            <a:off x="371343" y="357390"/>
            <a:ext cx="11449319" cy="6168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3" name="TextBox 42">
            <a:extLst>
              <a:ext uri="{FF2B5EF4-FFF2-40B4-BE49-F238E27FC236}">
                <a16:creationId xmlns="" xmlns:a16="http://schemas.microsoft.com/office/drawing/2014/main" id="{BA20F8B6-4C81-48DF-8207-30423DABC7BC}"/>
              </a:ext>
            </a:extLst>
          </p:cNvPr>
          <p:cNvSpPr txBox="1"/>
          <p:nvPr/>
        </p:nvSpPr>
        <p:spPr>
          <a:xfrm>
            <a:off x="371342" y="154171"/>
            <a:ext cx="9942551" cy="830997"/>
          </a:xfrm>
          <a:prstGeom prst="rect">
            <a:avLst/>
          </a:prstGeom>
          <a:solidFill>
            <a:srgbClr val="D50032"/>
          </a:solidFill>
        </p:spPr>
        <p:txBody>
          <a:bodyPr wrap="square" rtlCol="0">
            <a:spAutoFit/>
          </a:bodyPr>
          <a:lstStyle/>
          <a:p>
            <a:pPr algn="just">
              <a:lnSpc>
                <a:spcPct val="150000"/>
              </a:lnSpc>
            </a:pPr>
            <a:r>
              <a:rPr lang="en-US" sz="3200" b="1" dirty="0">
                <a:solidFill>
                  <a:schemeClr val="bg1"/>
                </a:solidFill>
                <a:latin typeface="Calibri" panose="020F0502020204030204" pitchFamily="34" charset="0"/>
                <a:cs typeface="Calibri" panose="020F0502020204030204" pitchFamily="34" charset="0"/>
              </a:rPr>
              <a:t>Companies (Registered </a:t>
            </a:r>
            <a:r>
              <a:rPr lang="en-US" sz="3200" b="1" dirty="0" err="1">
                <a:solidFill>
                  <a:schemeClr val="bg1"/>
                </a:solidFill>
                <a:latin typeface="Calibri" panose="020F0502020204030204" pitchFamily="34" charset="0"/>
                <a:cs typeface="Calibri" panose="020F0502020204030204" pitchFamily="34" charset="0"/>
              </a:rPr>
              <a:t>Valuers</a:t>
            </a:r>
            <a:r>
              <a:rPr lang="en-US" sz="3200" b="1" dirty="0">
                <a:solidFill>
                  <a:schemeClr val="bg1"/>
                </a:solidFill>
                <a:latin typeface="Calibri" panose="020F0502020204030204" pitchFamily="34" charset="0"/>
                <a:cs typeface="Calibri" panose="020F0502020204030204" pitchFamily="34" charset="0"/>
              </a:rPr>
              <a:t> and Valuation)Rules 2017 </a:t>
            </a:r>
          </a:p>
        </p:txBody>
      </p:sp>
      <p:sp>
        <p:nvSpPr>
          <p:cNvPr id="30" name="Rectangle 29">
            <a:extLst>
              <a:ext uri="{FF2B5EF4-FFF2-40B4-BE49-F238E27FC236}">
                <a16:creationId xmlns="" xmlns:a16="http://schemas.microsoft.com/office/drawing/2014/main" id="{F98A4E36-9134-41E1-B7BA-9D8B325C3D74}"/>
              </a:ext>
            </a:extLst>
          </p:cNvPr>
          <p:cNvSpPr/>
          <p:nvPr/>
        </p:nvSpPr>
        <p:spPr>
          <a:xfrm>
            <a:off x="471784" y="1051512"/>
            <a:ext cx="11183834" cy="5139869"/>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2000" b="1" dirty="0" smtClean="0">
                <a:latin typeface="Calibri" panose="020F0502020204030204" pitchFamily="34" charset="0"/>
                <a:cs typeface="Calibri" panose="020F0502020204030204" pitchFamily="34" charset="0"/>
              </a:rPr>
              <a:t>Applicable </a:t>
            </a:r>
            <a:r>
              <a:rPr lang="en-US" sz="2000" b="1" dirty="0" err="1" smtClean="0">
                <a:latin typeface="Calibri" panose="020F0502020204030204" pitchFamily="34" charset="0"/>
                <a:cs typeface="Calibri" panose="020F0502020204030204" pitchFamily="34" charset="0"/>
              </a:rPr>
              <a:t>w.e.f</a:t>
            </a:r>
            <a:r>
              <a:rPr lang="en-US" sz="2000" b="1" dirty="0" smtClean="0">
                <a:latin typeface="Calibri" panose="020F0502020204030204" pitchFamily="34" charset="0"/>
                <a:cs typeface="Calibri" panose="020F0502020204030204" pitchFamily="34" charset="0"/>
              </a:rPr>
              <a:t>. 18</a:t>
            </a:r>
            <a:r>
              <a:rPr lang="en-US" sz="2000" b="1" baseline="30000" dirty="0" smtClean="0">
                <a:latin typeface="Calibri" panose="020F0502020204030204" pitchFamily="34" charset="0"/>
                <a:cs typeface="Calibri" panose="020F0502020204030204" pitchFamily="34" charset="0"/>
              </a:rPr>
              <a:t>th</a:t>
            </a:r>
            <a:r>
              <a:rPr lang="en-US" sz="2000" b="1" dirty="0" smtClean="0">
                <a:latin typeface="Calibri" panose="020F0502020204030204" pitchFamily="34" charset="0"/>
                <a:cs typeface="Calibri" panose="020F0502020204030204" pitchFamily="34" charset="0"/>
              </a:rPr>
              <a:t> October, 2017</a:t>
            </a:r>
          </a:p>
          <a:p>
            <a:pPr marL="285750" indent="-285750" algn="just">
              <a:lnSpc>
                <a:spcPct val="150000"/>
              </a:lnSpc>
              <a:buFont typeface="Arial" panose="020B0604020202020204" pitchFamily="34" charset="0"/>
              <a:buChar char="•"/>
            </a:pPr>
            <a:r>
              <a:rPr lang="en-US" sz="2000" b="1" dirty="0" smtClean="0">
                <a:latin typeface="Calibri" panose="020F0502020204030204" pitchFamily="34" charset="0"/>
                <a:cs typeface="Calibri" panose="020F0502020204030204" pitchFamily="34" charset="0"/>
              </a:rPr>
              <a:t>Defines </a:t>
            </a:r>
            <a:r>
              <a:rPr lang="en-US" sz="2000" b="1" dirty="0">
                <a:latin typeface="Calibri" panose="020F0502020204030204" pitchFamily="34" charset="0"/>
                <a:cs typeface="Calibri" panose="020F0502020204030204" pitchFamily="34" charset="0"/>
              </a:rPr>
              <a:t>‘Eligibility’, ‘Educational’ and ‘Exam’ </a:t>
            </a:r>
            <a:r>
              <a:rPr lang="en-US" sz="2000" dirty="0">
                <a:latin typeface="Calibri" panose="020F0502020204030204" pitchFamily="34" charset="0"/>
                <a:cs typeface="Calibri" panose="020F0502020204030204" pitchFamily="34" charset="0"/>
              </a:rPr>
              <a:t>requirements</a:t>
            </a:r>
          </a:p>
          <a:p>
            <a:pPr marL="285750" indent="-285750" algn="just">
              <a:lnSpc>
                <a:spcPct val="150000"/>
              </a:lnSpc>
              <a:buFont typeface="Arial" panose="020B0604020202020204" pitchFamily="34" charset="0"/>
              <a:buChar char="•"/>
            </a:pPr>
            <a:r>
              <a:rPr lang="en-US" sz="2000" b="1" dirty="0">
                <a:latin typeface="Calibri" panose="020F0502020204030204" pitchFamily="34" charset="0"/>
                <a:cs typeface="Calibri" panose="020F0502020204030204" pitchFamily="34" charset="0"/>
              </a:rPr>
              <a:t>Made 3 Asset classes</a:t>
            </a:r>
            <a:r>
              <a:rPr lang="en-US" sz="2000" dirty="0">
                <a:latin typeface="Calibri" panose="020F0502020204030204" pitchFamily="34" charset="0"/>
                <a:cs typeface="Calibri" panose="020F0502020204030204" pitchFamily="34" charset="0"/>
              </a:rPr>
              <a:t> – Securities or Financial Assets, Land &amp; Building and Plant &amp; Machinery</a:t>
            </a:r>
          </a:p>
          <a:p>
            <a:pPr marL="285750" indent="-285750" algn="just">
              <a:lnSpc>
                <a:spcPct val="150000"/>
              </a:lnSpc>
              <a:buFont typeface="Arial" panose="020B0604020202020204" pitchFamily="34" charset="0"/>
              <a:buChar char="•"/>
            </a:pPr>
            <a:r>
              <a:rPr lang="en-US" sz="2000" b="1" dirty="0">
                <a:latin typeface="Calibri" panose="020F0502020204030204" pitchFamily="34" charset="0"/>
                <a:cs typeface="Calibri" panose="020F0502020204030204" pitchFamily="34" charset="0"/>
              </a:rPr>
              <a:t>Brought in concept of RVO’s</a:t>
            </a:r>
            <a:r>
              <a:rPr lang="en-US" sz="2000" dirty="0">
                <a:latin typeface="Calibri" panose="020F0502020204030204" pitchFamily="34" charset="0"/>
                <a:cs typeface="Calibri" panose="020F0502020204030204" pitchFamily="34" charset="0"/>
              </a:rPr>
              <a:t> for education, training and monitoring of </a:t>
            </a:r>
            <a:r>
              <a:rPr lang="en-US" sz="2000" dirty="0" err="1">
                <a:latin typeface="Calibri" panose="020F0502020204030204" pitchFamily="34" charset="0"/>
                <a:cs typeface="Calibri" panose="020F0502020204030204" pitchFamily="34" charset="0"/>
              </a:rPr>
              <a:t>Valuers</a:t>
            </a:r>
            <a:endParaRPr lang="en-US" sz="2000" dirty="0">
              <a:latin typeface="Calibri" panose="020F0502020204030204" pitchFamily="34" charset="0"/>
              <a:cs typeface="Calibri" panose="020F0502020204030204" pitchFamily="34" charset="0"/>
            </a:endParaRPr>
          </a:p>
          <a:p>
            <a:pPr marL="285750" indent="-285750" algn="just">
              <a:lnSpc>
                <a:spcPct val="150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Coming up with Indian Valuation Standards</a:t>
            </a:r>
          </a:p>
          <a:p>
            <a:pPr marL="285750" indent="-285750" algn="just">
              <a:lnSpc>
                <a:spcPct val="150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Prescribed Contents of Valuation Report</a:t>
            </a:r>
          </a:p>
          <a:p>
            <a:pPr marL="285750" indent="-285750" algn="just">
              <a:lnSpc>
                <a:spcPct val="150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Maintenance of </a:t>
            </a:r>
            <a:r>
              <a:rPr lang="en-US" sz="2000" b="1" dirty="0">
                <a:latin typeface="Calibri" panose="020F0502020204030204" pitchFamily="34" charset="0"/>
                <a:cs typeface="Calibri" panose="020F0502020204030204" pitchFamily="34" charset="0"/>
              </a:rPr>
              <a:t>Records for 3 years</a:t>
            </a:r>
          </a:p>
          <a:p>
            <a:pPr marL="285750" indent="-285750" algn="just">
              <a:lnSpc>
                <a:spcPct val="150000"/>
              </a:lnSpc>
              <a:buFont typeface="Arial" panose="020B0604020202020204" pitchFamily="34" charset="0"/>
              <a:buChar char="•"/>
            </a:pPr>
            <a:r>
              <a:rPr lang="en-GB" sz="2000" b="1" dirty="0"/>
              <a:t>Professional competence, Due Care and </a:t>
            </a:r>
            <a:r>
              <a:rPr lang="en-GB" sz="2000" dirty="0"/>
              <a:t>Independence of </a:t>
            </a:r>
            <a:r>
              <a:rPr lang="en-GB" sz="2000" dirty="0" err="1"/>
              <a:t>valuer</a:t>
            </a:r>
            <a:endParaRPr lang="en-GB" sz="2000" dirty="0"/>
          </a:p>
          <a:p>
            <a:pPr marL="285750" indent="-285750" algn="just">
              <a:lnSpc>
                <a:spcPct val="150000"/>
              </a:lnSpc>
              <a:buFont typeface="Arial" panose="020B0604020202020204" pitchFamily="34" charset="0"/>
              <a:buChar char="•"/>
            </a:pPr>
            <a:r>
              <a:rPr lang="en-GB" sz="2000" dirty="0"/>
              <a:t>Model Code of Conduct for Registered </a:t>
            </a:r>
            <a:r>
              <a:rPr lang="en-GB" sz="2000" dirty="0" err="1"/>
              <a:t>Valuers</a:t>
            </a:r>
            <a:r>
              <a:rPr lang="en-GB" sz="2000" dirty="0"/>
              <a:t> and RVO’s</a:t>
            </a:r>
          </a:p>
          <a:p>
            <a:pPr marL="285750" indent="-285750" algn="just">
              <a:lnSpc>
                <a:spcPct val="150000"/>
              </a:lnSpc>
              <a:buFont typeface="Arial" panose="020B0604020202020204" pitchFamily="34" charset="0"/>
              <a:buChar char="•"/>
            </a:pPr>
            <a:endParaRPr lang="en-US" sz="2000" b="1" dirty="0">
              <a:latin typeface="Calibri" panose="020F0502020204030204" pitchFamily="34" charset="0"/>
              <a:cs typeface="Calibri" panose="020F0502020204030204" pitchFamily="34" charset="0"/>
            </a:endParaRPr>
          </a:p>
          <a:p>
            <a:pPr>
              <a:spcBef>
                <a:spcPts val="1176"/>
              </a:spcBef>
            </a:pPr>
            <a:endParaRPr lang="en-GB" sz="2000" dirty="0"/>
          </a:p>
        </p:txBody>
      </p:sp>
    </p:spTree>
    <p:extLst>
      <p:ext uri="{BB962C8B-B14F-4D97-AF65-F5344CB8AC3E}">
        <p14:creationId xmlns:p14="http://schemas.microsoft.com/office/powerpoint/2010/main" xmlns="" val="10728315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0"/>
            <a:ext cx="12192000" cy="6858000"/>
          </a:xfrm>
          <a:prstGeom prst="rect">
            <a:avLst/>
          </a:prstGeom>
          <a:solidFill>
            <a:srgbClr val="D50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2" name="Rectangle 41"/>
          <p:cNvSpPr/>
          <p:nvPr/>
        </p:nvSpPr>
        <p:spPr>
          <a:xfrm>
            <a:off x="371343" y="357390"/>
            <a:ext cx="11449319" cy="6168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3" name="TextBox 42">
            <a:extLst>
              <a:ext uri="{FF2B5EF4-FFF2-40B4-BE49-F238E27FC236}">
                <a16:creationId xmlns="" xmlns:a16="http://schemas.microsoft.com/office/drawing/2014/main" id="{BA20F8B6-4C81-48DF-8207-30423DABC7BC}"/>
              </a:ext>
            </a:extLst>
          </p:cNvPr>
          <p:cNvSpPr txBox="1"/>
          <p:nvPr/>
        </p:nvSpPr>
        <p:spPr>
          <a:xfrm>
            <a:off x="371342" y="288641"/>
            <a:ext cx="9834976" cy="584775"/>
          </a:xfrm>
          <a:prstGeom prst="rect">
            <a:avLst/>
          </a:prstGeom>
          <a:solidFill>
            <a:srgbClr val="D50032"/>
          </a:solid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Companies (Registered </a:t>
            </a:r>
            <a:r>
              <a:rPr lang="en-US" sz="3200" b="1" dirty="0" err="1">
                <a:solidFill>
                  <a:schemeClr val="bg1"/>
                </a:solidFill>
                <a:latin typeface="Calibri" panose="020F0502020204030204" pitchFamily="34" charset="0"/>
                <a:cs typeface="Calibri" panose="020F0502020204030204" pitchFamily="34" charset="0"/>
              </a:rPr>
              <a:t>Valuers</a:t>
            </a:r>
            <a:r>
              <a:rPr lang="en-US" sz="3200" b="1" dirty="0">
                <a:solidFill>
                  <a:schemeClr val="bg1"/>
                </a:solidFill>
                <a:latin typeface="Calibri" panose="020F0502020204030204" pitchFamily="34" charset="0"/>
                <a:cs typeface="Calibri" panose="020F0502020204030204" pitchFamily="34" charset="0"/>
              </a:rPr>
              <a:t> and Valuation)Rules 2017</a:t>
            </a:r>
            <a:endParaRPr lang="en-US" sz="3200" dirty="0">
              <a:solidFill>
                <a:schemeClr val="bg1"/>
              </a:solidFill>
              <a:latin typeface="Calibri" panose="020F0502020204030204" pitchFamily="34" charset="0"/>
              <a:cs typeface="Calibri" panose="020F0502020204030204" pitchFamily="34" charset="0"/>
            </a:endParaRPr>
          </a:p>
        </p:txBody>
      </p:sp>
      <p:graphicFrame>
        <p:nvGraphicFramePr>
          <p:cNvPr id="6" name="Object 5"/>
          <p:cNvGraphicFramePr>
            <a:graphicFrameLocks noChangeAspect="1"/>
          </p:cNvGraphicFramePr>
          <p:nvPr/>
        </p:nvGraphicFramePr>
        <p:xfrm>
          <a:off x="4649273" y="2343956"/>
          <a:ext cx="2189409" cy="1469220"/>
        </p:xfrm>
        <a:graphic>
          <a:graphicData uri="http://schemas.openxmlformats.org/presentationml/2006/ole">
            <p:oleObj spid="_x0000_s48129" name="Document" showAsIcon="1" r:id="rId3" imgW="914400" imgH="771480" progId="Word.Document.12">
              <p:embed/>
            </p:oleObj>
          </a:graphicData>
        </a:graphic>
      </p:graphicFrame>
    </p:spTree>
    <p:extLst>
      <p:ext uri="{BB962C8B-B14F-4D97-AF65-F5344CB8AC3E}">
        <p14:creationId xmlns:p14="http://schemas.microsoft.com/office/powerpoint/2010/main" xmlns="" val="39203774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0"/>
            <a:ext cx="12192000" cy="6858000"/>
          </a:xfrm>
          <a:prstGeom prst="rect">
            <a:avLst/>
          </a:prstGeom>
          <a:solidFill>
            <a:srgbClr val="D50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2" name="Rectangle 41"/>
          <p:cNvSpPr/>
          <p:nvPr/>
        </p:nvSpPr>
        <p:spPr>
          <a:xfrm>
            <a:off x="371343" y="357390"/>
            <a:ext cx="11449319" cy="6168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3" name="TextBox 42">
            <a:extLst>
              <a:ext uri="{FF2B5EF4-FFF2-40B4-BE49-F238E27FC236}">
                <a16:creationId xmlns="" xmlns:a16="http://schemas.microsoft.com/office/drawing/2014/main" id="{BA20F8B6-4C81-48DF-8207-30423DABC7BC}"/>
              </a:ext>
            </a:extLst>
          </p:cNvPr>
          <p:cNvSpPr txBox="1"/>
          <p:nvPr/>
        </p:nvSpPr>
        <p:spPr>
          <a:xfrm>
            <a:off x="371342" y="288641"/>
            <a:ext cx="9834976" cy="584775"/>
          </a:xfrm>
          <a:prstGeom prst="rect">
            <a:avLst/>
          </a:prstGeom>
          <a:solidFill>
            <a:srgbClr val="D50032"/>
          </a:solid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Companies (Registered </a:t>
            </a:r>
            <a:r>
              <a:rPr lang="en-US" sz="3200" b="1" dirty="0" err="1">
                <a:solidFill>
                  <a:schemeClr val="bg1"/>
                </a:solidFill>
                <a:latin typeface="Calibri" panose="020F0502020204030204" pitchFamily="34" charset="0"/>
                <a:cs typeface="Calibri" panose="020F0502020204030204" pitchFamily="34" charset="0"/>
              </a:rPr>
              <a:t>Valuers</a:t>
            </a:r>
            <a:r>
              <a:rPr lang="en-US" sz="3200" b="1" dirty="0">
                <a:solidFill>
                  <a:schemeClr val="bg1"/>
                </a:solidFill>
                <a:latin typeface="Calibri" panose="020F0502020204030204" pitchFamily="34" charset="0"/>
                <a:cs typeface="Calibri" panose="020F0502020204030204" pitchFamily="34" charset="0"/>
              </a:rPr>
              <a:t> and Valuation)Rules 2017</a:t>
            </a:r>
            <a:endParaRPr lang="en-US" sz="3200" dirty="0">
              <a:solidFill>
                <a:schemeClr val="bg1"/>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 xmlns:a16="http://schemas.microsoft.com/office/drawing/2014/main" id="{F98A4E36-9134-41E1-B7BA-9D8B325C3D74}"/>
              </a:ext>
            </a:extLst>
          </p:cNvPr>
          <p:cNvSpPr/>
          <p:nvPr/>
        </p:nvSpPr>
        <p:spPr>
          <a:xfrm>
            <a:off x="471784" y="1051512"/>
            <a:ext cx="11183834" cy="7786747"/>
          </a:xfrm>
          <a:prstGeom prst="rect">
            <a:avLst/>
          </a:prstGeom>
        </p:spPr>
        <p:txBody>
          <a:bodyPr wrap="square">
            <a:spAutoFit/>
          </a:bodyPr>
          <a:lstStyle/>
          <a:p>
            <a:pPr marL="285750" indent="-285750" algn="just">
              <a:lnSpc>
                <a:spcPct val="150000"/>
              </a:lnSpc>
            </a:pPr>
            <a:r>
              <a:rPr lang="en-GB" sz="2000" b="1" dirty="0" smtClean="0">
                <a:latin typeface="Calibri" panose="020F0502020204030204" pitchFamily="34" charset="0"/>
                <a:cs typeface="Calibri" panose="020F0502020204030204" pitchFamily="34" charset="0"/>
              </a:rPr>
              <a:t>Coverage :</a:t>
            </a:r>
          </a:p>
          <a:p>
            <a:pPr marL="285750" indent="-285750" algn="just">
              <a:lnSpc>
                <a:spcPct val="150000"/>
              </a:lnSpc>
            </a:pPr>
            <a:r>
              <a:rPr lang="en-GB" sz="2000" b="1" dirty="0" smtClean="0">
                <a:latin typeface="Calibri" panose="020F0502020204030204" pitchFamily="34" charset="0"/>
                <a:cs typeface="Calibri" panose="020F0502020204030204" pitchFamily="34" charset="0"/>
              </a:rPr>
              <a:t>Chapters :</a:t>
            </a:r>
            <a:endParaRPr lang="en-GB" sz="2000" dirty="0" smtClean="0">
              <a:latin typeface="Calibri" panose="020F0502020204030204" pitchFamily="34" charset="0"/>
              <a:cs typeface="Calibri" panose="020F0502020204030204" pitchFamily="34" charset="0"/>
            </a:endParaRPr>
          </a:p>
          <a:p>
            <a:pPr marL="457200" indent="-457200" algn="just">
              <a:lnSpc>
                <a:spcPct val="150000"/>
              </a:lnSpc>
              <a:buAutoNum type="arabicPeriod"/>
            </a:pPr>
            <a:r>
              <a:rPr lang="en-US" sz="2000" dirty="0" smtClean="0"/>
              <a:t>CHAPTER I-  PRELIMINARY</a:t>
            </a:r>
          </a:p>
          <a:p>
            <a:pPr marL="457200" indent="-457200">
              <a:buAutoNum type="arabicPeriod" startAt="2"/>
            </a:pPr>
            <a:r>
              <a:rPr lang="en-US" sz="2000" dirty="0" smtClean="0"/>
              <a:t>CHAPTER II - ELIGIBILITY, QUALIFICATIONS AND REGISTRATION OF VALUERS (</a:t>
            </a:r>
            <a:r>
              <a:rPr lang="en-US" sz="2000" dirty="0" err="1" smtClean="0"/>
              <a:t>Valuer</a:t>
            </a:r>
            <a:r>
              <a:rPr lang="en-US" sz="2000" dirty="0" smtClean="0"/>
              <a:t>)</a:t>
            </a:r>
          </a:p>
          <a:p>
            <a:pPr marL="457200" indent="-457200">
              <a:buAutoNum type="arabicPeriod" startAt="2"/>
            </a:pPr>
            <a:r>
              <a:rPr lang="en-US" sz="2000" dirty="0" smtClean="0"/>
              <a:t>CHAPTER III- RECOGNITION OF VALUATION PROFESSIONAL ORGANISATIONS (RVO)</a:t>
            </a:r>
          </a:p>
          <a:p>
            <a:pPr marL="457200" indent="-457200">
              <a:buFontTx/>
              <a:buAutoNum type="arabicPeriod" startAt="2"/>
            </a:pPr>
            <a:r>
              <a:rPr lang="en-US" sz="2000" dirty="0" smtClean="0"/>
              <a:t>CHAPTER IV- VALUATION STANDARDS</a:t>
            </a:r>
          </a:p>
          <a:p>
            <a:pPr marL="457200" indent="-457200">
              <a:buFontTx/>
              <a:buAutoNum type="arabicPeriod" startAt="2"/>
            </a:pPr>
            <a:r>
              <a:rPr lang="en-GB" sz="2000" dirty="0" smtClean="0"/>
              <a:t> </a:t>
            </a:r>
            <a:r>
              <a:rPr lang="en-US" sz="2000" dirty="0" smtClean="0"/>
              <a:t>CHAPTER V- DISCIPLINARY PROCEEDINGS</a:t>
            </a:r>
          </a:p>
          <a:p>
            <a:pPr marL="457200" indent="-457200"/>
            <a:endParaRPr lang="en-GB" sz="2000" dirty="0" smtClean="0"/>
          </a:p>
          <a:p>
            <a:pPr marL="457200" indent="-457200"/>
            <a:r>
              <a:rPr lang="en-GB" sz="2000" b="1" dirty="0" smtClean="0"/>
              <a:t>Schedules :</a:t>
            </a:r>
            <a:endParaRPr lang="en-GB" sz="2000" dirty="0" smtClean="0"/>
          </a:p>
          <a:p>
            <a:pPr marL="457200" indent="-457200">
              <a:buAutoNum type="arabicPeriod"/>
            </a:pPr>
            <a:r>
              <a:rPr lang="en-US" sz="2000" dirty="0" smtClean="0"/>
              <a:t>SCHEDULE I- MODEL CODE OF CONDUCT FOR REGISTERED VALUERS</a:t>
            </a:r>
          </a:p>
          <a:p>
            <a:pPr marL="457200" indent="-457200">
              <a:buFontTx/>
              <a:buAutoNum type="arabicPeriod"/>
            </a:pPr>
            <a:r>
              <a:rPr lang="en-US" sz="2000" dirty="0" smtClean="0"/>
              <a:t>SCHEDULE II FORM A (</a:t>
            </a:r>
            <a:r>
              <a:rPr lang="en-US" sz="2000" dirty="0" err="1" smtClean="0"/>
              <a:t>valuer</a:t>
            </a:r>
            <a:r>
              <a:rPr lang="en-US" sz="2000" dirty="0" smtClean="0"/>
              <a:t> registration) , Form B (partnership) , Form C (certificate of Registration) etc….. </a:t>
            </a:r>
          </a:p>
          <a:p>
            <a:r>
              <a:rPr lang="en-GB" sz="2000" dirty="0" smtClean="0"/>
              <a:t>3.     </a:t>
            </a:r>
            <a:r>
              <a:rPr lang="en-US" sz="2000" dirty="0" smtClean="0"/>
              <a:t>Schedule III (Rule 12)- Governance Structure and Model Bye Laws for VPOs (Valuation Professional </a:t>
            </a:r>
          </a:p>
          <a:p>
            <a:r>
              <a:rPr lang="en-US" sz="2000" dirty="0" smtClean="0"/>
              <a:t>         organization)</a:t>
            </a:r>
          </a:p>
          <a:p>
            <a:pPr marL="457200" indent="-457200">
              <a:buAutoNum type="arabicPeriod"/>
            </a:pPr>
            <a:endParaRPr lang="en-US" sz="2000" dirty="0" smtClean="0"/>
          </a:p>
          <a:p>
            <a:pPr marL="457200" indent="-457200"/>
            <a:endParaRPr lang="en-US" sz="2000" dirty="0" smtClean="0"/>
          </a:p>
          <a:p>
            <a:pPr marL="457200" indent="-457200">
              <a:buFontTx/>
              <a:buAutoNum type="arabicPeriod" startAt="2"/>
            </a:pPr>
            <a:endParaRPr lang="en-US" sz="2000" dirty="0" smtClean="0"/>
          </a:p>
          <a:p>
            <a:pPr marL="457200" indent="-457200">
              <a:buAutoNum type="arabicPeriod" startAt="2"/>
            </a:pPr>
            <a:endParaRPr lang="en-US" sz="2000" dirty="0" smtClean="0"/>
          </a:p>
          <a:p>
            <a:pPr marL="457200" indent="-457200">
              <a:buAutoNum type="arabicPeriod" startAt="2"/>
            </a:pPr>
            <a:endParaRPr lang="en-US" sz="2000" u="sng" dirty="0" smtClean="0"/>
          </a:p>
          <a:p>
            <a:pPr marL="457200" indent="-457200" algn="just">
              <a:lnSpc>
                <a:spcPct val="150000"/>
              </a:lnSpc>
              <a:buAutoNum type="arabicPeriod"/>
            </a:pPr>
            <a:endParaRPr lang="en-US" sz="2000" b="1" dirty="0" smtClean="0"/>
          </a:p>
          <a:p>
            <a:pPr marL="285750" indent="-285750" algn="just">
              <a:lnSpc>
                <a:spcPct val="150000"/>
              </a:lnSpc>
            </a:pPr>
            <a:endParaRPr lang="en-US" sz="2000" b="1" dirty="0">
              <a:latin typeface="Calibri" panose="020F0502020204030204" pitchFamily="34" charset="0"/>
              <a:cs typeface="Calibri" panose="020F0502020204030204" pitchFamily="34" charset="0"/>
            </a:endParaRPr>
          </a:p>
          <a:p>
            <a:pPr>
              <a:spcBef>
                <a:spcPts val="1176"/>
              </a:spcBef>
            </a:pPr>
            <a:endParaRPr lang="en-GB" sz="2000" dirty="0"/>
          </a:p>
        </p:txBody>
      </p:sp>
    </p:spTree>
    <p:extLst>
      <p:ext uri="{BB962C8B-B14F-4D97-AF65-F5344CB8AC3E}">
        <p14:creationId xmlns:p14="http://schemas.microsoft.com/office/powerpoint/2010/main" xmlns="" val="39203774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0"/>
            <a:ext cx="12192000" cy="6858000"/>
          </a:xfrm>
          <a:prstGeom prst="rect">
            <a:avLst/>
          </a:prstGeom>
          <a:solidFill>
            <a:srgbClr val="D50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2" name="Rectangle 41"/>
          <p:cNvSpPr/>
          <p:nvPr/>
        </p:nvSpPr>
        <p:spPr>
          <a:xfrm>
            <a:off x="371343" y="357390"/>
            <a:ext cx="11449319" cy="6168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3" name="TextBox 42">
            <a:extLst>
              <a:ext uri="{FF2B5EF4-FFF2-40B4-BE49-F238E27FC236}">
                <a16:creationId xmlns="" xmlns:a16="http://schemas.microsoft.com/office/drawing/2014/main" id="{BA20F8B6-4C81-48DF-8207-30423DABC7BC}"/>
              </a:ext>
            </a:extLst>
          </p:cNvPr>
          <p:cNvSpPr txBox="1"/>
          <p:nvPr/>
        </p:nvSpPr>
        <p:spPr>
          <a:xfrm>
            <a:off x="371342" y="288641"/>
            <a:ext cx="9834976" cy="584775"/>
          </a:xfrm>
          <a:prstGeom prst="rect">
            <a:avLst/>
          </a:prstGeom>
          <a:solidFill>
            <a:srgbClr val="D50032"/>
          </a:solid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Companies (Registered </a:t>
            </a:r>
            <a:r>
              <a:rPr lang="en-US" sz="3200" b="1" dirty="0" err="1">
                <a:solidFill>
                  <a:schemeClr val="bg1"/>
                </a:solidFill>
                <a:latin typeface="Calibri" panose="020F0502020204030204" pitchFamily="34" charset="0"/>
                <a:cs typeface="Calibri" panose="020F0502020204030204" pitchFamily="34" charset="0"/>
              </a:rPr>
              <a:t>Valuers</a:t>
            </a:r>
            <a:r>
              <a:rPr lang="en-US" sz="3200" b="1" dirty="0">
                <a:solidFill>
                  <a:schemeClr val="bg1"/>
                </a:solidFill>
                <a:latin typeface="Calibri" panose="020F0502020204030204" pitchFamily="34" charset="0"/>
                <a:cs typeface="Calibri" panose="020F0502020204030204" pitchFamily="34" charset="0"/>
              </a:rPr>
              <a:t> and Valuation)Rules 2017</a:t>
            </a:r>
            <a:endParaRPr lang="en-US" sz="3200" dirty="0">
              <a:solidFill>
                <a:schemeClr val="bg1"/>
              </a:solidFill>
              <a:latin typeface="Calibri" panose="020F0502020204030204" pitchFamily="34" charset="0"/>
              <a:cs typeface="Calibri" panose="020F0502020204030204" pitchFamily="34" charset="0"/>
            </a:endParaRPr>
          </a:p>
        </p:txBody>
      </p:sp>
      <p:sp>
        <p:nvSpPr>
          <p:cNvPr id="30" name="Rectangle 29">
            <a:extLst>
              <a:ext uri="{FF2B5EF4-FFF2-40B4-BE49-F238E27FC236}">
                <a16:creationId xmlns="" xmlns:a16="http://schemas.microsoft.com/office/drawing/2014/main" id="{F98A4E36-9134-41E1-B7BA-9D8B325C3D74}"/>
              </a:ext>
            </a:extLst>
          </p:cNvPr>
          <p:cNvSpPr/>
          <p:nvPr/>
        </p:nvSpPr>
        <p:spPr>
          <a:xfrm>
            <a:off x="497542" y="1012875"/>
            <a:ext cx="11183834" cy="5786199"/>
          </a:xfrm>
          <a:prstGeom prst="rect">
            <a:avLst/>
          </a:prstGeom>
        </p:spPr>
        <p:txBody>
          <a:bodyPr wrap="square">
            <a:spAutoFit/>
          </a:bodyPr>
          <a:lstStyle/>
          <a:p>
            <a:r>
              <a:rPr lang="en-GB" sz="2400" b="1" dirty="0"/>
              <a:t>Rule 3: Eligibility for Registered </a:t>
            </a:r>
            <a:r>
              <a:rPr lang="en-GB" sz="2400" b="1" dirty="0" err="1" smtClean="0"/>
              <a:t>Valuers</a:t>
            </a:r>
            <a:endParaRPr lang="en-GB" sz="2400" b="1" dirty="0" smtClean="0"/>
          </a:p>
          <a:p>
            <a:endParaRPr lang="en-GB" sz="2400" dirty="0"/>
          </a:p>
          <a:p>
            <a:r>
              <a:rPr lang="en-GB" sz="2400" b="1" dirty="0"/>
              <a:t>A “person” shall be eligible to be a Registered </a:t>
            </a:r>
            <a:r>
              <a:rPr lang="en-GB" sz="2400" b="1" dirty="0" err="1"/>
              <a:t>Valuer</a:t>
            </a:r>
            <a:r>
              <a:rPr lang="en-GB" sz="2400" b="1" dirty="0"/>
              <a:t> if he-</a:t>
            </a:r>
            <a:endParaRPr lang="en-GB" sz="2400" dirty="0"/>
          </a:p>
          <a:p>
            <a:pPr marL="285750" lvl="0" indent="-285750">
              <a:buFont typeface="Arial" panose="020B0604020202020204" pitchFamily="34" charset="0"/>
              <a:buChar char="•"/>
            </a:pPr>
            <a:r>
              <a:rPr lang="en-GB" sz="2400" b="1" dirty="0"/>
              <a:t>	is a </a:t>
            </a:r>
            <a:r>
              <a:rPr lang="en-GB" sz="2400" b="1" dirty="0" err="1"/>
              <a:t>valuer</a:t>
            </a:r>
            <a:r>
              <a:rPr lang="en-GB" sz="2400" b="1" dirty="0"/>
              <a:t> member of a Registered </a:t>
            </a:r>
            <a:r>
              <a:rPr lang="en-GB" sz="2400" b="1" dirty="0" err="1"/>
              <a:t>Valuers</a:t>
            </a:r>
            <a:r>
              <a:rPr lang="en-GB" sz="2400" b="1" dirty="0"/>
              <a:t> Organisation (RVO)</a:t>
            </a:r>
          </a:p>
          <a:p>
            <a:pPr marL="285750" lvl="0" indent="-285750">
              <a:buFont typeface="Arial" panose="020B0604020202020204" pitchFamily="34" charset="0"/>
              <a:buChar char="•"/>
            </a:pPr>
            <a:r>
              <a:rPr lang="en-GB" sz="2400" b="1" dirty="0"/>
              <a:t>	possesses the qualification and experience specified in rule 4</a:t>
            </a:r>
          </a:p>
          <a:p>
            <a:pPr marL="285750" lvl="0" indent="-285750">
              <a:buFont typeface="Arial" panose="020B0604020202020204" pitchFamily="34" charset="0"/>
              <a:buChar char="•"/>
            </a:pPr>
            <a:r>
              <a:rPr lang="en-GB" sz="2400" b="1" dirty="0"/>
              <a:t>	has passed the Valuation Examination under rule 5</a:t>
            </a:r>
            <a:r>
              <a:rPr lang="en-GB" sz="2400" dirty="0"/>
              <a:t> within three years preceding the date of making an </a:t>
            </a:r>
            <a:r>
              <a:rPr lang="en-GB" sz="2400" dirty="0" smtClean="0"/>
              <a:t>application </a:t>
            </a:r>
            <a:r>
              <a:rPr lang="en-GB" sz="2400" dirty="0"/>
              <a:t>for registration under rule 6:</a:t>
            </a:r>
          </a:p>
          <a:p>
            <a:pPr marL="285750" lvl="0" indent="-285750">
              <a:buFont typeface="Arial" panose="020B0604020202020204" pitchFamily="34" charset="0"/>
              <a:buChar char="•"/>
            </a:pPr>
            <a:r>
              <a:rPr lang="en-GB" sz="2400" b="1" dirty="0"/>
              <a:t>	is a person resident in India</a:t>
            </a:r>
          </a:p>
          <a:p>
            <a:pPr marL="285750" lvl="0" indent="-285750">
              <a:buFont typeface="Arial" panose="020B0604020202020204" pitchFamily="34" charset="0"/>
              <a:buChar char="•"/>
            </a:pPr>
            <a:r>
              <a:rPr lang="en-GB" sz="2400" b="1" dirty="0"/>
              <a:t>	is a </a:t>
            </a:r>
            <a:r>
              <a:rPr lang="en-GB" sz="2400" b="1" i="1" dirty="0" smtClean="0"/>
              <a:t>“</a:t>
            </a:r>
            <a:r>
              <a:rPr lang="en-GB" sz="2400" b="1" i="1" u="sng" dirty="0" smtClean="0"/>
              <a:t>fit </a:t>
            </a:r>
            <a:r>
              <a:rPr lang="en-GB" sz="2400" b="1" i="1" u="sng" dirty="0"/>
              <a:t>and proper </a:t>
            </a:r>
            <a:r>
              <a:rPr lang="en-GB" sz="2400" b="1" i="1" u="sng" dirty="0" smtClean="0"/>
              <a:t>person”</a:t>
            </a:r>
            <a:endParaRPr lang="en-GB" sz="2400" b="1" i="1" u="sng" dirty="0"/>
          </a:p>
          <a:p>
            <a:endParaRPr lang="en-GB" sz="2400" dirty="0" smtClean="0"/>
          </a:p>
          <a:p>
            <a:r>
              <a:rPr lang="en-GB" sz="2400" b="1" dirty="0" smtClean="0"/>
              <a:t>For </a:t>
            </a:r>
            <a:r>
              <a:rPr lang="en-GB" sz="2400" b="1" dirty="0"/>
              <a:t>determining whether an individual is a fit and proper person</a:t>
            </a:r>
            <a:r>
              <a:rPr lang="en-GB" sz="2400" dirty="0"/>
              <a:t>, the authority may take into consideration any criteria including </a:t>
            </a:r>
            <a:r>
              <a:rPr lang="en-GB" sz="2400" b="1" dirty="0"/>
              <a:t>integrity, reputation and character, absence of convictions and restraint orders and competence and financial solvency</a:t>
            </a:r>
            <a:r>
              <a:rPr lang="en-GB" sz="2400" dirty="0" smtClean="0"/>
              <a:t>.</a:t>
            </a:r>
          </a:p>
          <a:p>
            <a:endParaRPr lang="en-GB" sz="2400" dirty="0"/>
          </a:p>
          <a:p>
            <a:pPr>
              <a:spcBef>
                <a:spcPts val="1176"/>
              </a:spcBef>
            </a:pPr>
            <a:endParaRPr lang="en-GB" sz="2400" dirty="0"/>
          </a:p>
        </p:txBody>
      </p:sp>
    </p:spTree>
    <p:extLst>
      <p:ext uri="{BB962C8B-B14F-4D97-AF65-F5344CB8AC3E}">
        <p14:creationId xmlns:p14="http://schemas.microsoft.com/office/powerpoint/2010/main" xmlns="" val="39203774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0"/>
            <a:ext cx="12192000" cy="6858000"/>
          </a:xfrm>
          <a:prstGeom prst="rect">
            <a:avLst/>
          </a:prstGeom>
          <a:solidFill>
            <a:srgbClr val="D50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2" name="Rectangle 41"/>
          <p:cNvSpPr/>
          <p:nvPr/>
        </p:nvSpPr>
        <p:spPr>
          <a:xfrm>
            <a:off x="371343" y="357390"/>
            <a:ext cx="11449319" cy="6168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0" name="Rectangle 29">
            <a:extLst>
              <a:ext uri="{FF2B5EF4-FFF2-40B4-BE49-F238E27FC236}">
                <a16:creationId xmlns="" xmlns:a16="http://schemas.microsoft.com/office/drawing/2014/main" id="{F98A4E36-9134-41E1-B7BA-9D8B325C3D74}"/>
              </a:ext>
            </a:extLst>
          </p:cNvPr>
          <p:cNvSpPr/>
          <p:nvPr/>
        </p:nvSpPr>
        <p:spPr>
          <a:xfrm>
            <a:off x="497542" y="983709"/>
            <a:ext cx="11183834" cy="4708981"/>
          </a:xfrm>
          <a:prstGeom prst="rect">
            <a:avLst/>
          </a:prstGeom>
        </p:spPr>
        <p:txBody>
          <a:bodyPr wrap="square">
            <a:spAutoFit/>
          </a:bodyPr>
          <a:lstStyle/>
          <a:p>
            <a:r>
              <a:rPr lang="en-GB" sz="2000" b="1" dirty="0"/>
              <a:t>Rule 4: Qualification and Experience</a:t>
            </a:r>
            <a:endParaRPr lang="en-GB" sz="2000" dirty="0"/>
          </a:p>
          <a:p>
            <a:r>
              <a:rPr lang="en-GB" sz="2000" dirty="0"/>
              <a:t>An individual shall have the following qualifications and experience to be eligible for registration under rule 3, namely:-</a:t>
            </a:r>
          </a:p>
          <a:p>
            <a:r>
              <a:rPr lang="en-GB" sz="2000" dirty="0"/>
              <a:t>(a) </a:t>
            </a:r>
            <a:r>
              <a:rPr lang="en-GB" sz="2000" b="1" dirty="0" smtClean="0"/>
              <a:t>post-graduate </a:t>
            </a:r>
            <a:r>
              <a:rPr lang="en-GB" sz="2000" b="1" dirty="0"/>
              <a:t>degree </a:t>
            </a:r>
            <a:r>
              <a:rPr lang="en-GB" sz="2000" dirty="0"/>
              <a:t>or post-graduate diploma</a:t>
            </a:r>
            <a:r>
              <a:rPr lang="en-GB" sz="2000" b="1" dirty="0"/>
              <a:t>, in the specified discipline</a:t>
            </a:r>
            <a:r>
              <a:rPr lang="en-GB" sz="2000" dirty="0"/>
              <a:t>, from a University or Institute established, recognised or incorporated by law in India </a:t>
            </a:r>
            <a:r>
              <a:rPr lang="en-GB" sz="2000" b="1" dirty="0"/>
              <a:t>and at least three years of experience</a:t>
            </a:r>
            <a:r>
              <a:rPr lang="en-GB" sz="2000" dirty="0"/>
              <a:t> in the specified discipline thereafter; or </a:t>
            </a:r>
          </a:p>
          <a:p>
            <a:r>
              <a:rPr lang="en-GB" sz="2000" dirty="0"/>
              <a:t>(b) </a:t>
            </a:r>
            <a:r>
              <a:rPr lang="en-GB" sz="2000" b="1" dirty="0" smtClean="0"/>
              <a:t>a </a:t>
            </a:r>
            <a:r>
              <a:rPr lang="en-GB" sz="2000" b="1" dirty="0"/>
              <a:t>Bachelor’s degree or equivalent, in the specified discipline, from a University or Institute </a:t>
            </a:r>
            <a:r>
              <a:rPr lang="en-GB" sz="2000" dirty="0"/>
              <a:t>established, recognised or incorporated by law in India </a:t>
            </a:r>
            <a:r>
              <a:rPr lang="en-GB" sz="2000" b="1" dirty="0"/>
              <a:t>and at least five years of experience</a:t>
            </a:r>
            <a:r>
              <a:rPr lang="en-GB" sz="2000" dirty="0"/>
              <a:t> in the specified discipline thereafter; or </a:t>
            </a:r>
          </a:p>
          <a:p>
            <a:r>
              <a:rPr lang="en-GB" sz="2000" dirty="0" smtClean="0"/>
              <a:t>(c) </a:t>
            </a:r>
            <a:r>
              <a:rPr lang="en-GB" sz="2000" b="1" dirty="0" smtClean="0"/>
              <a:t>membership </a:t>
            </a:r>
            <a:r>
              <a:rPr lang="en-GB" sz="2000" b="1" dirty="0"/>
              <a:t>of a professional institute established by an Act of Parliament</a:t>
            </a:r>
            <a:r>
              <a:rPr lang="en-GB" sz="2000" dirty="0"/>
              <a:t> enacted for the purpose of regulation of a profession </a:t>
            </a:r>
            <a:r>
              <a:rPr lang="en-GB" sz="2000" b="1" dirty="0"/>
              <a:t>with at least three years’ experience</a:t>
            </a:r>
            <a:r>
              <a:rPr lang="en-GB" sz="2000" dirty="0"/>
              <a:t> after such membership </a:t>
            </a:r>
            <a:r>
              <a:rPr lang="en-GB" sz="2000" b="1" dirty="0"/>
              <a:t>and having qualification mentioned at clause (a) or (b). </a:t>
            </a:r>
            <a:endParaRPr lang="en-GB" sz="2000" b="1" dirty="0" smtClean="0"/>
          </a:p>
          <a:p>
            <a:endParaRPr lang="en-US" sz="2000" dirty="0" smtClean="0"/>
          </a:p>
          <a:p>
            <a:r>
              <a:rPr lang="en-GB" sz="2000" b="1" dirty="0"/>
              <a:t>Qualifying education and experience and examination or training for various asset classes, is given in an indicative manner in Annexure–IV of these rules</a:t>
            </a:r>
            <a:r>
              <a:rPr lang="en-GB" sz="2000" b="1" dirty="0" smtClean="0"/>
              <a:t>.</a:t>
            </a:r>
            <a:endParaRPr lang="en-GB" sz="2000" b="1" dirty="0"/>
          </a:p>
        </p:txBody>
      </p:sp>
      <p:sp>
        <p:nvSpPr>
          <p:cNvPr id="6" name="TextBox 5">
            <a:extLst>
              <a:ext uri="{FF2B5EF4-FFF2-40B4-BE49-F238E27FC236}">
                <a16:creationId xmlns="" xmlns:a16="http://schemas.microsoft.com/office/drawing/2014/main" id="{BA20F8B6-4C81-48DF-8207-30423DABC7BC}"/>
              </a:ext>
            </a:extLst>
          </p:cNvPr>
          <p:cNvSpPr txBox="1"/>
          <p:nvPr/>
        </p:nvSpPr>
        <p:spPr>
          <a:xfrm>
            <a:off x="371342" y="288641"/>
            <a:ext cx="9834976" cy="584775"/>
          </a:xfrm>
          <a:prstGeom prst="rect">
            <a:avLst/>
          </a:prstGeom>
          <a:solidFill>
            <a:srgbClr val="D50032"/>
          </a:solid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Companies (Registered </a:t>
            </a:r>
            <a:r>
              <a:rPr lang="en-US" sz="3200" b="1" dirty="0" err="1">
                <a:solidFill>
                  <a:schemeClr val="bg1"/>
                </a:solidFill>
                <a:latin typeface="Calibri" panose="020F0502020204030204" pitchFamily="34" charset="0"/>
                <a:cs typeface="Calibri" panose="020F0502020204030204" pitchFamily="34" charset="0"/>
              </a:rPr>
              <a:t>Valuers</a:t>
            </a:r>
            <a:r>
              <a:rPr lang="en-US" sz="3200" b="1" dirty="0">
                <a:solidFill>
                  <a:schemeClr val="bg1"/>
                </a:solidFill>
                <a:latin typeface="Calibri" panose="020F0502020204030204" pitchFamily="34" charset="0"/>
                <a:cs typeface="Calibri" panose="020F0502020204030204" pitchFamily="34" charset="0"/>
              </a:rPr>
              <a:t> and Valuation)Rules 2017</a:t>
            </a:r>
            <a:endParaRPr lang="en-US"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6093462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0"/>
            <a:ext cx="12192000" cy="6858000"/>
          </a:xfrm>
          <a:prstGeom prst="rect">
            <a:avLst/>
          </a:prstGeom>
          <a:solidFill>
            <a:srgbClr val="D50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2" name="Rectangle 41"/>
          <p:cNvSpPr/>
          <p:nvPr/>
        </p:nvSpPr>
        <p:spPr>
          <a:xfrm>
            <a:off x="371343" y="357390"/>
            <a:ext cx="11449319" cy="6168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0" name="Rectangle 29">
            <a:extLst>
              <a:ext uri="{FF2B5EF4-FFF2-40B4-BE49-F238E27FC236}">
                <a16:creationId xmlns="" xmlns:a16="http://schemas.microsoft.com/office/drawing/2014/main" id="{F98A4E36-9134-41E1-B7BA-9D8B325C3D74}"/>
              </a:ext>
            </a:extLst>
          </p:cNvPr>
          <p:cNvSpPr/>
          <p:nvPr/>
        </p:nvSpPr>
        <p:spPr>
          <a:xfrm>
            <a:off x="497542" y="1012875"/>
            <a:ext cx="9614646" cy="707886"/>
          </a:xfrm>
          <a:prstGeom prst="rect">
            <a:avLst/>
          </a:prstGeom>
        </p:spPr>
        <p:txBody>
          <a:bodyPr wrap="square">
            <a:spAutoFit/>
          </a:bodyPr>
          <a:lstStyle/>
          <a:p>
            <a:r>
              <a:rPr lang="en-GB" sz="2000" b="1" dirty="0" smtClean="0"/>
              <a:t>Rule 7</a:t>
            </a:r>
            <a:r>
              <a:rPr lang="en-GB" sz="2000" dirty="0" smtClean="0"/>
              <a:t> clarifies that the </a:t>
            </a:r>
            <a:r>
              <a:rPr lang="en-GB" sz="2000" b="1" dirty="0"/>
              <a:t>valuation report</a:t>
            </a:r>
            <a:r>
              <a:rPr lang="en-GB" sz="2000" dirty="0"/>
              <a:t> can be signed only by the </a:t>
            </a:r>
            <a:r>
              <a:rPr lang="en-GB" sz="2000" b="1" dirty="0" smtClean="0"/>
              <a:t>Registered </a:t>
            </a:r>
            <a:r>
              <a:rPr lang="en-GB" sz="2000" b="1" dirty="0" err="1"/>
              <a:t>Valuer</a:t>
            </a:r>
            <a:r>
              <a:rPr lang="en-GB" sz="2000" dirty="0"/>
              <a:t> for the </a:t>
            </a:r>
            <a:r>
              <a:rPr lang="en-GB" sz="2000" b="1" dirty="0"/>
              <a:t>class of asset being valued</a:t>
            </a:r>
            <a:r>
              <a:rPr lang="en-GB" sz="2000" dirty="0"/>
              <a:t>. </a:t>
            </a:r>
          </a:p>
        </p:txBody>
      </p:sp>
      <p:sp>
        <p:nvSpPr>
          <p:cNvPr id="6" name="TextBox 5">
            <a:extLst>
              <a:ext uri="{FF2B5EF4-FFF2-40B4-BE49-F238E27FC236}">
                <a16:creationId xmlns="" xmlns:a16="http://schemas.microsoft.com/office/drawing/2014/main" id="{BA20F8B6-4C81-48DF-8207-30423DABC7BC}"/>
              </a:ext>
            </a:extLst>
          </p:cNvPr>
          <p:cNvSpPr txBox="1"/>
          <p:nvPr/>
        </p:nvSpPr>
        <p:spPr>
          <a:xfrm>
            <a:off x="371342" y="288641"/>
            <a:ext cx="9834976" cy="584775"/>
          </a:xfrm>
          <a:prstGeom prst="rect">
            <a:avLst/>
          </a:prstGeom>
          <a:solidFill>
            <a:srgbClr val="D50032"/>
          </a:solid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Companies (Registered </a:t>
            </a:r>
            <a:r>
              <a:rPr lang="en-US" sz="3200" b="1" dirty="0" err="1">
                <a:solidFill>
                  <a:schemeClr val="bg1"/>
                </a:solidFill>
                <a:latin typeface="Calibri" panose="020F0502020204030204" pitchFamily="34" charset="0"/>
                <a:cs typeface="Calibri" panose="020F0502020204030204" pitchFamily="34" charset="0"/>
              </a:rPr>
              <a:t>Valuers</a:t>
            </a:r>
            <a:r>
              <a:rPr lang="en-US" sz="3200" b="1" dirty="0">
                <a:solidFill>
                  <a:schemeClr val="bg1"/>
                </a:solidFill>
                <a:latin typeface="Calibri" panose="020F0502020204030204" pitchFamily="34" charset="0"/>
                <a:cs typeface="Calibri" panose="020F0502020204030204" pitchFamily="34" charset="0"/>
              </a:rPr>
              <a:t> and Valuation)Rules 2017</a:t>
            </a:r>
            <a:endParaRPr lang="en-US"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127580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0"/>
            <a:ext cx="12192000" cy="6858000"/>
          </a:xfrm>
          <a:prstGeom prst="rect">
            <a:avLst/>
          </a:prstGeom>
          <a:solidFill>
            <a:srgbClr val="D50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2" name="Rectangle 41"/>
          <p:cNvSpPr/>
          <p:nvPr/>
        </p:nvSpPr>
        <p:spPr>
          <a:xfrm>
            <a:off x="371343" y="357390"/>
            <a:ext cx="11449319" cy="6168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0" name="Rectangle 29">
            <a:extLst>
              <a:ext uri="{FF2B5EF4-FFF2-40B4-BE49-F238E27FC236}">
                <a16:creationId xmlns="" xmlns:a16="http://schemas.microsoft.com/office/drawing/2014/main" id="{F98A4E36-9134-41E1-B7BA-9D8B325C3D74}"/>
              </a:ext>
            </a:extLst>
          </p:cNvPr>
          <p:cNvSpPr/>
          <p:nvPr/>
        </p:nvSpPr>
        <p:spPr>
          <a:xfrm>
            <a:off x="497542" y="1012875"/>
            <a:ext cx="11183834" cy="5632311"/>
          </a:xfrm>
          <a:prstGeom prst="rect">
            <a:avLst/>
          </a:prstGeom>
        </p:spPr>
        <p:txBody>
          <a:bodyPr wrap="square">
            <a:spAutoFit/>
          </a:bodyPr>
          <a:lstStyle/>
          <a:p>
            <a:pPr algn="just"/>
            <a:r>
              <a:rPr lang="en-GB" b="1" dirty="0"/>
              <a:t>Rule 8: Conduct of Valuation</a:t>
            </a:r>
            <a:endParaRPr lang="en-GB" dirty="0"/>
          </a:p>
          <a:p>
            <a:pPr algn="just"/>
            <a:r>
              <a:rPr lang="en-GB" dirty="0"/>
              <a:t>(1) The registered </a:t>
            </a:r>
            <a:r>
              <a:rPr lang="en-GB" dirty="0" err="1"/>
              <a:t>valuer</a:t>
            </a:r>
            <a:r>
              <a:rPr lang="en-GB" dirty="0"/>
              <a:t> shall, while conducting a valuation, comply with the valuation standards as notified or modified under rule 18: </a:t>
            </a:r>
          </a:p>
          <a:p>
            <a:pPr algn="just"/>
            <a:r>
              <a:rPr lang="en-GB" b="1" dirty="0"/>
              <a:t>Provided that until the valuation standards are notified or modified by the Central Government, a </a:t>
            </a:r>
            <a:r>
              <a:rPr lang="en-GB" b="1" dirty="0" err="1"/>
              <a:t>valuer</a:t>
            </a:r>
            <a:r>
              <a:rPr lang="en-GB" b="1" dirty="0"/>
              <a:t> shall make valuations as per- </a:t>
            </a:r>
          </a:p>
          <a:p>
            <a:pPr algn="just"/>
            <a:r>
              <a:rPr lang="en-GB" b="1" dirty="0"/>
              <a:t>(a) </a:t>
            </a:r>
            <a:r>
              <a:rPr lang="en-GB" b="1" dirty="0" smtClean="0"/>
              <a:t>internationally </a:t>
            </a:r>
            <a:r>
              <a:rPr lang="en-GB" b="1" dirty="0"/>
              <a:t>accepted valuation standards; </a:t>
            </a:r>
          </a:p>
          <a:p>
            <a:pPr marL="342900" indent="-342900" algn="just">
              <a:buAutoNum type="alphaLcParenBoth" startAt="2"/>
            </a:pPr>
            <a:r>
              <a:rPr lang="en-GB" b="1" dirty="0" smtClean="0"/>
              <a:t>valuation </a:t>
            </a:r>
            <a:r>
              <a:rPr lang="en-GB" b="1" dirty="0"/>
              <a:t>standards adopted by any registered </a:t>
            </a:r>
            <a:r>
              <a:rPr lang="en-GB" b="1" dirty="0" err="1"/>
              <a:t>valuers</a:t>
            </a:r>
            <a:r>
              <a:rPr lang="en-GB" b="1" dirty="0"/>
              <a:t> organisation</a:t>
            </a:r>
            <a:r>
              <a:rPr lang="en-GB" b="1" dirty="0" smtClean="0"/>
              <a:t>.</a:t>
            </a:r>
          </a:p>
          <a:p>
            <a:pPr algn="just"/>
            <a:endParaRPr lang="en-GB" b="1" dirty="0"/>
          </a:p>
          <a:p>
            <a:pPr algn="just"/>
            <a:r>
              <a:rPr lang="en-GB" dirty="0"/>
              <a:t>(2) The registered </a:t>
            </a:r>
            <a:r>
              <a:rPr lang="en-GB" dirty="0" err="1"/>
              <a:t>valuer</a:t>
            </a:r>
            <a:r>
              <a:rPr lang="en-GB" dirty="0"/>
              <a:t> may obtain inputs for his valuation report or get a separate valuation for an asset class conducted from another registered </a:t>
            </a:r>
            <a:r>
              <a:rPr lang="en-GB" dirty="0" err="1"/>
              <a:t>valuer</a:t>
            </a:r>
            <a:r>
              <a:rPr lang="en-GB" dirty="0"/>
              <a:t>, in which case he shall fully disclose the details of the inputs and the particulars etc. of the other registered </a:t>
            </a:r>
            <a:r>
              <a:rPr lang="en-GB" dirty="0" err="1"/>
              <a:t>valuer</a:t>
            </a:r>
            <a:r>
              <a:rPr lang="en-GB" dirty="0"/>
              <a:t> in his report and the liabilities against the resultant valuation, irrespective of the nature of inputs or valuation by the other registered </a:t>
            </a:r>
            <a:r>
              <a:rPr lang="en-GB" dirty="0" err="1"/>
              <a:t>valuer</a:t>
            </a:r>
            <a:r>
              <a:rPr lang="en-GB" dirty="0"/>
              <a:t>, shall remain of the first mentioned registered </a:t>
            </a:r>
            <a:r>
              <a:rPr lang="en-GB" dirty="0" err="1"/>
              <a:t>valuer</a:t>
            </a:r>
            <a:r>
              <a:rPr lang="en-GB" dirty="0" smtClean="0"/>
              <a:t>.</a:t>
            </a:r>
          </a:p>
          <a:p>
            <a:pPr algn="just"/>
            <a:endParaRPr lang="en-GB" dirty="0"/>
          </a:p>
          <a:p>
            <a:pPr algn="just"/>
            <a:r>
              <a:rPr lang="en-GB" i="1" dirty="0" smtClean="0"/>
              <a:t>There </a:t>
            </a:r>
            <a:r>
              <a:rPr lang="en-GB" i="1" dirty="0"/>
              <a:t>are International Valuation Standards, 2017 issued by the International Valuation Standards Council (IVSC) which may be relied </a:t>
            </a:r>
            <a:r>
              <a:rPr lang="en-GB" i="1" dirty="0" smtClean="0"/>
              <a:t>upon</a:t>
            </a:r>
          </a:p>
          <a:p>
            <a:pPr algn="just"/>
            <a:endParaRPr lang="en-US" i="1" dirty="0"/>
          </a:p>
          <a:p>
            <a:pPr algn="just"/>
            <a:r>
              <a:rPr lang="en-US" i="1" dirty="0" smtClean="0"/>
              <a:t>The ICAI has also recently approved Indian Valuation Standards, mandatory for its members for Valuations under Registered </a:t>
            </a:r>
            <a:r>
              <a:rPr lang="en-US" i="1" dirty="0" err="1" smtClean="0"/>
              <a:t>Valuer</a:t>
            </a:r>
            <a:r>
              <a:rPr lang="en-US" i="1" dirty="0" smtClean="0"/>
              <a:t> . The same are effective from 1</a:t>
            </a:r>
            <a:r>
              <a:rPr lang="en-US" i="1" baseline="30000" dirty="0" smtClean="0"/>
              <a:t>st</a:t>
            </a:r>
            <a:r>
              <a:rPr lang="en-US" i="1" dirty="0" smtClean="0"/>
              <a:t> July, 2018</a:t>
            </a:r>
            <a:endParaRPr lang="en-GB" i="1" dirty="0"/>
          </a:p>
          <a:p>
            <a:pPr algn="just"/>
            <a:endParaRPr lang="en-GB" dirty="0"/>
          </a:p>
        </p:txBody>
      </p:sp>
      <p:sp>
        <p:nvSpPr>
          <p:cNvPr id="6" name="TextBox 5">
            <a:extLst>
              <a:ext uri="{FF2B5EF4-FFF2-40B4-BE49-F238E27FC236}">
                <a16:creationId xmlns="" xmlns:a16="http://schemas.microsoft.com/office/drawing/2014/main" id="{BA20F8B6-4C81-48DF-8207-30423DABC7BC}"/>
              </a:ext>
            </a:extLst>
          </p:cNvPr>
          <p:cNvSpPr txBox="1"/>
          <p:nvPr/>
        </p:nvSpPr>
        <p:spPr>
          <a:xfrm>
            <a:off x="371342" y="288641"/>
            <a:ext cx="9834976" cy="584775"/>
          </a:xfrm>
          <a:prstGeom prst="rect">
            <a:avLst/>
          </a:prstGeom>
          <a:solidFill>
            <a:srgbClr val="D50032"/>
          </a:solid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Companies (Registered </a:t>
            </a:r>
            <a:r>
              <a:rPr lang="en-US" sz="3200" b="1" dirty="0" err="1">
                <a:solidFill>
                  <a:schemeClr val="bg1"/>
                </a:solidFill>
                <a:latin typeface="Calibri" panose="020F0502020204030204" pitchFamily="34" charset="0"/>
                <a:cs typeface="Calibri" panose="020F0502020204030204" pitchFamily="34" charset="0"/>
              </a:rPr>
              <a:t>Valuers</a:t>
            </a:r>
            <a:r>
              <a:rPr lang="en-US" sz="3200" b="1" dirty="0">
                <a:solidFill>
                  <a:schemeClr val="bg1"/>
                </a:solidFill>
                <a:latin typeface="Calibri" panose="020F0502020204030204" pitchFamily="34" charset="0"/>
                <a:cs typeface="Calibri" panose="020F0502020204030204" pitchFamily="34" charset="0"/>
              </a:rPr>
              <a:t> and Valuation)Rules 2017</a:t>
            </a:r>
            <a:endParaRPr lang="en-US"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903334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04526" y="299638"/>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dirty="0">
              <a:solidFill>
                <a:schemeClr val="bg1"/>
              </a:solidFill>
              <a:latin typeface="Stencil" panose="040409050D0802020404" pitchFamily="82" charset="0"/>
            </a:endParaRPr>
          </a:p>
        </p:txBody>
      </p:sp>
      <p:sp>
        <p:nvSpPr>
          <p:cNvPr id="9" name="TextBox 8"/>
          <p:cNvSpPr txBox="1"/>
          <p:nvPr/>
        </p:nvSpPr>
        <p:spPr>
          <a:xfrm>
            <a:off x="268154" y="1483598"/>
            <a:ext cx="3101222" cy="4031873"/>
          </a:xfrm>
          <a:prstGeom prst="rect">
            <a:avLst/>
          </a:prstGeom>
          <a:noFill/>
        </p:spPr>
        <p:txBody>
          <a:bodyPr wrap="square" rtlCol="0">
            <a:spAutoFit/>
          </a:bodyPr>
          <a:lstStyle/>
          <a:p>
            <a:pPr algn="ctr">
              <a:lnSpc>
                <a:spcPct val="200000"/>
              </a:lnSpc>
            </a:pPr>
            <a:r>
              <a:rPr lang="en-US" sz="3200" b="1" dirty="0" smtClean="0">
                <a:solidFill>
                  <a:srgbClr val="D50032"/>
                </a:solidFill>
                <a:latin typeface="Calibri" panose="020F0502020204030204" pitchFamily="34" charset="0"/>
                <a:cs typeface="Calibri" panose="020F0502020204030204" pitchFamily="34" charset="0"/>
              </a:rPr>
              <a:t>Business Valuation is “beyond the numbers”</a:t>
            </a:r>
            <a:endParaRPr lang="en-US" sz="3200" b="1" dirty="0">
              <a:solidFill>
                <a:srgbClr val="D50032"/>
              </a:solidFill>
              <a:latin typeface="Calibri" panose="020F0502020204030204" pitchFamily="34" charset="0"/>
              <a:cs typeface="Calibri" panose="020F0502020204030204" pitchFamily="34" charset="0"/>
            </a:endParaRPr>
          </a:p>
        </p:txBody>
      </p:sp>
      <p:pic>
        <p:nvPicPr>
          <p:cNvPr id="6" name="Picture 1" descr="C:\Documents and Settings\Sameer1\Desktop\reason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l="6900" t="1155" r="5367" b="2834"/>
          <a:stretch>
            <a:fillRect/>
          </a:stretch>
        </p:blipFill>
        <p:spPr bwMode="auto">
          <a:xfrm>
            <a:off x="3333003" y="587567"/>
            <a:ext cx="6154738" cy="597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4"/>
          <p:cNvSpPr txBox="1">
            <a:spLocks noChangeArrowheads="1"/>
          </p:cNvSpPr>
          <p:nvPr/>
        </p:nvSpPr>
        <p:spPr bwMode="auto">
          <a:xfrm>
            <a:off x="6789015" y="984194"/>
            <a:ext cx="1608137"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600" b="1" dirty="0">
                <a:solidFill>
                  <a:srgbClr val="141F3C"/>
                </a:solidFill>
              </a:rPr>
              <a:t>Knowledge of prescribed Valuation </a:t>
            </a:r>
            <a:r>
              <a:rPr lang="en-US" altLang="en-US" sz="1600" b="1" dirty="0">
                <a:solidFill>
                  <a:srgbClr val="FF0000"/>
                </a:solidFill>
              </a:rPr>
              <a:t>requirements under different Laws</a:t>
            </a:r>
          </a:p>
        </p:txBody>
      </p:sp>
      <p:sp>
        <p:nvSpPr>
          <p:cNvPr id="8" name="TextBox 16"/>
          <p:cNvSpPr txBox="1">
            <a:spLocks noChangeArrowheads="1"/>
          </p:cNvSpPr>
          <p:nvPr/>
        </p:nvSpPr>
        <p:spPr bwMode="auto">
          <a:xfrm>
            <a:off x="5405718" y="5223410"/>
            <a:ext cx="240030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600" b="1" dirty="0">
                <a:solidFill>
                  <a:schemeClr val="accent3">
                    <a:lumMod val="20000"/>
                    <a:lumOff val="80000"/>
                  </a:schemeClr>
                </a:solidFill>
              </a:rPr>
              <a:t>Knowledge of </a:t>
            </a:r>
            <a:r>
              <a:rPr lang="en-US" altLang="en-US" sz="1600" b="1" dirty="0">
                <a:solidFill>
                  <a:srgbClr val="FF0000"/>
                </a:solidFill>
              </a:rPr>
              <a:t>Taxation aspects (Tax on Asset Sale, Profits, Tax shield on Accumulated Losses etc.)</a:t>
            </a:r>
          </a:p>
        </p:txBody>
      </p:sp>
      <p:sp>
        <p:nvSpPr>
          <p:cNvPr id="10" name="TextBox 17"/>
          <p:cNvSpPr txBox="1">
            <a:spLocks noChangeArrowheads="1"/>
          </p:cNvSpPr>
          <p:nvPr/>
        </p:nvSpPr>
        <p:spPr bwMode="auto">
          <a:xfrm>
            <a:off x="3656760" y="3422267"/>
            <a:ext cx="1444158"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600" b="1" dirty="0">
                <a:solidFill>
                  <a:srgbClr val="141F3C"/>
                </a:solidFill>
              </a:rPr>
              <a:t>Understanding </a:t>
            </a:r>
            <a:r>
              <a:rPr lang="en-US" altLang="en-US" sz="1600" b="1" dirty="0" smtClean="0">
                <a:solidFill>
                  <a:srgbClr val="141F3C"/>
                </a:solidFill>
              </a:rPr>
              <a:t>Industry Classification, </a:t>
            </a:r>
            <a:r>
              <a:rPr lang="en-US" altLang="en-US" sz="1600" b="1" dirty="0" smtClean="0">
                <a:solidFill>
                  <a:srgbClr val="FF0000"/>
                </a:solidFill>
              </a:rPr>
              <a:t>Financial Performance and Valuation Trends</a:t>
            </a:r>
            <a:endParaRPr lang="en-US" altLang="en-US" sz="1600" b="1" dirty="0">
              <a:solidFill>
                <a:srgbClr val="FF0000"/>
              </a:solidFill>
            </a:endParaRPr>
          </a:p>
        </p:txBody>
      </p:sp>
      <p:sp>
        <p:nvSpPr>
          <p:cNvPr id="11" name="TextBox 18"/>
          <p:cNvSpPr txBox="1">
            <a:spLocks noChangeArrowheads="1"/>
          </p:cNvSpPr>
          <p:nvPr/>
        </p:nvSpPr>
        <p:spPr bwMode="auto">
          <a:xfrm>
            <a:off x="3872754" y="1227127"/>
            <a:ext cx="21082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600" b="1" dirty="0">
                <a:solidFill>
                  <a:srgbClr val="141F3C"/>
                </a:solidFill>
              </a:rPr>
              <a:t>   Strong understanding of Valuation </a:t>
            </a:r>
            <a:r>
              <a:rPr lang="en-US" altLang="en-US" sz="1600" b="1" dirty="0" smtClean="0">
                <a:solidFill>
                  <a:srgbClr val="141F3C"/>
                </a:solidFill>
              </a:rPr>
              <a:t>principles and </a:t>
            </a:r>
            <a:r>
              <a:rPr lang="en-US" altLang="en-US" sz="1600" b="1" dirty="0" smtClean="0">
                <a:solidFill>
                  <a:srgbClr val="FF0000"/>
                </a:solidFill>
              </a:rPr>
              <a:t>Valuation Standards</a:t>
            </a:r>
            <a:endParaRPr lang="en-US" altLang="en-US" sz="1600" b="1" dirty="0">
              <a:solidFill>
                <a:srgbClr val="FF0000"/>
              </a:solidFill>
            </a:endParaRPr>
          </a:p>
        </p:txBody>
      </p:sp>
      <p:sp>
        <p:nvSpPr>
          <p:cNvPr id="12" name="TextBox 14"/>
          <p:cNvSpPr txBox="1">
            <a:spLocks noChangeArrowheads="1"/>
          </p:cNvSpPr>
          <p:nvPr/>
        </p:nvSpPr>
        <p:spPr bwMode="auto">
          <a:xfrm>
            <a:off x="7757142" y="3314791"/>
            <a:ext cx="1608137"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600" b="1" dirty="0">
                <a:solidFill>
                  <a:srgbClr val="141F3C"/>
                </a:solidFill>
              </a:rPr>
              <a:t>Knowledge of </a:t>
            </a:r>
            <a:r>
              <a:rPr lang="en-US" altLang="en-US" sz="1600" b="1" dirty="0" smtClean="0">
                <a:solidFill>
                  <a:srgbClr val="141F3C"/>
                </a:solidFill>
              </a:rPr>
              <a:t>Finance, Risk and Return concepts and </a:t>
            </a:r>
            <a:r>
              <a:rPr lang="en-US" altLang="en-US" sz="1600" b="1" dirty="0" smtClean="0">
                <a:solidFill>
                  <a:srgbClr val="FF0000"/>
                </a:solidFill>
              </a:rPr>
              <a:t>Accounting Standards</a:t>
            </a:r>
            <a:endParaRPr lang="en-US" altLang="en-US" sz="1600" b="1" dirty="0">
              <a:solidFill>
                <a:srgbClr val="FF0000"/>
              </a:solidFill>
            </a:endParaRPr>
          </a:p>
        </p:txBody>
      </p:sp>
      <p:sp>
        <p:nvSpPr>
          <p:cNvPr id="13" name="TextBox 17"/>
          <p:cNvSpPr txBox="1">
            <a:spLocks noChangeArrowheads="1"/>
          </p:cNvSpPr>
          <p:nvPr/>
        </p:nvSpPr>
        <p:spPr bwMode="auto">
          <a:xfrm>
            <a:off x="5195047" y="2397961"/>
            <a:ext cx="2537011"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600" b="1" dirty="0" smtClean="0">
                <a:solidFill>
                  <a:srgbClr val="141F3C"/>
                </a:solidFill>
              </a:rPr>
              <a:t>Macro and Micro Assessment of Valuation Inputs including </a:t>
            </a:r>
            <a:r>
              <a:rPr lang="en-US" altLang="en-US" sz="1600" b="1" dirty="0" smtClean="0">
                <a:solidFill>
                  <a:srgbClr val="FF0000"/>
                </a:solidFill>
              </a:rPr>
              <a:t>Validation of Business Model</a:t>
            </a:r>
            <a:r>
              <a:rPr lang="en-US" altLang="en-US" sz="1600" b="1" dirty="0" smtClean="0">
                <a:solidFill>
                  <a:srgbClr val="141F3C"/>
                </a:solidFill>
              </a:rPr>
              <a:t>, Selection of Comparable, choice of Valuation methods, value adjustments and conclusion for Company and Shareholders…</a:t>
            </a:r>
            <a:endParaRPr lang="en-US" altLang="en-US" sz="1600" b="1" dirty="0">
              <a:solidFill>
                <a:srgbClr val="141F3C"/>
              </a:solidFill>
            </a:endParaRPr>
          </a:p>
        </p:txBody>
      </p:sp>
      <p:sp>
        <p:nvSpPr>
          <p:cNvPr id="14" name="TextBox 13"/>
          <p:cNvSpPr txBox="1"/>
          <p:nvPr/>
        </p:nvSpPr>
        <p:spPr>
          <a:xfrm>
            <a:off x="4842412" y="270449"/>
            <a:ext cx="2621743" cy="369332"/>
          </a:xfrm>
          <a:prstGeom prst="rect">
            <a:avLst/>
          </a:prstGeom>
          <a:noFill/>
        </p:spPr>
        <p:txBody>
          <a:bodyPr wrap="none" rtlCol="0">
            <a:spAutoFit/>
          </a:bodyPr>
          <a:lstStyle/>
          <a:p>
            <a:r>
              <a:rPr lang="en-GB" dirty="0" smtClean="0">
                <a:solidFill>
                  <a:srgbClr val="FF0000"/>
                </a:solidFill>
              </a:rPr>
              <a:t>Things to be kept in Mind </a:t>
            </a:r>
            <a:endParaRPr lang="en-US" dirty="0">
              <a:solidFill>
                <a:srgbClr val="FF0000"/>
              </a:solidFill>
            </a:endParaRPr>
          </a:p>
        </p:txBody>
      </p:sp>
    </p:spTree>
    <p:extLst>
      <p:ext uri="{BB962C8B-B14F-4D97-AF65-F5344CB8AC3E}">
        <p14:creationId xmlns:p14="http://schemas.microsoft.com/office/powerpoint/2010/main" xmlns="" val="3508632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0"/>
            <a:ext cx="12192000" cy="6858000"/>
          </a:xfrm>
          <a:prstGeom prst="rect">
            <a:avLst/>
          </a:prstGeom>
          <a:solidFill>
            <a:srgbClr val="D50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2" name="Rectangle 41"/>
          <p:cNvSpPr/>
          <p:nvPr/>
        </p:nvSpPr>
        <p:spPr>
          <a:xfrm>
            <a:off x="371343" y="357390"/>
            <a:ext cx="11449319" cy="6168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0" name="Rectangle 29">
            <a:extLst>
              <a:ext uri="{FF2B5EF4-FFF2-40B4-BE49-F238E27FC236}">
                <a16:creationId xmlns="" xmlns:a16="http://schemas.microsoft.com/office/drawing/2014/main" id="{F98A4E36-9134-41E1-B7BA-9D8B325C3D74}"/>
              </a:ext>
            </a:extLst>
          </p:cNvPr>
          <p:cNvSpPr/>
          <p:nvPr/>
        </p:nvSpPr>
        <p:spPr>
          <a:xfrm>
            <a:off x="497542" y="1012875"/>
            <a:ext cx="11183834" cy="5016758"/>
          </a:xfrm>
          <a:prstGeom prst="rect">
            <a:avLst/>
          </a:prstGeom>
        </p:spPr>
        <p:txBody>
          <a:bodyPr wrap="square">
            <a:spAutoFit/>
          </a:bodyPr>
          <a:lstStyle/>
          <a:p>
            <a:r>
              <a:rPr lang="en-GB" sz="2000" b="1" dirty="0"/>
              <a:t>Contents of Valuation Report </a:t>
            </a:r>
            <a:endParaRPr lang="en-GB" sz="2000" dirty="0"/>
          </a:p>
          <a:p>
            <a:r>
              <a:rPr lang="en-GB" sz="2000" dirty="0"/>
              <a:t>The </a:t>
            </a:r>
            <a:r>
              <a:rPr lang="en-GB" sz="2000" dirty="0" err="1"/>
              <a:t>valuer</a:t>
            </a:r>
            <a:r>
              <a:rPr lang="en-GB" sz="2000" dirty="0"/>
              <a:t> shall in his report state the following:</a:t>
            </a:r>
          </a:p>
          <a:p>
            <a:pPr marL="285750" lvl="0" indent="-285750">
              <a:buFont typeface="Arial" panose="020B0604020202020204" pitchFamily="34" charset="0"/>
              <a:buChar char="•"/>
            </a:pPr>
            <a:r>
              <a:rPr lang="en-GB" sz="2000" dirty="0"/>
              <a:t>Background information of the asset being valued;</a:t>
            </a:r>
          </a:p>
          <a:p>
            <a:pPr marL="285750" lvl="0" indent="-285750">
              <a:buFont typeface="Arial" panose="020B0604020202020204" pitchFamily="34" charset="0"/>
              <a:buChar char="•"/>
            </a:pPr>
            <a:r>
              <a:rPr lang="en-GB" sz="2000" dirty="0"/>
              <a:t>Purpose of valuation and appointing authority</a:t>
            </a:r>
          </a:p>
          <a:p>
            <a:pPr marL="285750" lvl="0" indent="-285750">
              <a:buFont typeface="Arial" panose="020B0604020202020204" pitchFamily="34" charset="0"/>
              <a:buChar char="•"/>
            </a:pPr>
            <a:r>
              <a:rPr lang="en-GB" sz="2000" dirty="0"/>
              <a:t>Identity of </a:t>
            </a:r>
            <a:r>
              <a:rPr lang="en-GB" sz="2000" dirty="0" err="1"/>
              <a:t>valuer</a:t>
            </a:r>
            <a:r>
              <a:rPr lang="en-GB" sz="2000" dirty="0"/>
              <a:t> and any other experts involved in valuation;</a:t>
            </a:r>
          </a:p>
          <a:p>
            <a:pPr marL="285750" lvl="0" indent="-285750">
              <a:buFont typeface="Arial" panose="020B0604020202020204" pitchFamily="34" charset="0"/>
              <a:buChar char="•"/>
            </a:pPr>
            <a:r>
              <a:rPr lang="en-GB" sz="2000" dirty="0"/>
              <a:t>Disclosure of </a:t>
            </a:r>
            <a:r>
              <a:rPr lang="en-GB" sz="2000" dirty="0" err="1"/>
              <a:t>valuer</a:t>
            </a:r>
            <a:r>
              <a:rPr lang="en-GB" sz="2000" dirty="0"/>
              <a:t> interest/conflict, if any;</a:t>
            </a:r>
          </a:p>
          <a:p>
            <a:pPr marL="285750" lvl="0" indent="-285750">
              <a:buFont typeface="Arial" panose="020B0604020202020204" pitchFamily="34" charset="0"/>
              <a:buChar char="•"/>
            </a:pPr>
            <a:r>
              <a:rPr lang="en-GB" sz="2000" dirty="0"/>
              <a:t>Date of appointment, valuation date and date of report;</a:t>
            </a:r>
          </a:p>
          <a:p>
            <a:pPr marL="285750" lvl="0" indent="-285750">
              <a:buFont typeface="Arial" panose="020B0604020202020204" pitchFamily="34" charset="0"/>
              <a:buChar char="•"/>
            </a:pPr>
            <a:r>
              <a:rPr lang="en-GB" sz="2000" dirty="0"/>
              <a:t>Inspections and/or investigations undertaken;</a:t>
            </a:r>
          </a:p>
          <a:p>
            <a:pPr marL="285750" lvl="0" indent="-285750">
              <a:buFont typeface="Arial" panose="020B0604020202020204" pitchFamily="34" charset="0"/>
              <a:buChar char="•"/>
            </a:pPr>
            <a:r>
              <a:rPr lang="en-GB" sz="2000" dirty="0"/>
              <a:t>Nature and sources of the information used or relied upon;</a:t>
            </a:r>
          </a:p>
          <a:p>
            <a:pPr marL="285750" lvl="0" indent="-285750">
              <a:buFont typeface="Arial" panose="020B0604020202020204" pitchFamily="34" charset="0"/>
              <a:buChar char="•"/>
            </a:pPr>
            <a:r>
              <a:rPr lang="en-GB" sz="2000" dirty="0"/>
              <a:t>Procedures adopted in carrying out the valuation and the valuation standards followed;</a:t>
            </a:r>
          </a:p>
          <a:p>
            <a:pPr marL="285750" lvl="0" indent="-285750">
              <a:buFont typeface="Arial" panose="020B0604020202020204" pitchFamily="34" charset="0"/>
              <a:buChar char="•"/>
            </a:pPr>
            <a:r>
              <a:rPr lang="en-GB" sz="2000" dirty="0"/>
              <a:t>Restrictions on use of the report, if any;</a:t>
            </a:r>
          </a:p>
          <a:p>
            <a:pPr marL="285750" lvl="0" indent="-285750">
              <a:buFont typeface="Arial" panose="020B0604020202020204" pitchFamily="34" charset="0"/>
              <a:buChar char="•"/>
            </a:pPr>
            <a:r>
              <a:rPr lang="en-GB" sz="2000" dirty="0"/>
              <a:t>Major factors that were taken into account during the valuation;</a:t>
            </a:r>
          </a:p>
          <a:p>
            <a:pPr marL="285750" lvl="0" indent="-285750">
              <a:buFont typeface="Arial" panose="020B0604020202020204" pitchFamily="34" charset="0"/>
              <a:buChar char="•"/>
            </a:pPr>
            <a:r>
              <a:rPr lang="en-GB" sz="2000" dirty="0"/>
              <a:t>Conclusion; and </a:t>
            </a:r>
          </a:p>
          <a:p>
            <a:pPr marL="285750" lvl="0" indent="-285750">
              <a:buFont typeface="Arial" panose="020B0604020202020204" pitchFamily="34" charset="0"/>
              <a:buChar char="•"/>
            </a:pPr>
            <a:r>
              <a:rPr lang="en-GB" sz="2000" dirty="0" smtClean="0"/>
              <a:t>Caveats</a:t>
            </a:r>
            <a:r>
              <a:rPr lang="en-GB" sz="2000" dirty="0"/>
              <a:t>, Limitations and Disclaimers to the extent they explain or elucidate the limitations faced by </a:t>
            </a:r>
            <a:r>
              <a:rPr lang="en-GB" sz="2000" dirty="0" err="1"/>
              <a:t>valuer</a:t>
            </a:r>
            <a:r>
              <a:rPr lang="en-GB" sz="2000" dirty="0"/>
              <a:t>, which shall not be for the purpose of limiting his responsibility for the valuation report.</a:t>
            </a:r>
          </a:p>
          <a:p>
            <a:endParaRPr lang="en-GB" sz="2000" dirty="0"/>
          </a:p>
        </p:txBody>
      </p:sp>
      <p:sp>
        <p:nvSpPr>
          <p:cNvPr id="6" name="TextBox 5">
            <a:extLst>
              <a:ext uri="{FF2B5EF4-FFF2-40B4-BE49-F238E27FC236}">
                <a16:creationId xmlns="" xmlns:a16="http://schemas.microsoft.com/office/drawing/2014/main" id="{BA20F8B6-4C81-48DF-8207-30423DABC7BC}"/>
              </a:ext>
            </a:extLst>
          </p:cNvPr>
          <p:cNvSpPr txBox="1"/>
          <p:nvPr/>
        </p:nvSpPr>
        <p:spPr>
          <a:xfrm>
            <a:off x="371342" y="288641"/>
            <a:ext cx="9834976" cy="584775"/>
          </a:xfrm>
          <a:prstGeom prst="rect">
            <a:avLst/>
          </a:prstGeom>
          <a:solidFill>
            <a:srgbClr val="D50032"/>
          </a:solid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Companies (Registered </a:t>
            </a:r>
            <a:r>
              <a:rPr lang="en-US" sz="3200" b="1" dirty="0" err="1">
                <a:solidFill>
                  <a:schemeClr val="bg1"/>
                </a:solidFill>
                <a:latin typeface="Calibri" panose="020F0502020204030204" pitchFamily="34" charset="0"/>
                <a:cs typeface="Calibri" panose="020F0502020204030204" pitchFamily="34" charset="0"/>
              </a:rPr>
              <a:t>Valuers</a:t>
            </a:r>
            <a:r>
              <a:rPr lang="en-US" sz="3200" b="1" dirty="0">
                <a:solidFill>
                  <a:schemeClr val="bg1"/>
                </a:solidFill>
                <a:latin typeface="Calibri" panose="020F0502020204030204" pitchFamily="34" charset="0"/>
                <a:cs typeface="Calibri" panose="020F0502020204030204" pitchFamily="34" charset="0"/>
              </a:rPr>
              <a:t> and Valuation)Rules 2017</a:t>
            </a:r>
            <a:endParaRPr lang="en-US"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6599330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0"/>
            <a:ext cx="12192000" cy="6858000"/>
          </a:xfrm>
          <a:prstGeom prst="rect">
            <a:avLst/>
          </a:prstGeom>
          <a:solidFill>
            <a:srgbClr val="D50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2" name="Rectangle 41"/>
          <p:cNvSpPr/>
          <p:nvPr/>
        </p:nvSpPr>
        <p:spPr>
          <a:xfrm>
            <a:off x="371343" y="357390"/>
            <a:ext cx="11449319" cy="6168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 xmlns:a16="http://schemas.microsoft.com/office/drawing/2014/main" id="{BA20F8B6-4C81-48DF-8207-30423DABC7BC}"/>
              </a:ext>
            </a:extLst>
          </p:cNvPr>
          <p:cNvSpPr txBox="1"/>
          <p:nvPr/>
        </p:nvSpPr>
        <p:spPr>
          <a:xfrm>
            <a:off x="371342" y="288641"/>
            <a:ext cx="9834976" cy="584775"/>
          </a:xfrm>
          <a:prstGeom prst="rect">
            <a:avLst/>
          </a:prstGeom>
          <a:solidFill>
            <a:srgbClr val="D50032"/>
          </a:solid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Companies (Registered </a:t>
            </a:r>
            <a:r>
              <a:rPr lang="en-US" sz="3200" b="1" dirty="0" err="1">
                <a:solidFill>
                  <a:schemeClr val="bg1"/>
                </a:solidFill>
                <a:latin typeface="Calibri" panose="020F0502020204030204" pitchFamily="34" charset="0"/>
                <a:cs typeface="Calibri" panose="020F0502020204030204" pitchFamily="34" charset="0"/>
              </a:rPr>
              <a:t>Valuers</a:t>
            </a:r>
            <a:r>
              <a:rPr lang="en-US" sz="3200" b="1" dirty="0">
                <a:solidFill>
                  <a:schemeClr val="bg1"/>
                </a:solidFill>
                <a:latin typeface="Calibri" panose="020F0502020204030204" pitchFamily="34" charset="0"/>
                <a:cs typeface="Calibri" panose="020F0502020204030204" pitchFamily="34" charset="0"/>
              </a:rPr>
              <a:t> and Valuation)Rules 2017</a:t>
            </a:r>
            <a:endParaRPr lang="en-US" sz="3200" dirty="0">
              <a:solidFill>
                <a:schemeClr val="bg1"/>
              </a:solidFill>
              <a:latin typeface="Calibri" panose="020F0502020204030204" pitchFamily="34" charset="0"/>
              <a:cs typeface="Calibri" panose="020F0502020204030204" pitchFamily="34" charset="0"/>
            </a:endParaRPr>
          </a:p>
        </p:txBody>
      </p:sp>
      <p:sp>
        <p:nvSpPr>
          <p:cNvPr id="7" name="Rectangle 1"/>
          <p:cNvSpPr>
            <a:spLocks noChangeArrowheads="1"/>
          </p:cNvSpPr>
          <p:nvPr/>
        </p:nvSpPr>
        <p:spPr bwMode="auto">
          <a:xfrm>
            <a:off x="538769" y="847487"/>
            <a:ext cx="10807517"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520700" algn="l"/>
              </a:tabLst>
            </a:pPr>
            <a:r>
              <a:rPr kumimoji="0" lang="en-US"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Which of the following is not a prescribed asset class under the Companies (Registered </a:t>
            </a:r>
            <a:r>
              <a:rPr kumimoji="0" lang="en-US" sz="3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Valuers</a:t>
            </a:r>
            <a:r>
              <a:rPr kumimoji="0" lang="en-US"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Valuation) Rules, 2017?</a:t>
            </a:r>
          </a:p>
          <a:p>
            <a:pPr marL="0" marR="0" lvl="0" indent="0" algn="l" defTabSz="914400" rtl="0" eaLnBrk="1" fontAlgn="base" latinLnBrk="0" hangingPunct="1">
              <a:lnSpc>
                <a:spcPct val="100000"/>
              </a:lnSpc>
              <a:spcBef>
                <a:spcPct val="0"/>
              </a:spcBef>
              <a:spcAft>
                <a:spcPct val="0"/>
              </a:spcAft>
              <a:buClrTx/>
              <a:buSzTx/>
              <a:buFontTx/>
              <a:buChar char="•"/>
              <a:tabLst>
                <a:tab pos="520700" algn="l"/>
              </a:tabLst>
            </a:pPr>
            <a:endParaRPr lang="en-GB" sz="36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tab pos="520700" algn="l"/>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20700" algn="l"/>
              </a:tabLst>
            </a:pPr>
            <a:r>
              <a:rPr kumimoji="0" lang="en-US"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Enterprise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20700" algn="l"/>
              </a:tabLst>
            </a:pPr>
            <a:r>
              <a:rPr kumimoji="0" lang="en-US"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Securities or Financial Assets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20700" algn="l"/>
              </a:tabLst>
            </a:pPr>
            <a:r>
              <a:rPr kumimoji="0" lang="en-US"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Plant and Machinery</a:t>
            </a:r>
          </a:p>
          <a:p>
            <a:pPr marL="0" marR="0" lvl="0" indent="0" algn="l" defTabSz="914400" rtl="0" eaLnBrk="0" fontAlgn="base" latinLnBrk="0" hangingPunct="0">
              <a:lnSpc>
                <a:spcPct val="100000"/>
              </a:lnSpc>
              <a:spcBef>
                <a:spcPct val="0"/>
              </a:spcBef>
              <a:spcAft>
                <a:spcPct val="0"/>
              </a:spcAft>
              <a:buClrTx/>
              <a:buSzTx/>
              <a:buFontTx/>
              <a:buChar char="•"/>
              <a:tabLst>
                <a:tab pos="520700" algn="l"/>
              </a:tabLst>
            </a:pPr>
            <a:r>
              <a:rPr lang="en-GB" sz="3600" dirty="0" smtClean="0">
                <a:latin typeface="Arial" pitchFamily="34" charset="0"/>
                <a:ea typeface="Times New Roman" pitchFamily="18" charset="0"/>
                <a:cs typeface="Arial" pitchFamily="34" charset="0"/>
              </a:rPr>
              <a:t> </a:t>
            </a:r>
            <a:r>
              <a:rPr kumimoji="0" lang="en-US"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Land and Buildings </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599330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0"/>
            <a:ext cx="12192000" cy="6858000"/>
          </a:xfrm>
          <a:prstGeom prst="rect">
            <a:avLst/>
          </a:prstGeom>
          <a:solidFill>
            <a:srgbClr val="D50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2" name="Rectangle 41"/>
          <p:cNvSpPr/>
          <p:nvPr/>
        </p:nvSpPr>
        <p:spPr>
          <a:xfrm>
            <a:off x="371343" y="357390"/>
            <a:ext cx="11449319" cy="6168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 xmlns:a16="http://schemas.microsoft.com/office/drawing/2014/main" id="{BA20F8B6-4C81-48DF-8207-30423DABC7BC}"/>
              </a:ext>
            </a:extLst>
          </p:cNvPr>
          <p:cNvSpPr txBox="1"/>
          <p:nvPr/>
        </p:nvSpPr>
        <p:spPr>
          <a:xfrm>
            <a:off x="371342" y="288641"/>
            <a:ext cx="9834976" cy="584775"/>
          </a:xfrm>
          <a:prstGeom prst="rect">
            <a:avLst/>
          </a:prstGeom>
          <a:solidFill>
            <a:srgbClr val="D50032"/>
          </a:solid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Companies (Registered </a:t>
            </a:r>
            <a:r>
              <a:rPr lang="en-US" sz="3200" b="1" dirty="0" err="1">
                <a:solidFill>
                  <a:schemeClr val="bg1"/>
                </a:solidFill>
                <a:latin typeface="Calibri" panose="020F0502020204030204" pitchFamily="34" charset="0"/>
                <a:cs typeface="Calibri" panose="020F0502020204030204" pitchFamily="34" charset="0"/>
              </a:rPr>
              <a:t>Valuers</a:t>
            </a:r>
            <a:r>
              <a:rPr lang="en-US" sz="3200" b="1" dirty="0">
                <a:solidFill>
                  <a:schemeClr val="bg1"/>
                </a:solidFill>
                <a:latin typeface="Calibri" panose="020F0502020204030204" pitchFamily="34" charset="0"/>
                <a:cs typeface="Calibri" panose="020F0502020204030204" pitchFamily="34" charset="0"/>
              </a:rPr>
              <a:t> and Valuation)Rules 2017</a:t>
            </a:r>
            <a:endParaRPr lang="en-US" sz="3200" dirty="0">
              <a:solidFill>
                <a:schemeClr val="bg1"/>
              </a:solidFill>
              <a:latin typeface="Calibri" panose="020F0502020204030204" pitchFamily="34" charset="0"/>
              <a:cs typeface="Calibri" panose="020F0502020204030204" pitchFamily="34" charset="0"/>
            </a:endParaRPr>
          </a:p>
        </p:txBody>
      </p:sp>
      <p:sp>
        <p:nvSpPr>
          <p:cNvPr id="7" name="Rectangle 1"/>
          <p:cNvSpPr>
            <a:spLocks noChangeArrowheads="1"/>
          </p:cNvSpPr>
          <p:nvPr/>
        </p:nvSpPr>
        <p:spPr bwMode="auto">
          <a:xfrm>
            <a:off x="538769" y="847487"/>
            <a:ext cx="10807517"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520700" algn="l"/>
              </a:tabLst>
            </a:pPr>
            <a:r>
              <a:rPr kumimoji="0" lang="en-US"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Which of the following is not a prescribed asset class under the Companies (Registered </a:t>
            </a:r>
            <a:r>
              <a:rPr kumimoji="0" lang="en-US" sz="3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Valuers</a:t>
            </a:r>
            <a:r>
              <a:rPr kumimoji="0" lang="en-US"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Valuation) Rules, 2017?</a:t>
            </a:r>
          </a:p>
          <a:p>
            <a:pPr marL="0" marR="0" lvl="0" indent="0" algn="l" defTabSz="914400" rtl="0" eaLnBrk="1" fontAlgn="base" latinLnBrk="0" hangingPunct="1">
              <a:lnSpc>
                <a:spcPct val="100000"/>
              </a:lnSpc>
              <a:spcBef>
                <a:spcPct val="0"/>
              </a:spcBef>
              <a:spcAft>
                <a:spcPct val="0"/>
              </a:spcAft>
              <a:buClrTx/>
              <a:buSzTx/>
              <a:buFontTx/>
              <a:buChar char="•"/>
              <a:tabLst>
                <a:tab pos="520700" algn="l"/>
              </a:tabLst>
            </a:pPr>
            <a:endParaRPr lang="en-GB" sz="36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tab pos="520700" algn="l"/>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20700" algn="l"/>
              </a:tabLst>
            </a:pPr>
            <a:r>
              <a:rPr kumimoji="0" lang="en-US"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6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Enterprise</a:t>
            </a:r>
            <a:endParaRPr kumimoji="0" lang="en-US"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20700" algn="l"/>
              </a:tabLst>
            </a:pPr>
            <a:r>
              <a:rPr kumimoji="0" lang="en-US"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Securities or Financial Assets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20700" algn="l"/>
              </a:tabLst>
            </a:pPr>
            <a:r>
              <a:rPr kumimoji="0" lang="en-US"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Plant and Machinery</a:t>
            </a:r>
          </a:p>
          <a:p>
            <a:pPr marL="0" marR="0" lvl="0" indent="0" algn="l" defTabSz="914400" rtl="0" eaLnBrk="0" fontAlgn="base" latinLnBrk="0" hangingPunct="0">
              <a:lnSpc>
                <a:spcPct val="100000"/>
              </a:lnSpc>
              <a:spcBef>
                <a:spcPct val="0"/>
              </a:spcBef>
              <a:spcAft>
                <a:spcPct val="0"/>
              </a:spcAft>
              <a:buClrTx/>
              <a:buSzTx/>
              <a:buFontTx/>
              <a:buChar char="•"/>
              <a:tabLst>
                <a:tab pos="520700" algn="l"/>
              </a:tabLst>
            </a:pPr>
            <a:r>
              <a:rPr lang="en-GB" sz="3600" dirty="0" smtClean="0">
                <a:latin typeface="Arial" pitchFamily="34" charset="0"/>
                <a:ea typeface="Times New Roman" pitchFamily="18" charset="0"/>
                <a:cs typeface="Arial" pitchFamily="34" charset="0"/>
              </a:rPr>
              <a:t> </a:t>
            </a:r>
            <a:r>
              <a:rPr kumimoji="0" lang="en-US"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Land and Buildings </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599330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0"/>
            <a:ext cx="12192000" cy="6858000"/>
          </a:xfrm>
          <a:prstGeom prst="rect">
            <a:avLst/>
          </a:prstGeom>
          <a:solidFill>
            <a:srgbClr val="D50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2" name="Rectangle 41"/>
          <p:cNvSpPr/>
          <p:nvPr/>
        </p:nvSpPr>
        <p:spPr>
          <a:xfrm>
            <a:off x="371343" y="357390"/>
            <a:ext cx="11449319" cy="6168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 xmlns:a16="http://schemas.microsoft.com/office/drawing/2014/main" id="{BA20F8B6-4C81-48DF-8207-30423DABC7BC}"/>
              </a:ext>
            </a:extLst>
          </p:cNvPr>
          <p:cNvSpPr txBox="1"/>
          <p:nvPr/>
        </p:nvSpPr>
        <p:spPr>
          <a:xfrm>
            <a:off x="371342" y="288641"/>
            <a:ext cx="9834976" cy="584775"/>
          </a:xfrm>
          <a:prstGeom prst="rect">
            <a:avLst/>
          </a:prstGeom>
          <a:solidFill>
            <a:srgbClr val="D50032"/>
          </a:solid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Companies (Registered </a:t>
            </a:r>
            <a:r>
              <a:rPr lang="en-US" sz="3200" b="1" dirty="0" err="1">
                <a:solidFill>
                  <a:schemeClr val="bg1"/>
                </a:solidFill>
                <a:latin typeface="Calibri" panose="020F0502020204030204" pitchFamily="34" charset="0"/>
                <a:cs typeface="Calibri" panose="020F0502020204030204" pitchFamily="34" charset="0"/>
              </a:rPr>
              <a:t>Valuers</a:t>
            </a:r>
            <a:r>
              <a:rPr lang="en-US" sz="3200" b="1" dirty="0">
                <a:solidFill>
                  <a:schemeClr val="bg1"/>
                </a:solidFill>
                <a:latin typeface="Calibri" panose="020F0502020204030204" pitchFamily="34" charset="0"/>
                <a:cs typeface="Calibri" panose="020F0502020204030204" pitchFamily="34" charset="0"/>
              </a:rPr>
              <a:t> and Valuation)Rules 2017</a:t>
            </a:r>
            <a:endParaRPr lang="en-US" sz="3200" dirty="0">
              <a:solidFill>
                <a:schemeClr val="bg1"/>
              </a:solidFill>
              <a:latin typeface="Calibri" panose="020F0502020204030204" pitchFamily="34" charset="0"/>
              <a:cs typeface="Calibri" panose="020F0502020204030204" pitchFamily="34" charset="0"/>
            </a:endParaRPr>
          </a:p>
        </p:txBody>
      </p:sp>
      <p:sp>
        <p:nvSpPr>
          <p:cNvPr id="8" name="Rectangle 1"/>
          <p:cNvSpPr>
            <a:spLocks noChangeArrowheads="1"/>
          </p:cNvSpPr>
          <p:nvPr/>
        </p:nvSpPr>
        <p:spPr bwMode="auto">
          <a:xfrm>
            <a:off x="500133" y="896660"/>
            <a:ext cx="11168126"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520700" algn="l"/>
                <a:tab pos="2201863" algn="l"/>
              </a:tabLst>
            </a:pPr>
            <a:r>
              <a:rPr kumimoji="0" lang="en-US"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 investment pays Rs.300 annually for five years, with the first payment occurring today. The present value of the investment discounted at a 4% annual rate is approximately</a:t>
            </a:r>
            <a:r>
              <a:rPr kumimoji="0" lang="en-US" sz="36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just" defTabSz="914400" rtl="0" eaLnBrk="1" fontAlgn="base" latinLnBrk="0" hangingPunct="1">
              <a:lnSpc>
                <a:spcPct val="100000"/>
              </a:lnSpc>
              <a:spcBef>
                <a:spcPct val="0"/>
              </a:spcBef>
              <a:spcAft>
                <a:spcPct val="0"/>
              </a:spcAft>
              <a:buClrTx/>
              <a:buSzTx/>
              <a:buFontTx/>
              <a:buChar char="•"/>
              <a:tabLst>
                <a:tab pos="520700" algn="l"/>
                <a:tab pos="2201863" algn="l"/>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742950" marR="0" lvl="0" indent="-742950" algn="just" defTabSz="914400" rtl="0" eaLnBrk="0" fontAlgn="base" latinLnBrk="0" hangingPunct="0">
              <a:lnSpc>
                <a:spcPct val="100000"/>
              </a:lnSpc>
              <a:spcBef>
                <a:spcPct val="0"/>
              </a:spcBef>
              <a:spcAft>
                <a:spcPct val="0"/>
              </a:spcAft>
              <a:buClrTx/>
              <a:buSzTx/>
              <a:buFontTx/>
              <a:buAutoNum type="alphaLcParenR"/>
              <a:tabLst>
                <a:tab pos="520700" algn="l"/>
                <a:tab pos="2201863" algn="l"/>
              </a:tabLst>
            </a:pPr>
            <a:r>
              <a:rPr kumimoji="0" lang="en-US"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Rs.1336 </a:t>
            </a:r>
          </a:p>
          <a:p>
            <a:pPr marL="742950" marR="0" lvl="0" indent="-742950" algn="just" defTabSz="914400" rtl="0" eaLnBrk="0" fontAlgn="base" latinLnBrk="0" hangingPunct="0">
              <a:lnSpc>
                <a:spcPct val="100000"/>
              </a:lnSpc>
              <a:spcBef>
                <a:spcPct val="0"/>
              </a:spcBef>
              <a:spcAft>
                <a:spcPct val="0"/>
              </a:spcAft>
              <a:buClrTx/>
              <a:buSzTx/>
              <a:buFontTx/>
              <a:buAutoNum type="alphaLcParenR"/>
              <a:tabLst>
                <a:tab pos="520700" algn="l"/>
                <a:tab pos="2201863" algn="l"/>
              </a:tabLst>
            </a:pPr>
            <a:r>
              <a:rPr kumimoji="0" lang="en-US"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Rs.1389</a:t>
            </a:r>
          </a:p>
          <a:p>
            <a:pPr marL="742950" marR="0" lvl="0" indent="-742950" algn="just" defTabSz="914400" rtl="0" eaLnBrk="0" fontAlgn="base" latinLnBrk="0" hangingPunct="0">
              <a:lnSpc>
                <a:spcPct val="100000"/>
              </a:lnSpc>
              <a:spcBef>
                <a:spcPct val="0"/>
              </a:spcBef>
              <a:spcAft>
                <a:spcPct val="0"/>
              </a:spcAft>
              <a:buClrTx/>
              <a:buSzTx/>
              <a:buFontTx/>
              <a:buAutoNum type="alphaLcParenR"/>
              <a:tabLst>
                <a:tab pos="520700" algn="l"/>
                <a:tab pos="2201863" algn="l"/>
              </a:tabLst>
            </a:pPr>
            <a:r>
              <a:rPr kumimoji="0" lang="en-US"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Rs.1625 </a:t>
            </a:r>
          </a:p>
          <a:p>
            <a:pPr marL="742950" marR="0" lvl="0" indent="-742950" algn="just" defTabSz="914400" rtl="0" eaLnBrk="0" fontAlgn="base" latinLnBrk="0" hangingPunct="0">
              <a:lnSpc>
                <a:spcPct val="100000"/>
              </a:lnSpc>
              <a:spcBef>
                <a:spcPct val="0"/>
              </a:spcBef>
              <a:spcAft>
                <a:spcPct val="0"/>
              </a:spcAft>
              <a:buClrTx/>
              <a:buSzTx/>
              <a:buFontTx/>
              <a:buAutoNum type="alphaLcParenR"/>
              <a:tabLst>
                <a:tab pos="520700" algn="l"/>
                <a:tab pos="2201863" algn="l"/>
              </a:tabLst>
            </a:pPr>
            <a:r>
              <a:rPr kumimoji="0" lang="en-US"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Rs.1925</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5993303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0"/>
            <a:ext cx="12192000" cy="6858000"/>
          </a:xfrm>
          <a:prstGeom prst="rect">
            <a:avLst/>
          </a:prstGeom>
          <a:solidFill>
            <a:srgbClr val="D50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2" name="Rectangle 41"/>
          <p:cNvSpPr/>
          <p:nvPr/>
        </p:nvSpPr>
        <p:spPr>
          <a:xfrm>
            <a:off x="371343" y="357390"/>
            <a:ext cx="11449319" cy="6168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 xmlns:a16="http://schemas.microsoft.com/office/drawing/2014/main" id="{BA20F8B6-4C81-48DF-8207-30423DABC7BC}"/>
              </a:ext>
            </a:extLst>
          </p:cNvPr>
          <p:cNvSpPr txBox="1"/>
          <p:nvPr/>
        </p:nvSpPr>
        <p:spPr>
          <a:xfrm>
            <a:off x="371342" y="288641"/>
            <a:ext cx="9834976" cy="584775"/>
          </a:xfrm>
          <a:prstGeom prst="rect">
            <a:avLst/>
          </a:prstGeom>
          <a:solidFill>
            <a:srgbClr val="D50032"/>
          </a:solid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Companies (Registered </a:t>
            </a:r>
            <a:r>
              <a:rPr lang="en-US" sz="3200" b="1" dirty="0" err="1">
                <a:solidFill>
                  <a:schemeClr val="bg1"/>
                </a:solidFill>
                <a:latin typeface="Calibri" panose="020F0502020204030204" pitchFamily="34" charset="0"/>
                <a:cs typeface="Calibri" panose="020F0502020204030204" pitchFamily="34" charset="0"/>
              </a:rPr>
              <a:t>Valuers</a:t>
            </a:r>
            <a:r>
              <a:rPr lang="en-US" sz="3200" b="1" dirty="0">
                <a:solidFill>
                  <a:schemeClr val="bg1"/>
                </a:solidFill>
                <a:latin typeface="Calibri" panose="020F0502020204030204" pitchFamily="34" charset="0"/>
                <a:cs typeface="Calibri" panose="020F0502020204030204" pitchFamily="34" charset="0"/>
              </a:rPr>
              <a:t> and Valuation)Rules 2017</a:t>
            </a:r>
            <a:endParaRPr lang="en-US" sz="3200" dirty="0">
              <a:solidFill>
                <a:schemeClr val="bg1"/>
              </a:solidFill>
              <a:latin typeface="Calibri" panose="020F0502020204030204" pitchFamily="34" charset="0"/>
              <a:cs typeface="Calibri" panose="020F0502020204030204" pitchFamily="34" charset="0"/>
            </a:endParaRPr>
          </a:p>
        </p:txBody>
      </p:sp>
      <p:sp>
        <p:nvSpPr>
          <p:cNvPr id="5" name="Rectangle 1"/>
          <p:cNvSpPr>
            <a:spLocks noChangeArrowheads="1"/>
          </p:cNvSpPr>
          <p:nvPr/>
        </p:nvSpPr>
        <p:spPr bwMode="auto">
          <a:xfrm>
            <a:off x="434663" y="327347"/>
            <a:ext cx="11491175" cy="621708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222222"/>
                </a:solidFill>
                <a:effectLst/>
                <a:latin typeface="Garamond" pitchFamily="18" charset="0"/>
                <a:ea typeface="Times New Roman" pitchFamily="18" charset="0"/>
                <a:cs typeface="Helvetica"/>
              </a:rPr>
              <a:t>Solution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22222"/>
                </a:solidFill>
                <a:effectLst/>
                <a:latin typeface="Garamond" pitchFamily="18" charset="0"/>
                <a:ea typeface="Times New Roman" pitchFamily="18" charset="0"/>
                <a:cs typeface="Helvetica"/>
              </a:rPr>
              <a:t>Because it is an </a:t>
            </a:r>
            <a:r>
              <a:rPr kumimoji="0" lang="en-US" sz="2400" b="1" i="0" u="none" strike="noStrike" cap="none" normalizeH="0" baseline="0" dirty="0" smtClean="0">
                <a:ln>
                  <a:noFill/>
                </a:ln>
                <a:solidFill>
                  <a:srgbClr val="222222"/>
                </a:solidFill>
                <a:effectLst/>
                <a:latin typeface="Garamond" pitchFamily="18" charset="0"/>
                <a:ea typeface="Times New Roman" pitchFamily="18" charset="0"/>
                <a:cs typeface="Helvetica"/>
              </a:rPr>
              <a:t>annuity due, </a:t>
            </a:r>
            <a:r>
              <a:rPr kumimoji="0" lang="en-US" sz="2400" b="0" i="0" u="none" strike="noStrike" cap="none" normalizeH="0" baseline="0" dirty="0" smtClean="0">
                <a:ln>
                  <a:noFill/>
                </a:ln>
                <a:solidFill>
                  <a:srgbClr val="222222"/>
                </a:solidFill>
                <a:effectLst/>
                <a:latin typeface="Garamond" pitchFamily="18" charset="0"/>
                <a:ea typeface="Times New Roman" pitchFamily="18" charset="0"/>
                <a:cs typeface="Helvetica"/>
              </a:rPr>
              <a:t>you do not discount the first payment (occurring in t=0). Therefore:</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222222"/>
                </a:solidFill>
                <a:effectLst/>
                <a:latin typeface="Garamond" pitchFamily="18" charset="0"/>
                <a:ea typeface="Times New Roman" pitchFamily="18" charset="0"/>
                <a:cs typeface="Helvetica"/>
              </a:rPr>
              <a:t>t=0, 300 </a:t>
            </a:r>
            <a:r>
              <a:rPr kumimoji="0" lang="en-US" sz="2400" b="0" i="1" u="none" strike="noStrike" cap="none" normalizeH="0" baseline="0" dirty="0" smtClean="0">
                <a:ln>
                  <a:noFill/>
                </a:ln>
                <a:solidFill>
                  <a:srgbClr val="222222"/>
                </a:solidFill>
                <a:effectLst/>
                <a:latin typeface="Garamond" pitchFamily="18" charset="0"/>
                <a:ea typeface="Times New Roman" pitchFamily="18" charset="0"/>
                <a:cs typeface="Helvetica"/>
              </a:rPr>
              <a:t>(no discounting)</a:t>
            </a:r>
            <a:endParaRPr kumimoji="0" lang="en-US" sz="20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222222"/>
                </a:solidFill>
                <a:effectLst/>
                <a:latin typeface="Garamond" pitchFamily="18" charset="0"/>
                <a:ea typeface="Times New Roman" pitchFamily="18" charset="0"/>
                <a:cs typeface="Helvetica"/>
              </a:rPr>
              <a:t>t=1, 300/(1+4%)</a:t>
            </a:r>
            <a:r>
              <a:rPr kumimoji="0" lang="en-US" sz="2400" b="0" i="0" u="none" strike="noStrike" cap="none" normalizeH="0" baseline="30000" dirty="0" smtClean="0">
                <a:ln>
                  <a:noFill/>
                </a:ln>
                <a:solidFill>
                  <a:srgbClr val="222222"/>
                </a:solidFill>
                <a:effectLst/>
                <a:latin typeface="Garamond" pitchFamily="18" charset="0"/>
                <a:ea typeface="Times New Roman" pitchFamily="18" charset="0"/>
                <a:cs typeface="Helvetica"/>
              </a:rPr>
              <a:t>1</a:t>
            </a:r>
            <a:r>
              <a:rPr kumimoji="0" lang="en-US" sz="2400" b="0" i="0" u="none" strike="noStrike" cap="none" normalizeH="0" baseline="0" dirty="0" smtClean="0">
                <a:ln>
                  <a:noFill/>
                </a:ln>
                <a:solidFill>
                  <a:srgbClr val="222222"/>
                </a:solidFill>
                <a:effectLst/>
                <a:latin typeface="Garamond" pitchFamily="18" charset="0"/>
                <a:ea typeface="Times New Roman" pitchFamily="18" charset="0"/>
                <a:cs typeface="Helvetica"/>
              </a:rPr>
              <a:t> = 288</a:t>
            </a:r>
            <a:endParaRPr kumimoji="0" lang="en-US" sz="20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222222"/>
                </a:solidFill>
                <a:effectLst/>
                <a:latin typeface="Garamond" pitchFamily="18" charset="0"/>
                <a:ea typeface="Times New Roman" pitchFamily="18" charset="0"/>
                <a:cs typeface="Helvetica"/>
              </a:rPr>
              <a:t>t=2, 300/(1+4%)</a:t>
            </a:r>
            <a:r>
              <a:rPr kumimoji="0" lang="en-US" sz="2400" b="0" i="0" u="none" strike="noStrike" cap="none" normalizeH="0" baseline="30000" dirty="0" smtClean="0">
                <a:ln>
                  <a:noFill/>
                </a:ln>
                <a:solidFill>
                  <a:srgbClr val="222222"/>
                </a:solidFill>
                <a:effectLst/>
                <a:latin typeface="Garamond" pitchFamily="18" charset="0"/>
                <a:ea typeface="Times New Roman" pitchFamily="18" charset="0"/>
                <a:cs typeface="Helvetica"/>
              </a:rPr>
              <a:t>2</a:t>
            </a:r>
            <a:r>
              <a:rPr kumimoji="0" lang="en-US" sz="2400" b="0" i="0" u="none" strike="noStrike" cap="none" normalizeH="0" baseline="0" dirty="0" smtClean="0">
                <a:ln>
                  <a:noFill/>
                </a:ln>
                <a:solidFill>
                  <a:srgbClr val="222222"/>
                </a:solidFill>
                <a:effectLst/>
                <a:latin typeface="Garamond" pitchFamily="18" charset="0"/>
                <a:ea typeface="Times New Roman" pitchFamily="18" charset="0"/>
                <a:cs typeface="Helvetica"/>
              </a:rPr>
              <a:t> = 277</a:t>
            </a:r>
            <a:endParaRPr kumimoji="0" lang="en-US" sz="20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222222"/>
                </a:solidFill>
                <a:effectLst/>
                <a:latin typeface="Garamond" pitchFamily="18" charset="0"/>
                <a:ea typeface="Times New Roman" pitchFamily="18" charset="0"/>
                <a:cs typeface="Helvetica"/>
              </a:rPr>
              <a:t>t=3, 300/(1+4%)</a:t>
            </a:r>
            <a:r>
              <a:rPr kumimoji="0" lang="en-US" sz="2400" b="0" i="0" u="none" strike="noStrike" cap="none" normalizeH="0" baseline="30000" dirty="0" smtClean="0">
                <a:ln>
                  <a:noFill/>
                </a:ln>
                <a:solidFill>
                  <a:srgbClr val="222222"/>
                </a:solidFill>
                <a:effectLst/>
                <a:latin typeface="Garamond" pitchFamily="18" charset="0"/>
                <a:ea typeface="Times New Roman" pitchFamily="18" charset="0"/>
                <a:cs typeface="Helvetica"/>
              </a:rPr>
              <a:t>3</a:t>
            </a:r>
            <a:r>
              <a:rPr kumimoji="0" lang="en-US" sz="2400" b="0" i="0" u="none" strike="noStrike" cap="none" normalizeH="0" baseline="0" dirty="0" smtClean="0">
                <a:ln>
                  <a:noFill/>
                </a:ln>
                <a:solidFill>
                  <a:srgbClr val="222222"/>
                </a:solidFill>
                <a:effectLst/>
                <a:latin typeface="Garamond" pitchFamily="18" charset="0"/>
                <a:ea typeface="Times New Roman" pitchFamily="18" charset="0"/>
                <a:cs typeface="Helvetica"/>
              </a:rPr>
              <a:t> = 267</a:t>
            </a:r>
            <a:endParaRPr kumimoji="0" lang="en-US" sz="20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222222"/>
                </a:solidFill>
                <a:effectLst/>
                <a:latin typeface="Garamond" pitchFamily="18" charset="0"/>
                <a:ea typeface="Times New Roman" pitchFamily="18" charset="0"/>
                <a:cs typeface="Helvetica"/>
              </a:rPr>
              <a:t>t=4, 300/(1+4%)</a:t>
            </a:r>
            <a:r>
              <a:rPr kumimoji="0" lang="en-US" sz="2400" b="0" i="0" u="none" strike="noStrike" cap="none" normalizeH="0" baseline="30000" dirty="0" smtClean="0">
                <a:ln>
                  <a:noFill/>
                </a:ln>
                <a:solidFill>
                  <a:srgbClr val="222222"/>
                </a:solidFill>
                <a:effectLst/>
                <a:latin typeface="Garamond" pitchFamily="18" charset="0"/>
                <a:ea typeface="Times New Roman" pitchFamily="18" charset="0"/>
                <a:cs typeface="Helvetica"/>
              </a:rPr>
              <a:t>4</a:t>
            </a:r>
            <a:r>
              <a:rPr kumimoji="0" lang="en-US" sz="2400" b="0" i="0" u="none" strike="noStrike" cap="none" normalizeH="0" baseline="0" dirty="0" smtClean="0">
                <a:ln>
                  <a:noFill/>
                </a:ln>
                <a:solidFill>
                  <a:srgbClr val="222222"/>
                </a:solidFill>
                <a:effectLst/>
                <a:latin typeface="Garamond" pitchFamily="18" charset="0"/>
                <a:ea typeface="Times New Roman" pitchFamily="18" charset="0"/>
                <a:cs typeface="Helvetica"/>
              </a:rPr>
              <a:t> = 256</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22222"/>
                </a:solidFill>
                <a:effectLst/>
                <a:latin typeface="Garamond" pitchFamily="18" charset="0"/>
                <a:ea typeface="Times New Roman" pitchFamily="18" charset="0"/>
                <a:cs typeface="Helvetica"/>
              </a:rPr>
              <a:t>If you sum it all : 300 + 288 + 277 + 267 +256 = </a:t>
            </a:r>
            <a:r>
              <a:rPr kumimoji="0" lang="en-US" sz="2400" b="1" i="0" u="none" strike="noStrike" cap="none" normalizeH="0" baseline="0" dirty="0" smtClean="0">
                <a:ln>
                  <a:noFill/>
                </a:ln>
                <a:solidFill>
                  <a:srgbClr val="222222"/>
                </a:solidFill>
                <a:effectLst/>
                <a:latin typeface="Garamond" pitchFamily="18" charset="0"/>
                <a:ea typeface="Times New Roman" pitchFamily="18" charset="0"/>
                <a:cs typeface="Helvetica"/>
              </a:rPr>
              <a:t>1,389</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22222"/>
                </a:solidFill>
                <a:effectLst/>
                <a:latin typeface="Garamond" pitchFamily="18" charset="0"/>
                <a:ea typeface="Times New Roman" pitchFamily="18" charset="0"/>
                <a:cs typeface="Helvetica"/>
              </a:rPr>
              <a:t>If it is an </a:t>
            </a:r>
            <a:r>
              <a:rPr kumimoji="0" lang="en-US" sz="2400" b="1" i="0" u="none" strike="noStrike" cap="none" normalizeH="0" baseline="0" dirty="0" smtClean="0">
                <a:ln>
                  <a:noFill/>
                </a:ln>
                <a:solidFill>
                  <a:srgbClr val="222222"/>
                </a:solidFill>
                <a:effectLst/>
                <a:latin typeface="Garamond" pitchFamily="18" charset="0"/>
                <a:ea typeface="Times New Roman" pitchFamily="18" charset="0"/>
                <a:cs typeface="Helvetica"/>
              </a:rPr>
              <a:t>ordinary annuity, </a:t>
            </a:r>
            <a:r>
              <a:rPr kumimoji="0" lang="en-US" sz="2400" b="0" i="0" u="none" strike="noStrike" cap="none" normalizeH="0" baseline="0" dirty="0" smtClean="0">
                <a:ln>
                  <a:noFill/>
                </a:ln>
                <a:solidFill>
                  <a:srgbClr val="222222"/>
                </a:solidFill>
                <a:effectLst/>
                <a:latin typeface="Garamond" pitchFamily="18" charset="0"/>
                <a:ea typeface="Times New Roman" pitchFamily="18" charset="0"/>
                <a:cs typeface="Helvetica"/>
              </a:rPr>
              <a:t>you do discount the first payment (occurring in t=1). Therefore:</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222222"/>
                </a:solidFill>
                <a:effectLst/>
                <a:latin typeface="Garamond" pitchFamily="18" charset="0"/>
                <a:ea typeface="Times New Roman" pitchFamily="18" charset="0"/>
                <a:cs typeface="Helvetica"/>
              </a:rPr>
              <a:t>t=1, 300/(1+4%)</a:t>
            </a:r>
            <a:r>
              <a:rPr kumimoji="0" lang="en-US" sz="2400" b="0" i="0" u="none" strike="noStrike" cap="none" normalizeH="0" baseline="30000" dirty="0" smtClean="0">
                <a:ln>
                  <a:noFill/>
                </a:ln>
                <a:solidFill>
                  <a:srgbClr val="222222"/>
                </a:solidFill>
                <a:effectLst/>
                <a:latin typeface="Garamond" pitchFamily="18" charset="0"/>
                <a:ea typeface="Times New Roman" pitchFamily="18" charset="0"/>
                <a:cs typeface="Helvetica"/>
              </a:rPr>
              <a:t>1</a:t>
            </a:r>
            <a:r>
              <a:rPr kumimoji="0" lang="en-US" sz="2400" b="0" i="0" u="none" strike="noStrike" cap="none" normalizeH="0" baseline="0" dirty="0" smtClean="0">
                <a:ln>
                  <a:noFill/>
                </a:ln>
                <a:solidFill>
                  <a:srgbClr val="222222"/>
                </a:solidFill>
                <a:effectLst/>
                <a:latin typeface="Garamond" pitchFamily="18" charset="0"/>
                <a:ea typeface="Times New Roman" pitchFamily="18" charset="0"/>
                <a:cs typeface="Helvetica"/>
              </a:rPr>
              <a:t> = 288</a:t>
            </a:r>
            <a:endParaRPr kumimoji="0" lang="en-US" sz="20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222222"/>
                </a:solidFill>
                <a:effectLst/>
                <a:latin typeface="Garamond" pitchFamily="18" charset="0"/>
                <a:ea typeface="Times New Roman" pitchFamily="18" charset="0"/>
                <a:cs typeface="Helvetica"/>
              </a:rPr>
              <a:t>t=2, 300/(1+4%)</a:t>
            </a:r>
            <a:r>
              <a:rPr kumimoji="0" lang="en-US" sz="2400" b="0" i="0" u="none" strike="noStrike" cap="none" normalizeH="0" baseline="30000" dirty="0" smtClean="0">
                <a:ln>
                  <a:noFill/>
                </a:ln>
                <a:solidFill>
                  <a:srgbClr val="222222"/>
                </a:solidFill>
                <a:effectLst/>
                <a:latin typeface="Garamond" pitchFamily="18" charset="0"/>
                <a:ea typeface="Times New Roman" pitchFamily="18" charset="0"/>
                <a:cs typeface="Helvetica"/>
              </a:rPr>
              <a:t>2</a:t>
            </a:r>
            <a:r>
              <a:rPr kumimoji="0" lang="en-US" sz="2400" b="0" i="0" u="none" strike="noStrike" cap="none" normalizeH="0" baseline="0" dirty="0" smtClean="0">
                <a:ln>
                  <a:noFill/>
                </a:ln>
                <a:solidFill>
                  <a:srgbClr val="222222"/>
                </a:solidFill>
                <a:effectLst/>
                <a:latin typeface="Garamond" pitchFamily="18" charset="0"/>
                <a:ea typeface="Times New Roman" pitchFamily="18" charset="0"/>
                <a:cs typeface="Helvetica"/>
              </a:rPr>
              <a:t> = 277</a:t>
            </a:r>
            <a:endParaRPr kumimoji="0" lang="en-US" sz="20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222222"/>
                </a:solidFill>
                <a:effectLst/>
                <a:latin typeface="Garamond" pitchFamily="18" charset="0"/>
                <a:ea typeface="Times New Roman" pitchFamily="18" charset="0"/>
                <a:cs typeface="Helvetica"/>
              </a:rPr>
              <a:t>t=3, 300/(1+4%)</a:t>
            </a:r>
            <a:r>
              <a:rPr kumimoji="0" lang="en-US" sz="2400" b="0" i="0" u="none" strike="noStrike" cap="none" normalizeH="0" baseline="30000" dirty="0" smtClean="0">
                <a:ln>
                  <a:noFill/>
                </a:ln>
                <a:solidFill>
                  <a:srgbClr val="222222"/>
                </a:solidFill>
                <a:effectLst/>
                <a:latin typeface="Garamond" pitchFamily="18" charset="0"/>
                <a:ea typeface="Times New Roman" pitchFamily="18" charset="0"/>
                <a:cs typeface="Helvetica"/>
              </a:rPr>
              <a:t>3</a:t>
            </a:r>
            <a:r>
              <a:rPr kumimoji="0" lang="en-US" sz="2400" b="0" i="0" u="none" strike="noStrike" cap="none" normalizeH="0" baseline="0" dirty="0" smtClean="0">
                <a:ln>
                  <a:noFill/>
                </a:ln>
                <a:solidFill>
                  <a:srgbClr val="222222"/>
                </a:solidFill>
                <a:effectLst/>
                <a:latin typeface="Garamond" pitchFamily="18" charset="0"/>
                <a:ea typeface="Times New Roman" pitchFamily="18" charset="0"/>
                <a:cs typeface="Helvetica"/>
              </a:rPr>
              <a:t> = 267</a:t>
            </a:r>
            <a:endParaRPr kumimoji="0" lang="en-US" sz="20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222222"/>
                </a:solidFill>
                <a:effectLst/>
                <a:latin typeface="Garamond" pitchFamily="18" charset="0"/>
                <a:ea typeface="Times New Roman" pitchFamily="18" charset="0"/>
                <a:cs typeface="Helvetica"/>
              </a:rPr>
              <a:t>t=4, 300/(1+4%)</a:t>
            </a:r>
            <a:r>
              <a:rPr kumimoji="0" lang="en-US" sz="2400" b="0" i="0" u="none" strike="noStrike" cap="none" normalizeH="0" baseline="30000" dirty="0" smtClean="0">
                <a:ln>
                  <a:noFill/>
                </a:ln>
                <a:solidFill>
                  <a:srgbClr val="222222"/>
                </a:solidFill>
                <a:effectLst/>
                <a:latin typeface="Garamond" pitchFamily="18" charset="0"/>
                <a:ea typeface="Times New Roman" pitchFamily="18" charset="0"/>
                <a:cs typeface="Helvetica"/>
              </a:rPr>
              <a:t>4</a:t>
            </a:r>
            <a:r>
              <a:rPr kumimoji="0" lang="en-US" sz="2400" b="0" i="0" u="none" strike="noStrike" cap="none" normalizeH="0" baseline="0" dirty="0" smtClean="0">
                <a:ln>
                  <a:noFill/>
                </a:ln>
                <a:solidFill>
                  <a:srgbClr val="222222"/>
                </a:solidFill>
                <a:effectLst/>
                <a:latin typeface="Garamond" pitchFamily="18" charset="0"/>
                <a:ea typeface="Times New Roman" pitchFamily="18" charset="0"/>
                <a:cs typeface="Helvetica"/>
              </a:rPr>
              <a:t> = 256</a:t>
            </a:r>
            <a:endParaRPr kumimoji="0" lang="en-US" sz="20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222222"/>
                </a:solidFill>
                <a:effectLst/>
                <a:latin typeface="Garamond" pitchFamily="18" charset="0"/>
                <a:ea typeface="Times New Roman" pitchFamily="18" charset="0"/>
                <a:cs typeface="Helvetica"/>
              </a:rPr>
              <a:t>t=5, 300/(1+4%)</a:t>
            </a:r>
            <a:r>
              <a:rPr kumimoji="0" lang="en-US" sz="2400" b="0" i="0" u="none" strike="noStrike" cap="none" normalizeH="0" baseline="30000" dirty="0" smtClean="0">
                <a:ln>
                  <a:noFill/>
                </a:ln>
                <a:solidFill>
                  <a:srgbClr val="222222"/>
                </a:solidFill>
                <a:effectLst/>
                <a:latin typeface="Garamond" pitchFamily="18" charset="0"/>
                <a:ea typeface="Times New Roman" pitchFamily="18" charset="0"/>
                <a:cs typeface="Helvetica"/>
              </a:rPr>
              <a:t>5</a:t>
            </a:r>
            <a:r>
              <a:rPr kumimoji="0" lang="en-US" sz="2400" b="0" i="0" u="none" strike="noStrike" cap="none" normalizeH="0" baseline="0" dirty="0" smtClean="0">
                <a:ln>
                  <a:noFill/>
                </a:ln>
                <a:solidFill>
                  <a:srgbClr val="222222"/>
                </a:solidFill>
                <a:effectLst/>
                <a:latin typeface="Garamond" pitchFamily="18" charset="0"/>
                <a:ea typeface="Times New Roman" pitchFamily="18" charset="0"/>
                <a:cs typeface="Helvetica"/>
              </a:rPr>
              <a:t> = 247</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22222"/>
                </a:solidFill>
                <a:effectLst/>
                <a:latin typeface="Garamond" pitchFamily="18" charset="0"/>
                <a:ea typeface="Times New Roman" pitchFamily="18" charset="0"/>
                <a:cs typeface="Helvetica"/>
              </a:rPr>
              <a:t>If you sum it all : 288 +277 + 267 + 256 + 247 = </a:t>
            </a:r>
            <a:r>
              <a:rPr kumimoji="0" lang="en-US" sz="2400" b="1" i="0" u="none" strike="noStrike" cap="none" normalizeH="0" baseline="0" dirty="0" smtClean="0">
                <a:ln>
                  <a:noFill/>
                </a:ln>
                <a:solidFill>
                  <a:srgbClr val="222222"/>
                </a:solidFill>
                <a:effectLst/>
                <a:latin typeface="Garamond" pitchFamily="18" charset="0"/>
                <a:ea typeface="Times New Roman" pitchFamily="18" charset="0"/>
                <a:cs typeface="Helvetica"/>
              </a:rPr>
              <a:t>1,336</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5993303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0"/>
            <a:ext cx="12192000" cy="6858000"/>
          </a:xfrm>
          <a:prstGeom prst="rect">
            <a:avLst/>
          </a:prstGeom>
          <a:solidFill>
            <a:srgbClr val="D50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2" name="Rectangle 41"/>
          <p:cNvSpPr/>
          <p:nvPr/>
        </p:nvSpPr>
        <p:spPr>
          <a:xfrm>
            <a:off x="371343" y="280116"/>
            <a:ext cx="11449319" cy="6168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rgbClr val="FF0000"/>
                </a:solidFill>
                <a:latin typeface="Calibri" panose="020F0502020204030204" pitchFamily="34" charset="0"/>
                <a:cs typeface="Calibri" panose="020F0502020204030204" pitchFamily="34" charset="0"/>
              </a:rPr>
              <a:t>Some important areas of question from the valuation rules </a:t>
            </a:r>
            <a:endParaRPr lang="en-US" sz="3600" dirty="0">
              <a:solidFill>
                <a:srgbClr val="FF0000"/>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 xmlns:a16="http://schemas.microsoft.com/office/drawing/2014/main" id="{BA20F8B6-4C81-48DF-8207-30423DABC7BC}"/>
              </a:ext>
            </a:extLst>
          </p:cNvPr>
          <p:cNvSpPr txBox="1"/>
          <p:nvPr/>
        </p:nvSpPr>
        <p:spPr>
          <a:xfrm>
            <a:off x="371342" y="288641"/>
            <a:ext cx="9834976" cy="584775"/>
          </a:xfrm>
          <a:prstGeom prst="rect">
            <a:avLst/>
          </a:prstGeom>
          <a:solidFill>
            <a:srgbClr val="D50032"/>
          </a:solid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Companies (Registered </a:t>
            </a:r>
            <a:r>
              <a:rPr lang="en-US" sz="3200" b="1" dirty="0" err="1">
                <a:solidFill>
                  <a:schemeClr val="bg1"/>
                </a:solidFill>
                <a:latin typeface="Calibri" panose="020F0502020204030204" pitchFamily="34" charset="0"/>
                <a:cs typeface="Calibri" panose="020F0502020204030204" pitchFamily="34" charset="0"/>
              </a:rPr>
              <a:t>Valuers</a:t>
            </a:r>
            <a:r>
              <a:rPr lang="en-US" sz="3200" b="1" dirty="0">
                <a:solidFill>
                  <a:schemeClr val="bg1"/>
                </a:solidFill>
                <a:latin typeface="Calibri" panose="020F0502020204030204" pitchFamily="34" charset="0"/>
                <a:cs typeface="Calibri" panose="020F0502020204030204" pitchFamily="34" charset="0"/>
              </a:rPr>
              <a:t> and Valuation)Rules 2017</a:t>
            </a:r>
            <a:endParaRPr lang="en-US"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6599330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0"/>
            <a:ext cx="12192000" cy="6858000"/>
          </a:xfrm>
          <a:prstGeom prst="rect">
            <a:avLst/>
          </a:prstGeom>
          <a:solidFill>
            <a:srgbClr val="D50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2" name="Rectangle 41"/>
          <p:cNvSpPr/>
          <p:nvPr/>
        </p:nvSpPr>
        <p:spPr>
          <a:xfrm>
            <a:off x="371343" y="357390"/>
            <a:ext cx="11449319" cy="6168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 xmlns:a16="http://schemas.microsoft.com/office/drawing/2014/main" id="{BA20F8B6-4C81-48DF-8207-30423DABC7BC}"/>
              </a:ext>
            </a:extLst>
          </p:cNvPr>
          <p:cNvSpPr txBox="1"/>
          <p:nvPr/>
        </p:nvSpPr>
        <p:spPr>
          <a:xfrm>
            <a:off x="371342" y="288641"/>
            <a:ext cx="9834976" cy="584775"/>
          </a:xfrm>
          <a:prstGeom prst="rect">
            <a:avLst/>
          </a:prstGeom>
          <a:solidFill>
            <a:srgbClr val="D50032"/>
          </a:solid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Companies (Registered </a:t>
            </a:r>
            <a:r>
              <a:rPr lang="en-US" sz="3200" b="1" dirty="0" err="1">
                <a:solidFill>
                  <a:schemeClr val="bg1"/>
                </a:solidFill>
                <a:latin typeface="Calibri" panose="020F0502020204030204" pitchFamily="34" charset="0"/>
                <a:cs typeface="Calibri" panose="020F0502020204030204" pitchFamily="34" charset="0"/>
              </a:rPr>
              <a:t>Valuers</a:t>
            </a:r>
            <a:r>
              <a:rPr lang="en-US" sz="3200" b="1" dirty="0">
                <a:solidFill>
                  <a:schemeClr val="bg1"/>
                </a:solidFill>
                <a:latin typeface="Calibri" panose="020F0502020204030204" pitchFamily="34" charset="0"/>
                <a:cs typeface="Calibri" panose="020F0502020204030204" pitchFamily="34" charset="0"/>
              </a:rPr>
              <a:t> and Valuation)Rules 2017</a:t>
            </a:r>
            <a:endParaRPr lang="en-US" sz="3200" dirty="0">
              <a:solidFill>
                <a:schemeClr val="bg1"/>
              </a:solidFill>
              <a:latin typeface="Calibri" panose="020F0502020204030204" pitchFamily="34" charset="0"/>
              <a:cs typeface="Calibri" panose="020F0502020204030204" pitchFamily="34" charset="0"/>
            </a:endParaRPr>
          </a:p>
        </p:txBody>
      </p:sp>
      <p:sp>
        <p:nvSpPr>
          <p:cNvPr id="5" name="Rectangle 4"/>
          <p:cNvSpPr/>
          <p:nvPr/>
        </p:nvSpPr>
        <p:spPr>
          <a:xfrm>
            <a:off x="463639" y="1357260"/>
            <a:ext cx="10586433" cy="5262979"/>
          </a:xfrm>
          <a:prstGeom prst="rect">
            <a:avLst/>
          </a:prstGeom>
        </p:spPr>
        <p:txBody>
          <a:bodyPr wrap="square">
            <a:spAutoFit/>
          </a:bodyPr>
          <a:lstStyle/>
          <a:p>
            <a:r>
              <a:rPr lang="en-US" sz="2800" i="1" dirty="0" smtClean="0"/>
              <a:t>Provided </a:t>
            </a:r>
            <a:r>
              <a:rPr lang="en-US" sz="2800" dirty="0" smtClean="0"/>
              <a:t>that if an individual has:</a:t>
            </a:r>
          </a:p>
          <a:p>
            <a:endParaRPr lang="en-US" sz="2800" dirty="0" smtClean="0"/>
          </a:p>
          <a:p>
            <a:pPr marL="514350" indent="-514350">
              <a:buAutoNum type="alphaLcParenR"/>
            </a:pPr>
            <a:r>
              <a:rPr lang="en-US" sz="2800" dirty="0" smtClean="0"/>
              <a:t>Completed fifty years of age and </a:t>
            </a:r>
          </a:p>
          <a:p>
            <a:pPr marL="514350" indent="-514350">
              <a:buAutoNum type="alphaLcParenR"/>
            </a:pPr>
            <a:endParaRPr lang="en-US" sz="2800" dirty="0" smtClean="0"/>
          </a:p>
          <a:p>
            <a:pPr marL="514350" indent="-514350">
              <a:buAutoNum type="alphaLcParenR"/>
            </a:pPr>
            <a:r>
              <a:rPr lang="en-US" sz="2800" dirty="0" smtClean="0"/>
              <a:t>has been substantially involved in at least ten valuation assignments of the assets (for valuation of which class of assets he is seeking registration) amounting to five </a:t>
            </a:r>
            <a:r>
              <a:rPr lang="en-US" sz="2800" dirty="0" err="1" smtClean="0"/>
              <a:t>crore</a:t>
            </a:r>
            <a:r>
              <a:rPr lang="en-US" sz="2800" dirty="0" smtClean="0"/>
              <a:t> rupees or more, during the five years preceding the commencement of these rules,</a:t>
            </a:r>
          </a:p>
          <a:p>
            <a:pPr marL="514350" indent="-514350">
              <a:buAutoNum type="alphaLcParenR"/>
            </a:pPr>
            <a:endParaRPr lang="en-US" sz="2800" dirty="0" smtClean="0"/>
          </a:p>
          <a:p>
            <a:pPr marL="514350" indent="-514350">
              <a:buAutoNum type="alphaLcParenR"/>
            </a:pPr>
            <a:r>
              <a:rPr lang="en-US" sz="2800" b="1" u="sng" dirty="0" smtClean="0"/>
              <a:t>he shall not be required to pass the Valuation Examination;</a:t>
            </a:r>
          </a:p>
          <a:p>
            <a:pPr marL="514350" indent="-514350">
              <a:buAutoNum type="alphaLcParenR"/>
            </a:pPr>
            <a:endParaRPr lang="en-GB" sz="2800" b="1" u="sng" dirty="0" smtClean="0"/>
          </a:p>
          <a:p>
            <a:pPr marL="514350" indent="-514350"/>
            <a:r>
              <a:rPr lang="en-GB" sz="2800" b="1" u="sng" dirty="0" smtClean="0"/>
              <a:t> Chapter II, </a:t>
            </a:r>
            <a:r>
              <a:rPr lang="en-GB" sz="2800" b="1" u="sng" dirty="0" err="1" smtClean="0"/>
              <a:t>para</a:t>
            </a:r>
            <a:r>
              <a:rPr lang="en-GB" sz="2800" b="1" u="sng" dirty="0" smtClean="0"/>
              <a:t> 5-1.a</a:t>
            </a:r>
            <a:endParaRPr lang="en-US" sz="2800" b="1" u="sng" dirty="0"/>
          </a:p>
        </p:txBody>
      </p:sp>
    </p:spTree>
    <p:extLst>
      <p:ext uri="{BB962C8B-B14F-4D97-AF65-F5344CB8AC3E}">
        <p14:creationId xmlns:p14="http://schemas.microsoft.com/office/powerpoint/2010/main" xmlns="" val="265993303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0"/>
            <a:ext cx="12192000" cy="6858000"/>
          </a:xfrm>
          <a:prstGeom prst="rect">
            <a:avLst/>
          </a:prstGeom>
          <a:solidFill>
            <a:srgbClr val="D50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2" name="Rectangle 41"/>
          <p:cNvSpPr/>
          <p:nvPr/>
        </p:nvSpPr>
        <p:spPr>
          <a:xfrm>
            <a:off x="371343" y="357390"/>
            <a:ext cx="11449319" cy="6168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 xmlns:a16="http://schemas.microsoft.com/office/drawing/2014/main" id="{BA20F8B6-4C81-48DF-8207-30423DABC7BC}"/>
              </a:ext>
            </a:extLst>
          </p:cNvPr>
          <p:cNvSpPr txBox="1"/>
          <p:nvPr/>
        </p:nvSpPr>
        <p:spPr>
          <a:xfrm>
            <a:off x="371342" y="288641"/>
            <a:ext cx="9834976" cy="584775"/>
          </a:xfrm>
          <a:prstGeom prst="rect">
            <a:avLst/>
          </a:prstGeom>
          <a:solidFill>
            <a:srgbClr val="D50032"/>
          </a:solid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Companies (Registered </a:t>
            </a:r>
            <a:r>
              <a:rPr lang="en-US" sz="3200" b="1" dirty="0" err="1">
                <a:solidFill>
                  <a:schemeClr val="bg1"/>
                </a:solidFill>
                <a:latin typeface="Calibri" panose="020F0502020204030204" pitchFamily="34" charset="0"/>
                <a:cs typeface="Calibri" panose="020F0502020204030204" pitchFamily="34" charset="0"/>
              </a:rPr>
              <a:t>Valuers</a:t>
            </a:r>
            <a:r>
              <a:rPr lang="en-US" sz="3200" b="1" dirty="0">
                <a:solidFill>
                  <a:schemeClr val="bg1"/>
                </a:solidFill>
                <a:latin typeface="Calibri" panose="020F0502020204030204" pitchFamily="34" charset="0"/>
                <a:cs typeface="Calibri" panose="020F0502020204030204" pitchFamily="34" charset="0"/>
              </a:rPr>
              <a:t> and Valuation)Rules 2017</a:t>
            </a:r>
            <a:endParaRPr lang="en-US" sz="3200" dirty="0">
              <a:solidFill>
                <a:schemeClr val="bg1"/>
              </a:solidFill>
              <a:latin typeface="Calibri" panose="020F0502020204030204" pitchFamily="34" charset="0"/>
              <a:cs typeface="Calibri" panose="020F0502020204030204" pitchFamily="34" charset="0"/>
            </a:endParaRPr>
          </a:p>
        </p:txBody>
      </p:sp>
      <p:sp>
        <p:nvSpPr>
          <p:cNvPr id="138241" name="Rectangle 1"/>
          <p:cNvSpPr>
            <a:spLocks noChangeArrowheads="1"/>
          </p:cNvSpPr>
          <p:nvPr/>
        </p:nvSpPr>
        <p:spPr bwMode="auto">
          <a:xfrm>
            <a:off x="64382" y="772730"/>
            <a:ext cx="11848575" cy="5640936"/>
          </a:xfrm>
          <a:prstGeom prst="rect">
            <a:avLst/>
          </a:prstGeom>
          <a:noFill/>
          <a:ln w="9525">
            <a:noFill/>
            <a:miter lim="800000"/>
            <a:headEnd/>
            <a:tailEnd/>
          </a:ln>
          <a:effectLst/>
        </p:spPr>
        <p:txBody>
          <a:bodyPr vert="horz" wrap="square" lIns="520536" tIns="99981" rIns="0" bIns="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Char char="•"/>
              <a:tabLst>
                <a:tab pos="1892300" algn="l"/>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Refusal to grant certificate. </a:t>
            </a:r>
            <a:r>
              <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( 45 …15…..30)</a:t>
            </a:r>
          </a:p>
          <a:p>
            <a:pPr marL="53975" marR="0" lvl="1" algn="l" defTabSz="914400" rtl="0" eaLnBrk="0" fontAlgn="base" latinLnBrk="0" hangingPunct="0">
              <a:lnSpc>
                <a:spcPct val="100000"/>
              </a:lnSpc>
              <a:spcBef>
                <a:spcPct val="0"/>
              </a:spcBef>
              <a:spcAft>
                <a:spcPct val="0"/>
              </a:spcAft>
              <a:buClrTx/>
              <a:buSzPct val="100000"/>
              <a:buFontTx/>
              <a:buAutoNum type="arabicPeriod"/>
              <a:tabLst>
                <a:tab pos="1892300"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If, after considering an application made under Rule </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7</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Registration Authority is of the </a:t>
            </a:r>
            <a:r>
              <a:rPr kumimoji="0" lang="en-US" sz="2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prima facie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opinion that the registration ought not be granted, it shall communicate the reasons for forming such an opinion within </a:t>
            </a:r>
            <a:r>
              <a:rPr kumimoji="0" lang="en-US" sz="2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forty-five days of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receipt of the application, excluding the time given by it for removing the deficiencies, presenting additional documents or clarifications, or appearing in person, as the case may be.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53975" marR="0" lvl="1" algn="l" defTabSz="914400" rtl="0" eaLnBrk="0" fontAlgn="base" latinLnBrk="0" hangingPunct="0">
              <a:lnSpc>
                <a:spcPct val="100000"/>
              </a:lnSpc>
              <a:spcBef>
                <a:spcPct val="0"/>
              </a:spcBef>
              <a:spcAft>
                <a:spcPct val="0"/>
              </a:spcAft>
              <a:buClrTx/>
              <a:buSzPct val="100000"/>
              <a:buFontTx/>
              <a:buAutoNum type="arabicPeriod"/>
              <a:tabLst>
                <a:tab pos="1892300"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applicant shall submit an explanation as to why his/its application should be accepted within </a:t>
            </a:r>
            <a:r>
              <a:rPr kumimoji="0" lang="en-US" sz="2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fifteen days of the receipt of the communication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under sub- rule (1), to enable the Registration Authority to form a final opinion.</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53975" marR="0" lvl="1" algn="l" defTabSz="914400" rtl="0" eaLnBrk="0" fontAlgn="base" latinLnBrk="0" hangingPunct="0">
              <a:lnSpc>
                <a:spcPct val="100000"/>
              </a:lnSpc>
              <a:spcBef>
                <a:spcPct val="0"/>
              </a:spcBef>
              <a:spcAft>
                <a:spcPct val="0"/>
              </a:spcAft>
              <a:buClrTx/>
              <a:buSzPct val="100000"/>
              <a:buFontTx/>
              <a:buAutoNum type="arabicPeriod"/>
              <a:tabLst>
                <a:tab pos="1892300"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After considering the explanation, if any, given by the applicant under sub- rule (2), the Registration Authority shall communicate its decision to-</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53975" marR="0" lvl="2" algn="l" defTabSz="914400" rtl="0" eaLnBrk="0" fontAlgn="base" latinLnBrk="0" hangingPunct="0">
              <a:lnSpc>
                <a:spcPct val="100000"/>
              </a:lnSpc>
              <a:spcBef>
                <a:spcPct val="0"/>
              </a:spcBef>
              <a:spcAft>
                <a:spcPct val="0"/>
              </a:spcAft>
              <a:buClrTx/>
              <a:buSzPct val="100000"/>
              <a:buFontTx/>
              <a:buAutoNum type="arabicParenBoth"/>
              <a:tabLst>
                <a:tab pos="1892300"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accept the application, along with the certificate of registration, or</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53975" marR="0" lvl="2" algn="l" defTabSz="914400" rtl="0" eaLnBrk="0" fontAlgn="base" latinLnBrk="0" hangingPunct="0">
              <a:lnSpc>
                <a:spcPct val="100000"/>
              </a:lnSpc>
              <a:spcBef>
                <a:spcPct val="0"/>
              </a:spcBef>
              <a:spcAft>
                <a:spcPct val="0"/>
              </a:spcAft>
              <a:buClrTx/>
              <a:buSzPct val="100000"/>
              <a:buFontTx/>
              <a:buAutoNum type="arabicParenBoth"/>
              <a:tabLst>
                <a:tab pos="1892300"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reject the application by an order, giving reasons thereof </a:t>
            </a:r>
          </a:p>
          <a:p>
            <a:pPr marL="53975" marR="0" lvl="2" algn="l" defTabSz="914400" rtl="0" eaLnBrk="0" fontAlgn="base" latinLnBrk="0" hangingPunct="0">
              <a:lnSpc>
                <a:spcPct val="100000"/>
              </a:lnSpc>
              <a:spcBef>
                <a:spcPct val="0"/>
              </a:spcBef>
              <a:spcAft>
                <a:spcPct val="0"/>
              </a:spcAft>
              <a:buClrTx/>
              <a:buSzPct val="100000"/>
              <a:tabLst>
                <a:tab pos="1892300"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within </a:t>
            </a:r>
            <a:r>
              <a:rPr kumimoji="0" lang="en-US" sz="2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thirty days of receipt of explanation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5993303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0"/>
            <a:ext cx="12192000" cy="6858000"/>
          </a:xfrm>
          <a:prstGeom prst="rect">
            <a:avLst/>
          </a:prstGeom>
          <a:solidFill>
            <a:srgbClr val="D50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2" name="Rectangle 41"/>
          <p:cNvSpPr/>
          <p:nvPr/>
        </p:nvSpPr>
        <p:spPr>
          <a:xfrm>
            <a:off x="371343" y="357390"/>
            <a:ext cx="11449319" cy="6168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 xmlns:a16="http://schemas.microsoft.com/office/drawing/2014/main" id="{BA20F8B6-4C81-48DF-8207-30423DABC7BC}"/>
              </a:ext>
            </a:extLst>
          </p:cNvPr>
          <p:cNvSpPr txBox="1"/>
          <p:nvPr/>
        </p:nvSpPr>
        <p:spPr>
          <a:xfrm>
            <a:off x="371342" y="288641"/>
            <a:ext cx="9834976" cy="584775"/>
          </a:xfrm>
          <a:prstGeom prst="rect">
            <a:avLst/>
          </a:prstGeom>
          <a:solidFill>
            <a:srgbClr val="D50032"/>
          </a:solid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Companies (Registered </a:t>
            </a:r>
            <a:r>
              <a:rPr lang="en-US" sz="3200" b="1" dirty="0" err="1">
                <a:solidFill>
                  <a:schemeClr val="bg1"/>
                </a:solidFill>
                <a:latin typeface="Calibri" panose="020F0502020204030204" pitchFamily="34" charset="0"/>
                <a:cs typeface="Calibri" panose="020F0502020204030204" pitchFamily="34" charset="0"/>
              </a:rPr>
              <a:t>Valuers</a:t>
            </a:r>
            <a:r>
              <a:rPr lang="en-US" sz="3200" b="1" dirty="0">
                <a:solidFill>
                  <a:schemeClr val="bg1"/>
                </a:solidFill>
                <a:latin typeface="Calibri" panose="020F0502020204030204" pitchFamily="34" charset="0"/>
                <a:cs typeface="Calibri" panose="020F0502020204030204" pitchFamily="34" charset="0"/>
              </a:rPr>
              <a:t> and Valuation)Rules 2017</a:t>
            </a:r>
            <a:endParaRPr lang="en-US" sz="3200" dirty="0">
              <a:solidFill>
                <a:schemeClr val="bg1"/>
              </a:solidFill>
              <a:latin typeface="Calibri" panose="020F0502020204030204" pitchFamily="34" charset="0"/>
              <a:cs typeface="Calibri" panose="020F0502020204030204" pitchFamily="34" charset="0"/>
            </a:endParaRPr>
          </a:p>
        </p:txBody>
      </p:sp>
      <p:sp>
        <p:nvSpPr>
          <p:cNvPr id="5" name="Rectangle 4"/>
          <p:cNvSpPr/>
          <p:nvPr/>
        </p:nvSpPr>
        <p:spPr>
          <a:xfrm>
            <a:off x="489397" y="1547476"/>
            <a:ext cx="11269013" cy="5262979"/>
          </a:xfrm>
          <a:prstGeom prst="rect">
            <a:avLst/>
          </a:prstGeom>
        </p:spPr>
        <p:txBody>
          <a:bodyPr wrap="square">
            <a:spAutoFit/>
          </a:bodyPr>
          <a:lstStyle/>
          <a:p>
            <a:r>
              <a:rPr lang="en-US" sz="2800" dirty="0" smtClean="0"/>
              <a:t>The registration granted under Rule 7 or 8 shall be subject to the conditions that the </a:t>
            </a:r>
            <a:r>
              <a:rPr lang="en-US" sz="2800" dirty="0" err="1" smtClean="0"/>
              <a:t>valuer</a:t>
            </a:r>
            <a:r>
              <a:rPr lang="en-US" sz="2800" dirty="0" smtClean="0"/>
              <a:t> shall –</a:t>
            </a:r>
          </a:p>
          <a:p>
            <a:endParaRPr lang="en-US" sz="2800" dirty="0" smtClean="0"/>
          </a:p>
          <a:p>
            <a:pPr marL="342900" lvl="0" indent="-342900">
              <a:buAutoNum type="arabicPeriod"/>
            </a:pPr>
            <a:r>
              <a:rPr lang="en-US" sz="2800" dirty="0" smtClean="0"/>
              <a:t>Maintain records of all assignments undertaken by him/it under the Act and these Rules for at </a:t>
            </a:r>
            <a:r>
              <a:rPr lang="en-US" sz="2800" dirty="0" smtClean="0">
                <a:solidFill>
                  <a:srgbClr val="FF0000"/>
                </a:solidFill>
              </a:rPr>
              <a:t>least three years </a:t>
            </a:r>
            <a:r>
              <a:rPr lang="en-US" sz="2800" dirty="0" smtClean="0"/>
              <a:t>from the completion of such assignment;</a:t>
            </a:r>
          </a:p>
          <a:p>
            <a:pPr marL="342900" indent="-342900">
              <a:buFontTx/>
              <a:buAutoNum type="arabicPeriod"/>
            </a:pPr>
            <a:endParaRPr lang="en-GB" sz="2800" dirty="0" smtClean="0"/>
          </a:p>
          <a:p>
            <a:pPr marL="342900" indent="-342900">
              <a:buFontTx/>
              <a:buAutoNum type="arabicPeriod"/>
            </a:pPr>
            <a:r>
              <a:rPr lang="en-GB" sz="2800" dirty="0" smtClean="0"/>
              <a:t>A</a:t>
            </a:r>
            <a:r>
              <a:rPr lang="en-US" sz="2800" dirty="0" err="1" smtClean="0"/>
              <a:t>llow</a:t>
            </a:r>
            <a:r>
              <a:rPr lang="en-US" sz="2800" dirty="0" smtClean="0"/>
              <a:t> only the partner who is a registered </a:t>
            </a:r>
            <a:r>
              <a:rPr lang="en-US" sz="2800" dirty="0" err="1" smtClean="0"/>
              <a:t>valuer</a:t>
            </a:r>
            <a:r>
              <a:rPr lang="en-US" sz="2800" dirty="0" smtClean="0"/>
              <a:t> for the class of assets that are being valued to sign and act on behalf of it, where it is a partnership entity;</a:t>
            </a:r>
          </a:p>
          <a:p>
            <a:pPr marL="342900" lvl="0" indent="-342900">
              <a:buAutoNum type="arabicPeriod"/>
            </a:pPr>
            <a:endParaRPr lang="en-US" sz="2800" dirty="0" smtClean="0"/>
          </a:p>
          <a:p>
            <a:endParaRPr lang="en-US" sz="2800" dirty="0"/>
          </a:p>
        </p:txBody>
      </p:sp>
    </p:spTree>
    <p:extLst>
      <p:ext uri="{BB962C8B-B14F-4D97-AF65-F5344CB8AC3E}">
        <p14:creationId xmlns:p14="http://schemas.microsoft.com/office/powerpoint/2010/main" xmlns="" val="265993303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0"/>
            <a:ext cx="12192000" cy="6858000"/>
          </a:xfrm>
          <a:prstGeom prst="rect">
            <a:avLst/>
          </a:prstGeom>
          <a:solidFill>
            <a:srgbClr val="D50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2" name="Rectangle 41"/>
          <p:cNvSpPr/>
          <p:nvPr/>
        </p:nvSpPr>
        <p:spPr>
          <a:xfrm>
            <a:off x="371343" y="357390"/>
            <a:ext cx="11449319" cy="6168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 xmlns:a16="http://schemas.microsoft.com/office/drawing/2014/main" id="{BA20F8B6-4C81-48DF-8207-30423DABC7BC}"/>
              </a:ext>
            </a:extLst>
          </p:cNvPr>
          <p:cNvSpPr txBox="1"/>
          <p:nvPr/>
        </p:nvSpPr>
        <p:spPr>
          <a:xfrm>
            <a:off x="371342" y="288641"/>
            <a:ext cx="9834976" cy="584775"/>
          </a:xfrm>
          <a:prstGeom prst="rect">
            <a:avLst/>
          </a:prstGeom>
          <a:solidFill>
            <a:srgbClr val="D50032"/>
          </a:solid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Companies (Registered </a:t>
            </a:r>
            <a:r>
              <a:rPr lang="en-US" sz="3200" b="1" dirty="0" err="1">
                <a:solidFill>
                  <a:schemeClr val="bg1"/>
                </a:solidFill>
                <a:latin typeface="Calibri" panose="020F0502020204030204" pitchFamily="34" charset="0"/>
                <a:cs typeface="Calibri" panose="020F0502020204030204" pitchFamily="34" charset="0"/>
              </a:rPr>
              <a:t>Valuers</a:t>
            </a:r>
            <a:r>
              <a:rPr lang="en-US" sz="3200" b="1" dirty="0">
                <a:solidFill>
                  <a:schemeClr val="bg1"/>
                </a:solidFill>
                <a:latin typeface="Calibri" panose="020F0502020204030204" pitchFamily="34" charset="0"/>
                <a:cs typeface="Calibri" panose="020F0502020204030204" pitchFamily="34" charset="0"/>
              </a:rPr>
              <a:t> and Valuation)Rules 2017</a:t>
            </a:r>
            <a:endParaRPr lang="en-US" sz="3200" dirty="0">
              <a:solidFill>
                <a:schemeClr val="bg1"/>
              </a:solidFill>
              <a:latin typeface="Calibri" panose="020F0502020204030204" pitchFamily="34" charset="0"/>
              <a:cs typeface="Calibri" panose="020F0502020204030204" pitchFamily="34" charset="0"/>
            </a:endParaRPr>
          </a:p>
        </p:txBody>
      </p:sp>
      <p:sp>
        <p:nvSpPr>
          <p:cNvPr id="153601" name="Rectangle 1"/>
          <p:cNvSpPr>
            <a:spLocks noChangeArrowheads="1"/>
          </p:cNvSpPr>
          <p:nvPr/>
        </p:nvSpPr>
        <p:spPr bwMode="auto">
          <a:xfrm>
            <a:off x="192802" y="941290"/>
            <a:ext cx="11551024" cy="5601533"/>
          </a:xfrm>
          <a:prstGeom prst="rect">
            <a:avLst/>
          </a:prstGeom>
          <a:noFill/>
          <a:ln w="9525">
            <a:noFill/>
            <a:miter lim="800000"/>
            <a:headEnd/>
            <a:tailEnd/>
          </a:ln>
          <a:effectLst/>
        </p:spPr>
        <p:txBody>
          <a:bodyPr vert="horz" wrap="square" lIns="520536"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Temporary surrender.</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valuation professional </a:t>
            </a:r>
            <a:r>
              <a:rPr kumimoji="0" lang="en-US"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organisation</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shall inform the Registration Authority if any </a:t>
            </a:r>
            <a:r>
              <a:rPr kumimoji="0" lang="en-US"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valuer</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who is its member has temporarily surrendered his/its membership or revived his/ its membership after temporary surrender, not later than </a:t>
            </a:r>
            <a:r>
              <a:rPr kumimoji="0" lang="en-US" sz="2800" b="1"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seven days </a:t>
            </a:r>
            <a:r>
              <a:rPr kumimoji="0" lang="en-US" sz="28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from approval of the application for temporary surrender or revival, </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as the case may be.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Transitional Arrangement.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person who is allowed under any provision of the Act or rules made </a:t>
            </a:r>
            <a:r>
              <a:rPr kumimoji="0" lang="en-US"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thereunder</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or under any other law to act as a registered </a:t>
            </a:r>
            <a:r>
              <a:rPr kumimoji="0" lang="en-US"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valuer</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may continue to act as such, </a:t>
            </a:r>
            <a:r>
              <a:rPr kumimoji="0" lang="en-US" sz="28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without getting registered under these Rules, for a period not exceeding six months </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from the commencement of these rules.</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59933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 name="Rectangle 16"/>
          <p:cNvSpPr/>
          <p:nvPr/>
        </p:nvSpPr>
        <p:spPr>
          <a:xfrm>
            <a:off x="304526" y="299638"/>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err="1" smtClean="0">
                <a:solidFill>
                  <a:schemeClr val="bg1"/>
                </a:solidFill>
                <a:latin typeface="Calibri" panose="020F0502020204030204" pitchFamily="34" charset="0"/>
                <a:cs typeface="Calibri" panose="020F0502020204030204" pitchFamily="34" charset="0"/>
              </a:rPr>
              <a:t>Valuer</a:t>
            </a:r>
            <a:r>
              <a:rPr lang="en-GB" sz="9600" dirty="0" smtClean="0">
                <a:solidFill>
                  <a:schemeClr val="bg1"/>
                </a:solidFill>
                <a:latin typeface="Calibri" panose="020F0502020204030204" pitchFamily="34" charset="0"/>
                <a:cs typeface="Calibri" panose="020F0502020204030204" pitchFamily="34" charset="0"/>
              </a:rPr>
              <a:t> </a:t>
            </a:r>
            <a:endParaRPr lang="en-US" sz="9600" dirty="0">
              <a:solidFill>
                <a:schemeClr val="bg1"/>
              </a:solidFill>
              <a:latin typeface="Calibri" panose="020F0502020204030204" pitchFamily="34" charset="0"/>
              <a:cs typeface="Calibri" panose="020F0502020204030204" pitchFamily="34" charset="0"/>
            </a:endParaRPr>
          </a:p>
        </p:txBody>
      </p:sp>
      <p:pic>
        <p:nvPicPr>
          <p:cNvPr id="6" name="Picture 2" descr="C:\Users\Unitech Global\Desktop\valuation course1\Screenshot_2018-06-27-16-59-40-603_com.android.browser.png"/>
          <p:cNvPicPr>
            <a:picLocks noChangeAspect="1" noChangeArrowheads="1"/>
          </p:cNvPicPr>
          <p:nvPr/>
        </p:nvPicPr>
        <p:blipFill>
          <a:blip r:embed="rId2" cstate="print"/>
          <a:srcRect/>
          <a:stretch>
            <a:fillRect/>
          </a:stretch>
        </p:blipFill>
        <p:spPr bwMode="auto">
          <a:xfrm>
            <a:off x="2641246" y="250062"/>
            <a:ext cx="5715000" cy="6324600"/>
          </a:xfrm>
          <a:prstGeom prst="rect">
            <a:avLst/>
          </a:prstGeom>
          <a:noFill/>
        </p:spPr>
      </p:pic>
      <p:sp>
        <p:nvSpPr>
          <p:cNvPr id="7" name="TextBox 6"/>
          <p:cNvSpPr txBox="1"/>
          <p:nvPr/>
        </p:nvSpPr>
        <p:spPr>
          <a:xfrm>
            <a:off x="9234152" y="377280"/>
            <a:ext cx="2572366" cy="646331"/>
          </a:xfrm>
          <a:prstGeom prst="rect">
            <a:avLst/>
          </a:prstGeom>
          <a:noFill/>
        </p:spPr>
        <p:txBody>
          <a:bodyPr wrap="square" rtlCol="0">
            <a:spAutoFit/>
          </a:bodyPr>
          <a:lstStyle/>
          <a:p>
            <a:r>
              <a:rPr lang="en-GB" dirty="0" err="1" smtClean="0"/>
              <a:t>Valuer</a:t>
            </a:r>
            <a:r>
              <a:rPr lang="en-GB" dirty="0" smtClean="0"/>
              <a:t> – more valuable and in demand </a:t>
            </a:r>
            <a:endParaRPr lang="en-US" dirty="0"/>
          </a:p>
        </p:txBody>
      </p:sp>
    </p:spTree>
    <p:extLst>
      <p:ext uri="{BB962C8B-B14F-4D97-AF65-F5344CB8AC3E}">
        <p14:creationId xmlns:p14="http://schemas.microsoft.com/office/powerpoint/2010/main" xmlns="" val="346700172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0"/>
            <a:ext cx="12192000" cy="6858000"/>
          </a:xfrm>
          <a:prstGeom prst="rect">
            <a:avLst/>
          </a:prstGeom>
          <a:solidFill>
            <a:srgbClr val="D50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2" name="Rectangle 41"/>
          <p:cNvSpPr/>
          <p:nvPr/>
        </p:nvSpPr>
        <p:spPr>
          <a:xfrm>
            <a:off x="332706" y="357390"/>
            <a:ext cx="11449319" cy="6168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 xmlns:a16="http://schemas.microsoft.com/office/drawing/2014/main" id="{BA20F8B6-4C81-48DF-8207-30423DABC7BC}"/>
              </a:ext>
            </a:extLst>
          </p:cNvPr>
          <p:cNvSpPr txBox="1"/>
          <p:nvPr/>
        </p:nvSpPr>
        <p:spPr>
          <a:xfrm>
            <a:off x="371342" y="288641"/>
            <a:ext cx="9834976" cy="584775"/>
          </a:xfrm>
          <a:prstGeom prst="rect">
            <a:avLst/>
          </a:prstGeom>
          <a:solidFill>
            <a:srgbClr val="D50032"/>
          </a:solid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Companies (Registered </a:t>
            </a:r>
            <a:r>
              <a:rPr lang="en-US" sz="3200" b="1" dirty="0" err="1">
                <a:solidFill>
                  <a:schemeClr val="bg1"/>
                </a:solidFill>
                <a:latin typeface="Calibri" panose="020F0502020204030204" pitchFamily="34" charset="0"/>
                <a:cs typeface="Calibri" panose="020F0502020204030204" pitchFamily="34" charset="0"/>
              </a:rPr>
              <a:t>Valuers</a:t>
            </a:r>
            <a:r>
              <a:rPr lang="en-US" sz="3200" b="1" dirty="0">
                <a:solidFill>
                  <a:schemeClr val="bg1"/>
                </a:solidFill>
                <a:latin typeface="Calibri" panose="020F0502020204030204" pitchFamily="34" charset="0"/>
                <a:cs typeface="Calibri" panose="020F0502020204030204" pitchFamily="34" charset="0"/>
              </a:rPr>
              <a:t> and Valuation)Rules 2017</a:t>
            </a:r>
            <a:endParaRPr lang="en-US" sz="3200" dirty="0">
              <a:solidFill>
                <a:schemeClr val="bg1"/>
              </a:solidFill>
              <a:latin typeface="Calibri" panose="020F0502020204030204" pitchFamily="34" charset="0"/>
              <a:cs typeface="Calibri" panose="020F0502020204030204" pitchFamily="34" charset="0"/>
            </a:endParaRPr>
          </a:p>
        </p:txBody>
      </p:sp>
      <p:sp>
        <p:nvSpPr>
          <p:cNvPr id="152577" name="Rectangle 1"/>
          <p:cNvSpPr>
            <a:spLocks noChangeArrowheads="1"/>
          </p:cNvSpPr>
          <p:nvPr/>
        </p:nvSpPr>
        <p:spPr bwMode="auto">
          <a:xfrm>
            <a:off x="-375010" y="-26339"/>
            <a:ext cx="12197816" cy="7168116"/>
          </a:xfrm>
          <a:prstGeom prst="rect">
            <a:avLst/>
          </a:prstGeom>
          <a:noFill/>
          <a:ln w="9525">
            <a:noFill/>
            <a:miter lim="800000"/>
            <a:headEnd/>
            <a:tailEnd/>
          </a:ln>
          <a:effectLst/>
        </p:spPr>
        <p:txBody>
          <a:bodyPr vert="horz" wrap="square" lIns="850632" tIns="850632" rIns="837936" bIns="76176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tabLst>
                <a:tab pos="1892300" algn="l"/>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Eligibility for valuation professional </a:t>
            </a:r>
            <a:r>
              <a:rPr kumimoji="0" lang="en-US"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organisations</a:t>
            </a:r>
            <a:r>
              <a:rPr lang="en-US" sz="2400" b="1" dirty="0" smtClean="0">
                <a:latin typeface="Arial" pitchFamily="34" charset="0"/>
                <a:ea typeface="Times New Roman" pitchFamily="18" charset="0"/>
                <a:cs typeface="Arial" pitchFamily="34" charset="0"/>
              </a:rPr>
              <a:t> :</a:t>
            </a:r>
          </a:p>
          <a:p>
            <a:pPr marR="0" lvl="0" algn="just" defTabSz="914400" rtl="0" eaLnBrk="1" fontAlgn="base" latinLnBrk="0" hangingPunct="1">
              <a:lnSpc>
                <a:spcPct val="100000"/>
              </a:lnSpc>
              <a:spcBef>
                <a:spcPct val="0"/>
              </a:spcBef>
              <a:spcAft>
                <a:spcPct val="0"/>
              </a:spcAft>
              <a:buClrTx/>
              <a:buSzTx/>
              <a:buFontTx/>
              <a:buChar char="•"/>
              <a:tabLst>
                <a:tab pos="1892300" algn="l"/>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tab pos="1892300"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organisation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may be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recognised</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as a valuation professional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organisation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valuation of a specific class/ classes of assets of valuation if it</a:t>
            </a:r>
            <a:r>
              <a:rPr kumimoji="0" lang="en-US" sz="24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has been:</a:t>
            </a:r>
          </a:p>
          <a:p>
            <a:pPr marR="0" lvl="0" algn="just" defTabSz="914400" rtl="0" eaLnBrk="0" fontAlgn="base" latinLnBrk="0" hangingPunct="0">
              <a:lnSpc>
                <a:spcPct val="100000"/>
              </a:lnSpc>
              <a:spcBef>
                <a:spcPct val="0"/>
              </a:spcBef>
              <a:spcAft>
                <a:spcPct val="0"/>
              </a:spcAft>
              <a:buClrTx/>
              <a:buSzTx/>
              <a:buFontTx/>
              <a:buNone/>
              <a:tabLst>
                <a:tab pos="1892300" algn="l"/>
              </a:tabLst>
            </a:pP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Tx/>
              <a:buAutoNum type="alphaLcParenR"/>
              <a:tabLst>
                <a:tab pos="1892300"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set up under an Act of Parliament, or;</a:t>
            </a:r>
            <a:endParaRPr lang="en-US" sz="2400" dirty="0" smtClean="0">
              <a:latin typeface="Arial" pitchFamily="34" charset="0"/>
              <a:ea typeface="Times New Roman" pitchFamily="18"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Tx/>
              <a:buAutoNum type="alphaLcParenR"/>
              <a:tabLst>
                <a:tab pos="1892300"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registered under section 25 of Companies Act, 1956 or section 8 of Companies Act, 2013, or;</a:t>
            </a:r>
          </a:p>
          <a:p>
            <a:pPr marL="457200" marR="0" lvl="0" indent="-457200" algn="just" defTabSz="914400" rtl="0" eaLnBrk="0" fontAlgn="base" latinLnBrk="0" hangingPunct="0">
              <a:lnSpc>
                <a:spcPct val="100000"/>
              </a:lnSpc>
              <a:spcBef>
                <a:spcPct val="0"/>
              </a:spcBef>
              <a:spcAft>
                <a:spcPct val="0"/>
              </a:spcAft>
              <a:buClrTx/>
              <a:buSzTx/>
              <a:buFontTx/>
              <a:buAutoNum type="alphaLcParenR"/>
              <a:tabLst>
                <a:tab pos="1892300"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registered as a society under the Societies Registration Act, 1860 or any relevant state law, or; </a:t>
            </a:r>
          </a:p>
          <a:p>
            <a:pPr marL="457200" marR="0" lvl="0" indent="-457200" algn="just" defTabSz="914400" rtl="0" eaLnBrk="0" fontAlgn="base" latinLnBrk="0" hangingPunct="0">
              <a:lnSpc>
                <a:spcPct val="100000"/>
              </a:lnSpc>
              <a:spcBef>
                <a:spcPct val="0"/>
              </a:spcBef>
              <a:spcAft>
                <a:spcPct val="0"/>
              </a:spcAft>
              <a:buClrTx/>
              <a:buSzTx/>
              <a:buFontTx/>
              <a:buAutoNum type="alphaLcParenR"/>
              <a:tabLst>
                <a:tab pos="1892300"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set up as a trust governed by the Indian Trust Act, 1882;</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tab pos="1892300" algn="l"/>
              </a:tabLst>
            </a:pP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tab pos="1892300"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Provided that no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organisation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established after 1</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April, 2017 shall be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recognised</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unless it is </a:t>
            </a:r>
            <a:r>
              <a:rPr kumimoji="0" lang="en-US" sz="24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registered under section 8 of the Companies Act, 2013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and has bye laws, governance structure as specified in </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Schedule III</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5993303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0"/>
            <a:ext cx="12192000" cy="6858000"/>
          </a:xfrm>
          <a:prstGeom prst="rect">
            <a:avLst/>
          </a:prstGeom>
          <a:solidFill>
            <a:srgbClr val="D50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2" name="Rectangle 41"/>
          <p:cNvSpPr/>
          <p:nvPr/>
        </p:nvSpPr>
        <p:spPr>
          <a:xfrm>
            <a:off x="371343" y="357390"/>
            <a:ext cx="11449319" cy="6168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smtClean="0">
              <a:solidFill>
                <a:schemeClr val="tx1"/>
              </a:solidFill>
              <a:latin typeface="Calibri" panose="020F0502020204030204" pitchFamily="34" charset="0"/>
              <a:cs typeface="Calibri" panose="020F0502020204030204" pitchFamily="34" charset="0"/>
            </a:endParaRPr>
          </a:p>
          <a:p>
            <a:pPr algn="ctr"/>
            <a:endParaRPr lang="en-IN" dirty="0" smtClean="0">
              <a:solidFill>
                <a:schemeClr val="tx1"/>
              </a:solidFill>
              <a:latin typeface="Calibri" panose="020F0502020204030204" pitchFamily="34" charset="0"/>
              <a:cs typeface="Calibri" panose="020F0502020204030204" pitchFamily="34" charset="0"/>
            </a:endParaRPr>
          </a:p>
          <a:p>
            <a:pPr algn="ctr"/>
            <a:endParaRPr lang="en-IN" dirty="0" smtClean="0">
              <a:solidFill>
                <a:schemeClr val="tx1"/>
              </a:solidFill>
              <a:latin typeface="Calibri" panose="020F0502020204030204" pitchFamily="34" charset="0"/>
              <a:cs typeface="Calibri" panose="020F0502020204030204" pitchFamily="34" charset="0"/>
            </a:endParaRPr>
          </a:p>
          <a:p>
            <a:pPr algn="ctr"/>
            <a:endParaRPr lang="en-IN" dirty="0" smtClean="0">
              <a:solidFill>
                <a:schemeClr val="tx1"/>
              </a:solidFill>
              <a:latin typeface="Calibri" panose="020F0502020204030204" pitchFamily="34" charset="0"/>
              <a:cs typeface="Calibri" panose="020F0502020204030204" pitchFamily="34" charset="0"/>
            </a:endParaRPr>
          </a:p>
          <a:p>
            <a:pPr algn="ctr"/>
            <a:endParaRPr lang="en-IN" dirty="0" smtClean="0">
              <a:solidFill>
                <a:schemeClr val="tx1"/>
              </a:solidFill>
              <a:latin typeface="Calibri" panose="020F0502020204030204" pitchFamily="34" charset="0"/>
              <a:cs typeface="Calibri" panose="020F0502020204030204" pitchFamily="34" charset="0"/>
            </a:endParaRPr>
          </a:p>
          <a:p>
            <a:pPr algn="ctr"/>
            <a:r>
              <a:rPr lang="en-IN" dirty="0" smtClean="0">
                <a:solidFill>
                  <a:schemeClr val="tx1"/>
                </a:solidFill>
                <a:latin typeface="Calibri" panose="020F0502020204030204" pitchFamily="34" charset="0"/>
                <a:cs typeface="Calibri" panose="020F0502020204030204" pitchFamily="34" charset="0"/>
              </a:rPr>
              <a:t>Exam questions relevant</a:t>
            </a:r>
            <a:endParaRPr lang="en-US"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 xmlns:a16="http://schemas.microsoft.com/office/drawing/2014/main" id="{BA20F8B6-4C81-48DF-8207-30423DABC7BC}"/>
              </a:ext>
            </a:extLst>
          </p:cNvPr>
          <p:cNvSpPr txBox="1"/>
          <p:nvPr/>
        </p:nvSpPr>
        <p:spPr>
          <a:xfrm>
            <a:off x="371342" y="288641"/>
            <a:ext cx="9834976" cy="584775"/>
          </a:xfrm>
          <a:prstGeom prst="rect">
            <a:avLst/>
          </a:prstGeom>
          <a:solidFill>
            <a:srgbClr val="D50032"/>
          </a:solid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Companies (Registered </a:t>
            </a:r>
            <a:r>
              <a:rPr lang="en-US" sz="3200" b="1" dirty="0" err="1">
                <a:solidFill>
                  <a:schemeClr val="bg1"/>
                </a:solidFill>
                <a:latin typeface="Calibri" panose="020F0502020204030204" pitchFamily="34" charset="0"/>
                <a:cs typeface="Calibri" panose="020F0502020204030204" pitchFamily="34" charset="0"/>
              </a:rPr>
              <a:t>Valuers</a:t>
            </a:r>
            <a:r>
              <a:rPr lang="en-US" sz="3200" b="1" dirty="0">
                <a:solidFill>
                  <a:schemeClr val="bg1"/>
                </a:solidFill>
                <a:latin typeface="Calibri" panose="020F0502020204030204" pitchFamily="34" charset="0"/>
                <a:cs typeface="Calibri" panose="020F0502020204030204" pitchFamily="34" charset="0"/>
              </a:rPr>
              <a:t> and Valuation)Rules 2017</a:t>
            </a:r>
            <a:endParaRPr lang="en-US" sz="3200" dirty="0">
              <a:solidFill>
                <a:schemeClr val="bg1"/>
              </a:solidFill>
              <a:latin typeface="Calibri" panose="020F0502020204030204" pitchFamily="34" charset="0"/>
              <a:cs typeface="Calibri" panose="020F0502020204030204" pitchFamily="34" charset="0"/>
            </a:endParaRPr>
          </a:p>
        </p:txBody>
      </p:sp>
      <p:graphicFrame>
        <p:nvGraphicFramePr>
          <p:cNvPr id="7" name="Object 6"/>
          <p:cNvGraphicFramePr>
            <a:graphicFrameLocks noChangeAspect="1"/>
          </p:cNvGraphicFramePr>
          <p:nvPr/>
        </p:nvGraphicFramePr>
        <p:xfrm>
          <a:off x="4998720" y="2209800"/>
          <a:ext cx="2636520" cy="1783080"/>
        </p:xfrm>
        <a:graphic>
          <a:graphicData uri="http://schemas.openxmlformats.org/presentationml/2006/ole">
            <p:oleObj spid="_x0000_s121858" name="Acrobat Document" showAsIcon="1" r:id="rId3" imgW="914400" imgH="771480" progId="AcroExch.Document.11">
              <p:embed/>
            </p:oleObj>
          </a:graphicData>
        </a:graphic>
      </p:graphicFrame>
    </p:spTree>
    <p:extLst>
      <p:ext uri="{BB962C8B-B14F-4D97-AF65-F5344CB8AC3E}">
        <p14:creationId xmlns:p14="http://schemas.microsoft.com/office/powerpoint/2010/main" xmlns="" val="265993303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0"/>
            <a:ext cx="12192000" cy="6858000"/>
          </a:xfrm>
          <a:prstGeom prst="rect">
            <a:avLst/>
          </a:prstGeom>
          <a:solidFill>
            <a:srgbClr val="D50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2" name="Rectangle 41"/>
          <p:cNvSpPr/>
          <p:nvPr/>
        </p:nvSpPr>
        <p:spPr>
          <a:xfrm>
            <a:off x="371343" y="357390"/>
            <a:ext cx="11449319" cy="6168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 xmlns:a16="http://schemas.microsoft.com/office/drawing/2014/main" id="{BA20F8B6-4C81-48DF-8207-30423DABC7BC}"/>
              </a:ext>
            </a:extLst>
          </p:cNvPr>
          <p:cNvSpPr txBox="1"/>
          <p:nvPr/>
        </p:nvSpPr>
        <p:spPr>
          <a:xfrm>
            <a:off x="371342" y="288641"/>
            <a:ext cx="9834976" cy="584775"/>
          </a:xfrm>
          <a:prstGeom prst="rect">
            <a:avLst/>
          </a:prstGeom>
          <a:solidFill>
            <a:srgbClr val="D50032"/>
          </a:solid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Companies (Registered </a:t>
            </a:r>
            <a:r>
              <a:rPr lang="en-US" sz="3200" b="1" dirty="0" err="1">
                <a:solidFill>
                  <a:schemeClr val="bg1"/>
                </a:solidFill>
                <a:latin typeface="Calibri" panose="020F0502020204030204" pitchFamily="34" charset="0"/>
                <a:cs typeface="Calibri" panose="020F0502020204030204" pitchFamily="34" charset="0"/>
              </a:rPr>
              <a:t>Valuers</a:t>
            </a:r>
            <a:r>
              <a:rPr lang="en-US" sz="3200" b="1" dirty="0">
                <a:solidFill>
                  <a:schemeClr val="bg1"/>
                </a:solidFill>
                <a:latin typeface="Calibri" panose="020F0502020204030204" pitchFamily="34" charset="0"/>
                <a:cs typeface="Calibri" panose="020F0502020204030204" pitchFamily="34" charset="0"/>
              </a:rPr>
              <a:t> and Valuation)Rules 2017</a:t>
            </a:r>
            <a:endParaRPr lang="en-US" sz="3200" dirty="0">
              <a:solidFill>
                <a:schemeClr val="bg1"/>
              </a:solidFill>
              <a:latin typeface="Calibri" panose="020F0502020204030204" pitchFamily="34" charset="0"/>
              <a:cs typeface="Calibri" panose="020F0502020204030204" pitchFamily="34" charset="0"/>
            </a:endParaRPr>
          </a:p>
        </p:txBody>
      </p:sp>
      <p:sp>
        <p:nvSpPr>
          <p:cNvPr id="151553" name="Rectangle 1"/>
          <p:cNvSpPr>
            <a:spLocks noChangeArrowheads="1"/>
          </p:cNvSpPr>
          <p:nvPr/>
        </p:nvSpPr>
        <p:spPr bwMode="auto">
          <a:xfrm>
            <a:off x="206064" y="1043199"/>
            <a:ext cx="11359166"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Pct val="100000"/>
              <a:buFontTx/>
              <a:buAutoNum type="arabicPeriod"/>
              <a:tabLst>
                <a:tab pos="1435100" algn="l"/>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Until such time as the Valuation Standards are notified by the Central Government, a </a:t>
            </a:r>
            <a:r>
              <a:rPr kumimoji="0" lang="en-US"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valuer</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shall make valuations as per-</a:t>
            </a:r>
          </a:p>
          <a:p>
            <a:pPr marL="457200" marR="0" lvl="1" indent="0" algn="l" defTabSz="914400" rtl="0" eaLnBrk="1" fontAlgn="base" latinLnBrk="0" hangingPunct="1">
              <a:lnSpc>
                <a:spcPct val="100000"/>
              </a:lnSpc>
              <a:spcBef>
                <a:spcPct val="0"/>
              </a:spcBef>
              <a:spcAft>
                <a:spcPct val="0"/>
              </a:spcAft>
              <a:buClrTx/>
              <a:buSzPct val="100000"/>
              <a:tabLst>
                <a:tab pos="1435100"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Pct val="100000"/>
              <a:buFontTx/>
              <a:buAutoNum type="arabicParenBoth"/>
              <a:tabLst>
                <a:tab pos="1435100" algn="l"/>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 internationally accepted valuation methodology;</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Pct val="100000"/>
              <a:buFontTx/>
              <a:buAutoNum type="arabicParenBoth"/>
              <a:tabLst>
                <a:tab pos="1435100" algn="l"/>
              </a:tabLst>
            </a:pP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Pct val="100000"/>
              <a:buFontTx/>
              <a:buAutoNum type="arabicParenBoth"/>
              <a:tabLst>
                <a:tab pos="1435100" algn="l"/>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valuation standards adopted by any valuation professional </a:t>
            </a:r>
          </a:p>
          <a:p>
            <a:pPr marL="914400" marR="0" lvl="2" indent="0" algn="l" defTabSz="914400" rtl="0" eaLnBrk="0" fontAlgn="base" latinLnBrk="0" hangingPunct="0">
              <a:lnSpc>
                <a:spcPct val="100000"/>
              </a:lnSpc>
              <a:spcBef>
                <a:spcPct val="0"/>
              </a:spcBef>
              <a:spcAft>
                <a:spcPct val="0"/>
              </a:spcAft>
              <a:buClrTx/>
              <a:buSzPct val="100000"/>
              <a:tabLst>
                <a:tab pos="1435100" algn="l"/>
              </a:tabLst>
            </a:pPr>
            <a:r>
              <a:rPr lang="en-US" sz="2800" dirty="0" smtClean="0">
                <a:latin typeface="Arial" pitchFamily="34" charset="0"/>
                <a:ea typeface="Times New Roman" pitchFamily="18" charset="0"/>
                <a:cs typeface="Arial" pitchFamily="34" charset="0"/>
              </a:rPr>
              <a:t>      </a:t>
            </a:r>
            <a:r>
              <a:rPr kumimoji="0" lang="en-US"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organisation</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or</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Pct val="100000"/>
              <a:buFontTx/>
              <a:buAutoNum type="arabicParenBoth"/>
              <a:tabLst>
                <a:tab pos="1435100" algn="l"/>
              </a:tabLst>
            </a:pP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Pct val="100000"/>
              <a:tabLst>
                <a:tab pos="1435100" algn="l"/>
              </a:tabLst>
            </a:pPr>
            <a:r>
              <a:rPr lang="en-US" sz="2800" dirty="0" smtClean="0">
                <a:latin typeface="Arial" pitchFamily="34" charset="0"/>
                <a:ea typeface="Times New Roman" pitchFamily="18" charset="0"/>
                <a:cs typeface="Arial" pitchFamily="34" charset="0"/>
              </a:rPr>
              <a:t>(3) </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valuation standards specified by Reserve Bank of India, </a:t>
            </a:r>
          </a:p>
          <a:p>
            <a:pPr marL="914400" marR="0" lvl="2" indent="0" algn="l" defTabSz="914400" rtl="0" eaLnBrk="0" fontAlgn="base" latinLnBrk="0" hangingPunct="0">
              <a:lnSpc>
                <a:spcPct val="100000"/>
              </a:lnSpc>
              <a:spcBef>
                <a:spcPct val="0"/>
              </a:spcBef>
              <a:spcAft>
                <a:spcPct val="0"/>
              </a:spcAft>
              <a:buClrTx/>
              <a:buSzPct val="100000"/>
              <a:tabLst>
                <a:tab pos="1435100" algn="l"/>
              </a:tabLst>
            </a:pPr>
            <a:r>
              <a:rPr lang="en-US" sz="2800" dirty="0" smtClean="0">
                <a:latin typeface="Arial" pitchFamily="34" charset="0"/>
                <a:ea typeface="Times New Roman" pitchFamily="18" charset="0"/>
                <a:cs typeface="Arial" pitchFamily="34" charset="0"/>
              </a:rPr>
              <a:t>     </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Securities and Exchange Board of India or any other statutory </a:t>
            </a:r>
          </a:p>
          <a:p>
            <a:pPr marL="914400" marR="0" lvl="2" indent="0" algn="l" defTabSz="914400" rtl="0" eaLnBrk="0" fontAlgn="base" latinLnBrk="0" hangingPunct="0">
              <a:lnSpc>
                <a:spcPct val="100000"/>
              </a:lnSpc>
              <a:spcBef>
                <a:spcPct val="0"/>
              </a:spcBef>
              <a:spcAft>
                <a:spcPct val="0"/>
              </a:spcAft>
              <a:buClrTx/>
              <a:buSzPct val="100000"/>
              <a:tabLst>
                <a:tab pos="1435100" algn="l"/>
              </a:tabLst>
            </a:pPr>
            <a:r>
              <a:rPr lang="en-US" sz="2800" dirty="0" smtClean="0">
                <a:latin typeface="Arial" pitchFamily="34" charset="0"/>
                <a:ea typeface="Times New Roman" pitchFamily="18" charset="0"/>
                <a:cs typeface="Arial" pitchFamily="34" charset="0"/>
              </a:rPr>
              <a:t>      </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regulatory body.</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5993303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0"/>
            <a:ext cx="12192000" cy="6858000"/>
          </a:xfrm>
          <a:prstGeom prst="rect">
            <a:avLst/>
          </a:prstGeom>
          <a:solidFill>
            <a:srgbClr val="D50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2" name="Rectangle 41"/>
          <p:cNvSpPr/>
          <p:nvPr/>
        </p:nvSpPr>
        <p:spPr>
          <a:xfrm>
            <a:off x="371343" y="357390"/>
            <a:ext cx="11449319" cy="6168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 xmlns:a16="http://schemas.microsoft.com/office/drawing/2014/main" id="{BA20F8B6-4C81-48DF-8207-30423DABC7BC}"/>
              </a:ext>
            </a:extLst>
          </p:cNvPr>
          <p:cNvSpPr txBox="1"/>
          <p:nvPr/>
        </p:nvSpPr>
        <p:spPr>
          <a:xfrm>
            <a:off x="371342" y="288641"/>
            <a:ext cx="9834976" cy="584775"/>
          </a:xfrm>
          <a:prstGeom prst="rect">
            <a:avLst/>
          </a:prstGeom>
          <a:solidFill>
            <a:srgbClr val="D50032"/>
          </a:solid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Companies (Registered </a:t>
            </a:r>
            <a:r>
              <a:rPr lang="en-US" sz="3200" b="1" dirty="0" err="1">
                <a:solidFill>
                  <a:schemeClr val="bg1"/>
                </a:solidFill>
                <a:latin typeface="Calibri" panose="020F0502020204030204" pitchFamily="34" charset="0"/>
                <a:cs typeface="Calibri" panose="020F0502020204030204" pitchFamily="34" charset="0"/>
              </a:rPr>
              <a:t>Valuers</a:t>
            </a:r>
            <a:r>
              <a:rPr lang="en-US" sz="3200" b="1" dirty="0">
                <a:solidFill>
                  <a:schemeClr val="bg1"/>
                </a:solidFill>
                <a:latin typeface="Calibri" panose="020F0502020204030204" pitchFamily="34" charset="0"/>
                <a:cs typeface="Calibri" panose="020F0502020204030204" pitchFamily="34" charset="0"/>
              </a:rPr>
              <a:t> and Valuation)Rules 2017</a:t>
            </a:r>
            <a:endParaRPr lang="en-US" sz="3200" dirty="0">
              <a:solidFill>
                <a:schemeClr val="bg1"/>
              </a:solidFill>
              <a:latin typeface="Calibri" panose="020F0502020204030204" pitchFamily="34" charset="0"/>
              <a:cs typeface="Calibri" panose="020F0502020204030204" pitchFamily="34" charset="0"/>
            </a:endParaRPr>
          </a:p>
        </p:txBody>
      </p:sp>
      <p:sp>
        <p:nvSpPr>
          <p:cNvPr id="5" name="Rectangle 1"/>
          <p:cNvSpPr>
            <a:spLocks noChangeArrowheads="1"/>
          </p:cNvSpPr>
          <p:nvPr/>
        </p:nvSpPr>
        <p:spPr bwMode="auto">
          <a:xfrm>
            <a:off x="346658" y="895086"/>
            <a:ext cx="11411753" cy="5539978"/>
          </a:xfrm>
          <a:prstGeom prst="rect">
            <a:avLst/>
          </a:prstGeom>
          <a:noFill/>
          <a:ln w="9525">
            <a:noFill/>
            <a:miter lim="800000"/>
            <a:headEnd/>
            <a:tailEnd/>
          </a:ln>
          <a:effectLst/>
        </p:spPr>
        <p:txBody>
          <a:bodyPr vert="horz" wrap="square" lIns="6348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92100" algn="l"/>
                <a:tab pos="3609975" algn="l"/>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following case study:</a:t>
            </a:r>
          </a:p>
          <a:p>
            <a:pPr marL="0" marR="0" lvl="0" indent="0" algn="just" defTabSz="914400" rtl="0" eaLnBrk="0" fontAlgn="base" latinLnBrk="0" hangingPunct="0">
              <a:lnSpc>
                <a:spcPct val="100000"/>
              </a:lnSpc>
              <a:spcBef>
                <a:spcPct val="0"/>
              </a:spcBef>
              <a:spcAft>
                <a:spcPct val="0"/>
              </a:spcAft>
              <a:buClrTx/>
              <a:buSzTx/>
              <a:buFontTx/>
              <a:buNone/>
              <a:tabLst>
                <a:tab pos="292100" algn="l"/>
                <a:tab pos="3609975" algn="l"/>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Mr. Dev, a research analyst, has been hired to value RC Ltd., a company that is currently experiencing rapid growth and expansion. Dev is an expert in the communications industry and has had extensive experience in valuing similar firms. He is convinced that a value for the equity of RC Ltd. can be reliably obtained through the use of a three</a:t>
            </a:r>
            <a:r>
              <a:rPr kumimoji="0" lang="en-US" sz="20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stage free cash flow to equity (FCFE) model with declining growth in the second stage.</a:t>
            </a:r>
          </a:p>
          <a:p>
            <a:pPr marL="0" marR="0" lvl="0" indent="0" algn="just" defTabSz="914400" rtl="0" eaLnBrk="0" fontAlgn="base" latinLnBrk="0" hangingPunct="0">
              <a:lnSpc>
                <a:spcPct val="100000"/>
              </a:lnSpc>
              <a:spcBef>
                <a:spcPct val="0"/>
              </a:spcBef>
              <a:spcAft>
                <a:spcPct val="0"/>
              </a:spcAft>
              <a:buClrTx/>
              <a:buSzTx/>
              <a:buFontTx/>
              <a:buNone/>
              <a:tabLst>
                <a:tab pos="292100" algn="l"/>
                <a:tab pos="3609975" algn="l"/>
              </a:tabLst>
            </a:pPr>
            <a:endParaRPr lang="en-US" sz="2000" dirty="0">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92100" algn="l"/>
                <a:tab pos="3609975" algn="l"/>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Based on financial statements, he has determined that the current FCFE per share is Rs.1.00. He has prepared a forecast of expected growth rates in FCFE as follows: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92100" algn="l"/>
                <a:tab pos="3609975" algn="l"/>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Stage 1: 8% for years 1 through 3</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92100" algn="l"/>
                <a:tab pos="3609975" algn="l"/>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Stage 2: 7.0% in year 4, 6.5% in year 5, 6.0% in year 6</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92100" algn="l"/>
                <a:tab pos="3609975" algn="l"/>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Stage 3: 4.0% in year 7 and thereafter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92100" algn="l"/>
                <a:tab pos="3609975" algn="l"/>
              </a:tabLst>
            </a:pP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92100" algn="l"/>
                <a:tab pos="3609975" algn="l"/>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Moreover, Dev has determined that the company has a beta of 1.6. The current risk-free rate is 3.0%, and the equity risk premium is 5.0%.</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92100" algn="l"/>
                <a:tab pos="3609975" algn="l"/>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Other financial information: Outstanding shares: 100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lakh</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shares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92100" algn="l"/>
                <a:tab pos="3609975" algn="l"/>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Tax rate: 40.0%</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92100" algn="l"/>
                <a:tab pos="3609975" algn="l"/>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Interest expense: Rs.30,00,000</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5993303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0"/>
            <a:ext cx="12192000" cy="6858000"/>
          </a:xfrm>
          <a:prstGeom prst="rect">
            <a:avLst/>
          </a:prstGeom>
          <a:solidFill>
            <a:srgbClr val="D50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2" name="Rectangle 41"/>
          <p:cNvSpPr/>
          <p:nvPr/>
        </p:nvSpPr>
        <p:spPr>
          <a:xfrm>
            <a:off x="371343" y="357390"/>
            <a:ext cx="11449319" cy="6168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 xmlns:a16="http://schemas.microsoft.com/office/drawing/2014/main" id="{BA20F8B6-4C81-48DF-8207-30423DABC7BC}"/>
              </a:ext>
            </a:extLst>
          </p:cNvPr>
          <p:cNvSpPr txBox="1"/>
          <p:nvPr/>
        </p:nvSpPr>
        <p:spPr>
          <a:xfrm>
            <a:off x="371342" y="288641"/>
            <a:ext cx="9834976" cy="584775"/>
          </a:xfrm>
          <a:prstGeom prst="rect">
            <a:avLst/>
          </a:prstGeom>
          <a:solidFill>
            <a:srgbClr val="D50032"/>
          </a:solid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Companies (Registered </a:t>
            </a:r>
            <a:r>
              <a:rPr lang="en-US" sz="3200" b="1" dirty="0" err="1">
                <a:solidFill>
                  <a:schemeClr val="bg1"/>
                </a:solidFill>
                <a:latin typeface="Calibri" panose="020F0502020204030204" pitchFamily="34" charset="0"/>
                <a:cs typeface="Calibri" panose="020F0502020204030204" pitchFamily="34" charset="0"/>
              </a:rPr>
              <a:t>Valuers</a:t>
            </a:r>
            <a:r>
              <a:rPr lang="en-US" sz="3200" b="1" dirty="0">
                <a:solidFill>
                  <a:schemeClr val="bg1"/>
                </a:solidFill>
                <a:latin typeface="Calibri" panose="020F0502020204030204" pitchFamily="34" charset="0"/>
                <a:cs typeface="Calibri" panose="020F0502020204030204" pitchFamily="34" charset="0"/>
              </a:rPr>
              <a:t> and Valuation)Rules 2017</a:t>
            </a:r>
            <a:endParaRPr lang="en-US" sz="3200" dirty="0">
              <a:solidFill>
                <a:schemeClr val="bg1"/>
              </a:solidFill>
              <a:latin typeface="Calibri" panose="020F0502020204030204" pitchFamily="34" charset="0"/>
              <a:cs typeface="Calibri" panose="020F0502020204030204" pitchFamily="34" charset="0"/>
            </a:endParaRPr>
          </a:p>
        </p:txBody>
      </p:sp>
      <p:sp>
        <p:nvSpPr>
          <p:cNvPr id="5" name="Rectangle 1"/>
          <p:cNvSpPr>
            <a:spLocks noChangeArrowheads="1"/>
          </p:cNvSpPr>
          <p:nvPr/>
        </p:nvSpPr>
        <p:spPr bwMode="auto">
          <a:xfrm>
            <a:off x="514085" y="932649"/>
            <a:ext cx="11154173" cy="3477875"/>
          </a:xfrm>
          <a:prstGeom prst="rect">
            <a:avLst/>
          </a:prstGeom>
          <a:noFill/>
          <a:ln w="9525">
            <a:noFill/>
            <a:miter lim="800000"/>
            <a:headEnd/>
            <a:tailEnd/>
          </a:ln>
          <a:effectLst/>
        </p:spPr>
        <p:txBody>
          <a:bodyPr vert="horz" wrap="square" lIns="63480" tIns="0" rIns="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292100" algn="l"/>
                <a:tab pos="3609975"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Moreover, Dev has determined that the company has a beta of 1.6. The current risk-free rate is 3.0%, and the equity risk premium is 5.0%.</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92100" algn="l"/>
                <a:tab pos="3609975"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Other financial information: Outstanding shares: 100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lakh</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shares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92100" algn="l"/>
                <a:tab pos="3609975"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Tax rate: 40.0%</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92100" algn="l"/>
                <a:tab pos="3609975"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Interest expense: Rs.30,00,000</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tab pos="292100" algn="l"/>
                <a:tab pos="3609975" algn="l"/>
              </a:tabLst>
            </a:pP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tab pos="292100" algn="l"/>
                <a:tab pos="3609975"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Q1) The required rate of return is closest to</a:t>
            </a:r>
            <a:r>
              <a:rPr kumimoji="0" lang="en-US"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tabLst>
                <a:tab pos="292100" algn="l"/>
                <a:tab pos="3609975"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10.012%</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92100" algn="l"/>
                <a:tab pos="3609975"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 7.062%</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92100" algn="l"/>
                <a:tab pos="3609975"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 0.062%</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92100" algn="l"/>
                <a:tab pos="3609975"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 11.065%</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92100" algn="l"/>
                <a:tab pos="3609975"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553797" y="4219980"/>
            <a:ext cx="8889870" cy="1938992"/>
          </a:xfrm>
          <a:prstGeom prst="rect">
            <a:avLst/>
          </a:prstGeom>
          <a:noFill/>
        </p:spPr>
        <p:txBody>
          <a:bodyPr wrap="none" rtlCol="0">
            <a:spAutoFit/>
          </a:bodyPr>
          <a:lstStyle/>
          <a:p>
            <a:r>
              <a:rPr lang="en-GB" sz="2400" dirty="0" err="1" smtClean="0"/>
              <a:t>Ans</a:t>
            </a:r>
            <a:r>
              <a:rPr lang="en-GB" sz="2400" dirty="0" smtClean="0"/>
              <a:t>) We must know the concept of CAPM </a:t>
            </a:r>
          </a:p>
          <a:p>
            <a:r>
              <a:rPr lang="en-GB" sz="2400" dirty="0"/>
              <a:t> </a:t>
            </a:r>
            <a:r>
              <a:rPr lang="en-GB" sz="2400" dirty="0" smtClean="0"/>
              <a:t>      CAPM, where Required rate = Risk free rate + beta ( risk premium)</a:t>
            </a:r>
          </a:p>
          <a:p>
            <a:r>
              <a:rPr lang="en-GB" sz="2400" dirty="0"/>
              <a:t> </a:t>
            </a:r>
            <a:r>
              <a:rPr lang="en-GB" sz="2400" dirty="0" smtClean="0"/>
              <a:t>                                                         = 3% + 1.6 (5%)</a:t>
            </a:r>
          </a:p>
          <a:p>
            <a:r>
              <a:rPr lang="en-GB" sz="2400" dirty="0"/>
              <a:t> </a:t>
            </a:r>
            <a:r>
              <a:rPr lang="en-GB" sz="2400" dirty="0" smtClean="0"/>
              <a:t>                                                          = 3% + 8%</a:t>
            </a:r>
          </a:p>
          <a:p>
            <a:r>
              <a:rPr lang="en-GB" sz="2400" dirty="0"/>
              <a:t> </a:t>
            </a:r>
            <a:r>
              <a:rPr lang="en-GB" sz="2400" dirty="0" smtClean="0"/>
              <a:t>                                                          = 11% .....answer should be D </a:t>
            </a:r>
            <a:endParaRPr lang="en-US" sz="2400" dirty="0"/>
          </a:p>
        </p:txBody>
      </p:sp>
    </p:spTree>
    <p:extLst>
      <p:ext uri="{BB962C8B-B14F-4D97-AF65-F5344CB8AC3E}">
        <p14:creationId xmlns:p14="http://schemas.microsoft.com/office/powerpoint/2010/main" xmlns="" val="265993303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0"/>
            <a:ext cx="12192000" cy="6858000"/>
          </a:xfrm>
          <a:prstGeom prst="rect">
            <a:avLst/>
          </a:prstGeom>
          <a:solidFill>
            <a:srgbClr val="D50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2" name="Rectangle 41"/>
          <p:cNvSpPr/>
          <p:nvPr/>
        </p:nvSpPr>
        <p:spPr>
          <a:xfrm>
            <a:off x="371343" y="357390"/>
            <a:ext cx="11449319" cy="6168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 xmlns:a16="http://schemas.microsoft.com/office/drawing/2014/main" id="{BA20F8B6-4C81-48DF-8207-30423DABC7BC}"/>
              </a:ext>
            </a:extLst>
          </p:cNvPr>
          <p:cNvSpPr txBox="1"/>
          <p:nvPr/>
        </p:nvSpPr>
        <p:spPr>
          <a:xfrm>
            <a:off x="371342" y="288641"/>
            <a:ext cx="9834976" cy="584775"/>
          </a:xfrm>
          <a:prstGeom prst="rect">
            <a:avLst/>
          </a:prstGeom>
          <a:solidFill>
            <a:srgbClr val="D50032"/>
          </a:solid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Companies (Registered </a:t>
            </a:r>
            <a:r>
              <a:rPr lang="en-US" sz="3200" b="1" dirty="0" err="1">
                <a:solidFill>
                  <a:schemeClr val="bg1"/>
                </a:solidFill>
                <a:latin typeface="Calibri" panose="020F0502020204030204" pitchFamily="34" charset="0"/>
                <a:cs typeface="Calibri" panose="020F0502020204030204" pitchFamily="34" charset="0"/>
              </a:rPr>
              <a:t>Valuers</a:t>
            </a:r>
            <a:r>
              <a:rPr lang="en-US" sz="3200" b="1" dirty="0">
                <a:solidFill>
                  <a:schemeClr val="bg1"/>
                </a:solidFill>
                <a:latin typeface="Calibri" panose="020F0502020204030204" pitchFamily="34" charset="0"/>
                <a:cs typeface="Calibri" panose="020F0502020204030204" pitchFamily="34" charset="0"/>
              </a:rPr>
              <a:t> and Valuation)Rules 2017</a:t>
            </a:r>
            <a:endParaRPr lang="en-US" sz="3200" dirty="0">
              <a:solidFill>
                <a:schemeClr val="bg1"/>
              </a:solidFill>
              <a:latin typeface="Calibri" panose="020F0502020204030204" pitchFamily="34" charset="0"/>
              <a:cs typeface="Calibri" panose="020F0502020204030204" pitchFamily="34" charset="0"/>
            </a:endParaRPr>
          </a:p>
        </p:txBody>
      </p:sp>
      <p:sp>
        <p:nvSpPr>
          <p:cNvPr id="5" name="Rectangle 1"/>
          <p:cNvSpPr>
            <a:spLocks noChangeArrowheads="1"/>
          </p:cNvSpPr>
          <p:nvPr/>
        </p:nvSpPr>
        <p:spPr bwMode="auto">
          <a:xfrm>
            <a:off x="358464" y="824164"/>
            <a:ext cx="11670406"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520700" algn="l"/>
              </a:tabLst>
            </a:pPr>
            <a:r>
              <a:rPr kumimoji="0" lang="en-US" sz="4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If debt equity ratio is 3:1; the amount of total assets are Rs.20 </a:t>
            </a:r>
            <a:r>
              <a:rPr kumimoji="0" lang="en-US" sz="4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lakh</a:t>
            </a:r>
            <a:r>
              <a:rPr kumimoji="0" lang="en-US" sz="4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current ratio is 1.5:1 and owned funds are Rs.3 </a:t>
            </a:r>
            <a:r>
              <a:rPr kumimoji="0" lang="en-US" sz="4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lakh</a:t>
            </a:r>
            <a:r>
              <a:rPr kumimoji="0" lang="en-US" sz="4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What is the amount of current assets?</a:t>
            </a:r>
          </a:p>
          <a:p>
            <a:pPr marL="0" marR="0" lvl="0" indent="0" algn="l" defTabSz="914400" rtl="0" eaLnBrk="1" fontAlgn="base" latinLnBrk="0" hangingPunct="1">
              <a:lnSpc>
                <a:spcPct val="100000"/>
              </a:lnSpc>
              <a:spcBef>
                <a:spcPct val="0"/>
              </a:spcBef>
              <a:spcAft>
                <a:spcPct val="0"/>
              </a:spcAft>
              <a:buClrTx/>
              <a:buSzTx/>
              <a:tabLst>
                <a:tab pos="520700" algn="l"/>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20700" algn="l"/>
              </a:tabLst>
            </a:pPr>
            <a:r>
              <a:rPr kumimoji="0" lang="en-US" sz="4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Rs.5 </a:t>
            </a:r>
            <a:r>
              <a:rPr kumimoji="0" lang="en-US" sz="4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lakh</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20700" algn="l"/>
              </a:tabLst>
            </a:pPr>
            <a:r>
              <a:rPr kumimoji="0" lang="en-US" sz="4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Rs.3 </a:t>
            </a:r>
            <a:r>
              <a:rPr kumimoji="0" lang="en-US" sz="4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lakh</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20700" algn="l"/>
              </a:tabLst>
            </a:pPr>
            <a:r>
              <a:rPr kumimoji="0" lang="en-US" sz="4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4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Rs.12 </a:t>
            </a:r>
            <a:r>
              <a:rPr kumimoji="0" lang="en-US" sz="4000" b="0"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lakh</a:t>
            </a:r>
            <a:endParaRPr kumimoji="0" lang="en-US" sz="4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tab pos="520700" algn="l"/>
              </a:tabLst>
            </a:pPr>
            <a:r>
              <a:rPr lang="en-US" sz="4000" dirty="0" smtClean="0">
                <a:latin typeface="Arial" pitchFamily="34" charset="0"/>
                <a:ea typeface="Times New Roman" pitchFamily="18" charset="0"/>
                <a:cs typeface="Arial" pitchFamily="34" charset="0"/>
              </a:rPr>
              <a:t> </a:t>
            </a:r>
            <a:r>
              <a:rPr kumimoji="0" lang="en-US" sz="4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Rs.15 </a:t>
            </a:r>
            <a:r>
              <a:rPr kumimoji="0" lang="en-US" sz="4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lakh</a:t>
            </a:r>
            <a:r>
              <a:rPr kumimoji="0" lang="en-US" sz="4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5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5993303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0"/>
            <a:ext cx="12192000" cy="6858000"/>
          </a:xfrm>
          <a:prstGeom prst="rect">
            <a:avLst/>
          </a:prstGeom>
          <a:solidFill>
            <a:srgbClr val="D50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2" name="Rectangle 41"/>
          <p:cNvSpPr/>
          <p:nvPr/>
        </p:nvSpPr>
        <p:spPr>
          <a:xfrm>
            <a:off x="371343" y="357390"/>
            <a:ext cx="11449319" cy="6168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 xmlns:a16="http://schemas.microsoft.com/office/drawing/2014/main" id="{BA20F8B6-4C81-48DF-8207-30423DABC7BC}"/>
              </a:ext>
            </a:extLst>
          </p:cNvPr>
          <p:cNvSpPr txBox="1"/>
          <p:nvPr/>
        </p:nvSpPr>
        <p:spPr>
          <a:xfrm>
            <a:off x="371342" y="288641"/>
            <a:ext cx="9834976" cy="584775"/>
          </a:xfrm>
          <a:prstGeom prst="rect">
            <a:avLst/>
          </a:prstGeom>
          <a:solidFill>
            <a:srgbClr val="D50032"/>
          </a:solid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Companies (Registered </a:t>
            </a:r>
            <a:r>
              <a:rPr lang="en-US" sz="3200" b="1" dirty="0" err="1">
                <a:solidFill>
                  <a:schemeClr val="bg1"/>
                </a:solidFill>
                <a:latin typeface="Calibri" panose="020F0502020204030204" pitchFamily="34" charset="0"/>
                <a:cs typeface="Calibri" panose="020F0502020204030204" pitchFamily="34" charset="0"/>
              </a:rPr>
              <a:t>Valuers</a:t>
            </a:r>
            <a:r>
              <a:rPr lang="en-US" sz="3200" b="1" dirty="0">
                <a:solidFill>
                  <a:schemeClr val="bg1"/>
                </a:solidFill>
                <a:latin typeface="Calibri" panose="020F0502020204030204" pitchFamily="34" charset="0"/>
                <a:cs typeface="Calibri" panose="020F0502020204030204" pitchFamily="34" charset="0"/>
              </a:rPr>
              <a:t> and Valuation)Rules 2017</a:t>
            </a:r>
            <a:endParaRPr lang="en-US" sz="3200" dirty="0">
              <a:solidFill>
                <a:schemeClr val="bg1"/>
              </a:solidFill>
              <a:latin typeface="Calibri" panose="020F0502020204030204" pitchFamily="34" charset="0"/>
              <a:cs typeface="Calibri" panose="020F0502020204030204" pitchFamily="34" charset="0"/>
            </a:endParaRPr>
          </a:p>
        </p:txBody>
      </p:sp>
      <p:sp>
        <p:nvSpPr>
          <p:cNvPr id="7" name="Rectangle 1"/>
          <p:cNvSpPr>
            <a:spLocks noChangeArrowheads="1"/>
          </p:cNvSpPr>
          <p:nvPr/>
        </p:nvSpPr>
        <p:spPr bwMode="auto">
          <a:xfrm>
            <a:off x="501207" y="897489"/>
            <a:ext cx="1125720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Debt equity ratios is 3: 1 means 9 </a:t>
            </a:r>
            <a:r>
              <a:rPr kumimoji="0" lang="en-US" sz="36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lac</a:t>
            </a:r>
            <a:r>
              <a:rPr kumimoji="0" lang="en-US" sz="36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 3 </a:t>
            </a:r>
            <a:r>
              <a:rPr kumimoji="0" lang="en-US" sz="36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lac</a:t>
            </a:r>
            <a:r>
              <a:rPr kumimoji="0" lang="en-US" sz="36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(owned funds are 3)</a:t>
            </a:r>
            <a:endParaRPr kumimoji="0" lang="en-US" sz="4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Asset = Current Liabilities + Debt + Equity  </a:t>
            </a:r>
            <a:r>
              <a:rPr kumimoji="0" lang="en-US" sz="36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i.e</a:t>
            </a:r>
            <a:endParaRPr kumimoji="0" lang="en-US" sz="4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20 Lac = Current Liabilities + 9 Lac + 3 Lac </a:t>
            </a:r>
            <a:endParaRPr kumimoji="0" lang="en-US" sz="4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Current Liabilities = 20 Lac - 12 Lac = 8 Lac</a:t>
            </a:r>
            <a:endParaRPr kumimoji="0" lang="en-US" sz="4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Current Ratio is 1.5 : 1 </a:t>
            </a:r>
            <a:r>
              <a:rPr kumimoji="0" lang="en-US" sz="36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i.e</a:t>
            </a:r>
            <a:r>
              <a:rPr kumimoji="0" lang="en-US" sz="36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 1.5 x 8 </a:t>
            </a:r>
            <a:endParaRPr kumimoji="0" lang="en-US" sz="4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Current Assets  = 12 Lac </a:t>
            </a:r>
            <a:endParaRPr kumimoji="0" lang="en-US" sz="6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5993303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0"/>
            <a:ext cx="12192000" cy="6858000"/>
          </a:xfrm>
          <a:prstGeom prst="rect">
            <a:avLst/>
          </a:prstGeom>
          <a:solidFill>
            <a:srgbClr val="D50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2" name="Rectangle 41"/>
          <p:cNvSpPr/>
          <p:nvPr/>
        </p:nvSpPr>
        <p:spPr>
          <a:xfrm>
            <a:off x="371343" y="357390"/>
            <a:ext cx="11449319" cy="6168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3" name="TextBox 42">
            <a:extLst>
              <a:ext uri="{FF2B5EF4-FFF2-40B4-BE49-F238E27FC236}">
                <a16:creationId xmlns="" xmlns:a16="http://schemas.microsoft.com/office/drawing/2014/main" id="{BA20F8B6-4C81-48DF-8207-30423DABC7BC}"/>
              </a:ext>
            </a:extLst>
          </p:cNvPr>
          <p:cNvSpPr txBox="1"/>
          <p:nvPr/>
        </p:nvSpPr>
        <p:spPr>
          <a:xfrm>
            <a:off x="371343" y="288641"/>
            <a:ext cx="8920046" cy="584775"/>
          </a:xfrm>
          <a:prstGeom prst="rect">
            <a:avLst/>
          </a:prstGeom>
          <a:solidFill>
            <a:srgbClr val="D50032"/>
          </a:solid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New </a:t>
            </a:r>
            <a:r>
              <a:rPr lang="en-US" sz="3200" b="1" dirty="0" smtClean="0">
                <a:solidFill>
                  <a:schemeClr val="bg1"/>
                </a:solidFill>
                <a:latin typeface="Calibri" panose="020F0502020204030204" pitchFamily="34" charset="0"/>
                <a:cs typeface="Calibri" panose="020F0502020204030204" pitchFamily="34" charset="0"/>
              </a:rPr>
              <a:t>Regulations – Financial Reporting</a:t>
            </a:r>
            <a:endParaRPr lang="en-US" sz="3200" dirty="0">
              <a:solidFill>
                <a:schemeClr val="bg1"/>
              </a:solidFill>
              <a:latin typeface="Calibri" panose="020F0502020204030204" pitchFamily="34" charset="0"/>
              <a:cs typeface="Calibri" panose="020F0502020204030204" pitchFamily="34" charset="0"/>
            </a:endParaRPr>
          </a:p>
        </p:txBody>
      </p:sp>
      <p:sp>
        <p:nvSpPr>
          <p:cNvPr id="35" name="Rectangle 34">
            <a:extLst>
              <a:ext uri="{FF2B5EF4-FFF2-40B4-BE49-F238E27FC236}">
                <a16:creationId xmlns="" xmlns:a16="http://schemas.microsoft.com/office/drawing/2014/main" id="{F2D678EE-648C-4386-9FE6-A18DE0DFE6B0}"/>
              </a:ext>
            </a:extLst>
          </p:cNvPr>
          <p:cNvSpPr/>
          <p:nvPr/>
        </p:nvSpPr>
        <p:spPr>
          <a:xfrm>
            <a:off x="599593" y="1561916"/>
            <a:ext cx="10964878" cy="4154984"/>
          </a:xfrm>
          <a:prstGeom prst="rect">
            <a:avLst/>
          </a:prstGeom>
        </p:spPr>
        <p:txBody>
          <a:bodyPr wrap="square">
            <a:spAutoFit/>
          </a:bodyPr>
          <a:lstStyle/>
          <a:p>
            <a:pPr marL="285750" indent="-285750">
              <a:spcBef>
                <a:spcPts val="1176"/>
              </a:spcBef>
              <a:buFont typeface="Arial" panose="020B0604020202020204" pitchFamily="34" charset="0"/>
              <a:buChar char="•"/>
            </a:pPr>
            <a:r>
              <a:rPr lang="en-US" sz="3200" b="1" dirty="0"/>
              <a:t>Growing importance of </a:t>
            </a:r>
            <a:r>
              <a:rPr lang="en-US" sz="3200" b="1" dirty="0" smtClean="0"/>
              <a:t>Fair values </a:t>
            </a:r>
            <a:r>
              <a:rPr lang="en-US" sz="3200" b="1" dirty="0"/>
              <a:t>in financial reporting globally and in India</a:t>
            </a:r>
          </a:p>
          <a:p>
            <a:pPr marL="285750" indent="-285750">
              <a:spcBef>
                <a:spcPts val="1176"/>
              </a:spcBef>
              <a:buFont typeface="Arial" panose="020B0604020202020204" pitchFamily="34" charset="0"/>
              <a:buChar char="•"/>
            </a:pPr>
            <a:r>
              <a:rPr lang="en-US" sz="3200" dirty="0"/>
              <a:t>Role of management in preparing financial statements according to recognized standards </a:t>
            </a:r>
            <a:r>
              <a:rPr lang="mr-IN" sz="3200" dirty="0"/>
              <a:t>–</a:t>
            </a:r>
            <a:r>
              <a:rPr lang="en-US" sz="3200" dirty="0"/>
              <a:t> </a:t>
            </a:r>
            <a:r>
              <a:rPr lang="en-US" sz="3200" dirty="0" smtClean="0"/>
              <a:t>IFRS/ </a:t>
            </a:r>
            <a:r>
              <a:rPr lang="en-US" sz="3200" dirty="0" err="1" smtClean="0"/>
              <a:t>Ind</a:t>
            </a:r>
            <a:r>
              <a:rPr lang="en-US" sz="3200" dirty="0" smtClean="0"/>
              <a:t> AS</a:t>
            </a:r>
            <a:endParaRPr lang="en-US" sz="3200" dirty="0"/>
          </a:p>
          <a:p>
            <a:pPr marL="285750" indent="-285750">
              <a:spcBef>
                <a:spcPts val="1176"/>
              </a:spcBef>
              <a:buFont typeface="Arial" panose="020B0604020202020204" pitchFamily="34" charset="0"/>
              <a:buChar char="•"/>
            </a:pPr>
            <a:r>
              <a:rPr lang="en-US" sz="3200" dirty="0"/>
              <a:t>Role of auditors and regulator</a:t>
            </a:r>
          </a:p>
          <a:p>
            <a:pPr marL="285750" indent="-285750">
              <a:spcBef>
                <a:spcPts val="1176"/>
              </a:spcBef>
              <a:buFont typeface="Arial" panose="020B0604020202020204" pitchFamily="34" charset="0"/>
              <a:buChar char="•"/>
            </a:pPr>
            <a:r>
              <a:rPr lang="en-US" sz="3200" dirty="0"/>
              <a:t>Need for qualified expert business </a:t>
            </a:r>
            <a:r>
              <a:rPr lang="en-US" sz="3200" dirty="0" err="1"/>
              <a:t>valuer</a:t>
            </a:r>
            <a:r>
              <a:rPr lang="en-US" sz="3200" dirty="0"/>
              <a:t> </a:t>
            </a:r>
            <a:endParaRPr lang="en-US" sz="3200" dirty="0" smtClean="0"/>
          </a:p>
          <a:p>
            <a:pPr marL="285750" indent="-285750">
              <a:spcBef>
                <a:spcPts val="1176"/>
              </a:spcBef>
              <a:buFont typeface="Arial" panose="020B0604020202020204" pitchFamily="34" charset="0"/>
              <a:buChar char="•"/>
            </a:pPr>
            <a:r>
              <a:rPr lang="en-US" sz="3200" dirty="0" smtClean="0"/>
              <a:t>Public Trust</a:t>
            </a:r>
          </a:p>
        </p:txBody>
      </p:sp>
    </p:spTree>
    <p:extLst>
      <p:ext uri="{BB962C8B-B14F-4D97-AF65-F5344CB8AC3E}">
        <p14:creationId xmlns:p14="http://schemas.microsoft.com/office/powerpoint/2010/main" xmlns="" val="209139532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0"/>
            <a:ext cx="12192000" cy="6858000"/>
          </a:xfrm>
          <a:prstGeom prst="rect">
            <a:avLst/>
          </a:prstGeom>
          <a:solidFill>
            <a:srgbClr val="D50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2" name="Rectangle 41"/>
          <p:cNvSpPr/>
          <p:nvPr/>
        </p:nvSpPr>
        <p:spPr>
          <a:xfrm>
            <a:off x="371343" y="357390"/>
            <a:ext cx="11449319" cy="6168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 name="Rectangle 5"/>
          <p:cNvSpPr/>
          <p:nvPr/>
        </p:nvSpPr>
        <p:spPr>
          <a:xfrm>
            <a:off x="2326775" y="1296235"/>
            <a:ext cx="9302847" cy="2923877"/>
          </a:xfrm>
          <a:prstGeom prst="rect">
            <a:avLst/>
          </a:prstGeom>
        </p:spPr>
        <p:txBody>
          <a:bodyPr wrap="square">
            <a:spAutoFit/>
          </a:bodyPr>
          <a:lstStyle/>
          <a:p>
            <a:pPr lvl="0" eaLnBrk="0" fontAlgn="base" hangingPunct="0">
              <a:spcBef>
                <a:spcPct val="0"/>
              </a:spcBef>
              <a:spcAft>
                <a:spcPct val="0"/>
              </a:spcAft>
            </a:pPr>
            <a:r>
              <a:rPr lang="en-US" sz="3600" b="1" dirty="0" smtClean="0">
                <a:solidFill>
                  <a:srgbClr val="000000"/>
                </a:solidFill>
                <a:latin typeface="Arial" pitchFamily="34" charset="0"/>
                <a:ea typeface="Times New Roman" pitchFamily="18" charset="0"/>
                <a:cs typeface="Arial" pitchFamily="34" charset="0"/>
              </a:rPr>
              <a:t>Finance</a:t>
            </a:r>
          </a:p>
          <a:p>
            <a:pPr lvl="0" eaLnBrk="0" fontAlgn="base" hangingPunct="0">
              <a:spcBef>
                <a:spcPct val="0"/>
              </a:spcBef>
              <a:spcAft>
                <a:spcPct val="0"/>
              </a:spcAft>
            </a:pPr>
            <a:endParaRPr lang="en-US" sz="4000" dirty="0" smtClean="0">
              <a:latin typeface="Arial" pitchFamily="34" charset="0"/>
              <a:cs typeface="Arial" pitchFamily="34" charset="0"/>
            </a:endParaRPr>
          </a:p>
          <a:p>
            <a:pPr lvl="0" eaLnBrk="0" fontAlgn="base" hangingPunct="0">
              <a:spcBef>
                <a:spcPct val="0"/>
              </a:spcBef>
              <a:spcAft>
                <a:spcPct val="0"/>
              </a:spcAft>
            </a:pPr>
            <a:r>
              <a:rPr lang="en-US" sz="3600" dirty="0" smtClean="0">
                <a:solidFill>
                  <a:srgbClr val="000000"/>
                </a:solidFill>
                <a:latin typeface="Arial" pitchFamily="34" charset="0"/>
                <a:ea typeface="Times New Roman" pitchFamily="18" charset="0"/>
                <a:cs typeface="Arial" pitchFamily="34" charset="0"/>
              </a:rPr>
              <a:t>1. Basic concepts in Finance</a:t>
            </a:r>
            <a:endParaRPr lang="en-US" sz="4000" dirty="0" smtClean="0">
              <a:latin typeface="Arial" pitchFamily="34" charset="0"/>
              <a:cs typeface="Arial" pitchFamily="34" charset="0"/>
            </a:endParaRPr>
          </a:p>
          <a:p>
            <a:pPr lvl="0" eaLnBrk="0" fontAlgn="base" hangingPunct="0">
              <a:spcBef>
                <a:spcPct val="0"/>
              </a:spcBef>
              <a:spcAft>
                <a:spcPct val="0"/>
              </a:spcAft>
            </a:pPr>
            <a:r>
              <a:rPr lang="en-US" sz="3600" dirty="0" smtClean="0">
                <a:solidFill>
                  <a:srgbClr val="000000"/>
                </a:solidFill>
                <a:latin typeface="Arial" pitchFamily="34" charset="0"/>
                <a:ea typeface="Times New Roman" pitchFamily="18" charset="0"/>
                <a:cs typeface="Arial" pitchFamily="34" charset="0"/>
              </a:rPr>
              <a:t>2. Decisions in Finance</a:t>
            </a:r>
            <a:endParaRPr lang="en-US" sz="4000" dirty="0" smtClean="0">
              <a:latin typeface="Arial" pitchFamily="34" charset="0"/>
              <a:cs typeface="Arial" pitchFamily="34" charset="0"/>
            </a:endParaRPr>
          </a:p>
          <a:p>
            <a:pPr lvl="0" eaLnBrk="0" fontAlgn="base" hangingPunct="0">
              <a:spcBef>
                <a:spcPct val="0"/>
              </a:spcBef>
              <a:spcAft>
                <a:spcPct val="0"/>
              </a:spcAft>
            </a:pPr>
            <a:r>
              <a:rPr lang="en-US" sz="3600" dirty="0" smtClean="0">
                <a:solidFill>
                  <a:srgbClr val="000000"/>
                </a:solidFill>
                <a:latin typeface="Arial" pitchFamily="34" charset="0"/>
                <a:ea typeface="Times New Roman" pitchFamily="18" charset="0"/>
                <a:cs typeface="Arial" pitchFamily="34" charset="0"/>
              </a:rPr>
              <a:t>3. Financial Markets and Securities Markets</a:t>
            </a:r>
            <a:endParaRPr lang="en-US" sz="5400" dirty="0" smtClean="0">
              <a:latin typeface="Arial" pitchFamily="34" charset="0"/>
              <a:cs typeface="Arial" pitchFamily="34" charset="0"/>
            </a:endParaRPr>
          </a:p>
        </p:txBody>
      </p:sp>
    </p:spTree>
    <p:extLst>
      <p:ext uri="{BB962C8B-B14F-4D97-AF65-F5344CB8AC3E}">
        <p14:creationId xmlns:p14="http://schemas.microsoft.com/office/powerpoint/2010/main" xmlns="" val="209139532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0"/>
            <a:ext cx="12192000" cy="6858000"/>
          </a:xfrm>
          <a:prstGeom prst="rect">
            <a:avLst/>
          </a:prstGeom>
          <a:solidFill>
            <a:srgbClr val="D50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2" name="Rectangle 41"/>
          <p:cNvSpPr/>
          <p:nvPr/>
        </p:nvSpPr>
        <p:spPr>
          <a:xfrm>
            <a:off x="371343" y="357390"/>
            <a:ext cx="11449319" cy="6168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5" name="Rectangle 4"/>
          <p:cNvSpPr/>
          <p:nvPr/>
        </p:nvSpPr>
        <p:spPr>
          <a:xfrm>
            <a:off x="523715" y="459100"/>
            <a:ext cx="11363485" cy="6063198"/>
          </a:xfrm>
          <a:prstGeom prst="rect">
            <a:avLst/>
          </a:prstGeom>
        </p:spPr>
        <p:txBody>
          <a:bodyPr wrap="square">
            <a:spAutoFit/>
          </a:bodyPr>
          <a:lstStyle/>
          <a:p>
            <a:pPr lvl="0" eaLnBrk="0" fontAlgn="base" hangingPunct="0">
              <a:spcBef>
                <a:spcPct val="0"/>
              </a:spcBef>
              <a:spcAft>
                <a:spcPct val="0"/>
              </a:spcAft>
            </a:pPr>
            <a:r>
              <a:rPr lang="en-US" sz="3200" b="1" dirty="0" smtClean="0">
                <a:solidFill>
                  <a:srgbClr val="000000"/>
                </a:solidFill>
                <a:latin typeface="Arial" pitchFamily="34" charset="0"/>
                <a:ea typeface="Times New Roman" pitchFamily="18" charset="0"/>
                <a:cs typeface="Arial" pitchFamily="34" charset="0"/>
              </a:rPr>
              <a:t>Finance</a:t>
            </a:r>
          </a:p>
          <a:p>
            <a:pPr lvl="0" eaLnBrk="0" fontAlgn="base" hangingPunct="0">
              <a:spcBef>
                <a:spcPct val="0"/>
              </a:spcBef>
              <a:spcAft>
                <a:spcPct val="0"/>
              </a:spcAft>
            </a:pPr>
            <a:endParaRPr lang="en-US" sz="3600" dirty="0" smtClean="0">
              <a:latin typeface="Arial" pitchFamily="34" charset="0"/>
              <a:cs typeface="Arial" pitchFamily="34" charset="0"/>
            </a:endParaRPr>
          </a:p>
          <a:p>
            <a:pPr marL="514350" lvl="0" indent="-514350" eaLnBrk="0" fontAlgn="base" hangingPunct="0">
              <a:spcBef>
                <a:spcPct val="0"/>
              </a:spcBef>
              <a:spcAft>
                <a:spcPct val="0"/>
              </a:spcAft>
              <a:buAutoNum type="arabicPeriod"/>
            </a:pPr>
            <a:r>
              <a:rPr lang="en-US" sz="3200" dirty="0" smtClean="0">
                <a:solidFill>
                  <a:srgbClr val="000000"/>
                </a:solidFill>
                <a:latin typeface="Arial" pitchFamily="34" charset="0"/>
                <a:ea typeface="Times New Roman" pitchFamily="18" charset="0"/>
                <a:cs typeface="Arial" pitchFamily="34" charset="0"/>
              </a:rPr>
              <a:t>Concepts of Time value of Money (PV, Fair value)</a:t>
            </a:r>
          </a:p>
          <a:p>
            <a:pPr marL="514350" lvl="0" indent="-514350" eaLnBrk="0" fontAlgn="base" hangingPunct="0">
              <a:spcBef>
                <a:spcPct val="0"/>
              </a:spcBef>
              <a:spcAft>
                <a:spcPct val="0"/>
              </a:spcAft>
              <a:buAutoNum type="arabicPeriod"/>
            </a:pPr>
            <a:r>
              <a:rPr lang="en-GB" sz="3200" dirty="0" smtClean="0">
                <a:solidFill>
                  <a:srgbClr val="000000"/>
                </a:solidFill>
                <a:latin typeface="Arial" pitchFamily="34" charset="0"/>
                <a:ea typeface="Times New Roman" pitchFamily="18" charset="0"/>
                <a:cs typeface="Arial" pitchFamily="34" charset="0"/>
              </a:rPr>
              <a:t>Capital Structure –concepts- Debt or Equity (Balanced) </a:t>
            </a:r>
          </a:p>
          <a:p>
            <a:pPr marL="514350" lvl="0" indent="-514350" eaLnBrk="0" fontAlgn="base" hangingPunct="0">
              <a:spcBef>
                <a:spcPct val="0"/>
              </a:spcBef>
              <a:spcAft>
                <a:spcPct val="0"/>
              </a:spcAft>
              <a:buAutoNum type="arabicPeriod"/>
            </a:pPr>
            <a:r>
              <a:rPr lang="en-GB" sz="3200" dirty="0" smtClean="0">
                <a:solidFill>
                  <a:srgbClr val="000000"/>
                </a:solidFill>
                <a:latin typeface="Arial" pitchFamily="34" charset="0"/>
                <a:ea typeface="Times New Roman" pitchFamily="18" charset="0"/>
                <a:cs typeface="Arial" pitchFamily="34" charset="0"/>
              </a:rPr>
              <a:t>Optimal Capital Structure </a:t>
            </a:r>
          </a:p>
          <a:p>
            <a:pPr marL="514350" lvl="0" indent="-514350" eaLnBrk="0" fontAlgn="base" hangingPunct="0">
              <a:spcBef>
                <a:spcPct val="0"/>
              </a:spcBef>
              <a:spcAft>
                <a:spcPct val="0"/>
              </a:spcAft>
              <a:buAutoNum type="arabicPeriod"/>
            </a:pPr>
            <a:r>
              <a:rPr lang="en-GB" sz="3200" dirty="0" smtClean="0">
                <a:solidFill>
                  <a:srgbClr val="000000"/>
                </a:solidFill>
                <a:latin typeface="Arial" pitchFamily="34" charset="0"/>
                <a:ea typeface="Times New Roman" pitchFamily="18" charset="0"/>
                <a:cs typeface="Arial" pitchFamily="34" charset="0"/>
              </a:rPr>
              <a:t>Capital Budgeting – Long term assets</a:t>
            </a:r>
          </a:p>
          <a:p>
            <a:pPr marL="514350" lvl="0" indent="-514350" eaLnBrk="0" fontAlgn="base" hangingPunct="0">
              <a:spcBef>
                <a:spcPct val="0"/>
              </a:spcBef>
              <a:spcAft>
                <a:spcPct val="0"/>
              </a:spcAft>
              <a:buAutoNum type="arabicPeriod"/>
            </a:pPr>
            <a:r>
              <a:rPr lang="en-GB" sz="3200" dirty="0" smtClean="0">
                <a:solidFill>
                  <a:srgbClr val="000000"/>
                </a:solidFill>
                <a:latin typeface="Arial" pitchFamily="34" charset="0"/>
                <a:ea typeface="Times New Roman" pitchFamily="18" charset="0"/>
                <a:cs typeface="Arial" pitchFamily="34" charset="0"/>
              </a:rPr>
              <a:t>Capital Budget decision – Accept/Reject, Mutually exclusive, Capital rationing </a:t>
            </a:r>
          </a:p>
          <a:p>
            <a:pPr marL="514350" lvl="0" indent="-514350" eaLnBrk="0" fontAlgn="base" hangingPunct="0">
              <a:spcBef>
                <a:spcPct val="0"/>
              </a:spcBef>
              <a:spcAft>
                <a:spcPct val="0"/>
              </a:spcAft>
              <a:buAutoNum type="arabicPeriod"/>
            </a:pPr>
            <a:r>
              <a:rPr lang="en-GB" sz="3200" dirty="0" smtClean="0">
                <a:solidFill>
                  <a:srgbClr val="000000"/>
                </a:solidFill>
                <a:latin typeface="Arial" pitchFamily="34" charset="0"/>
                <a:ea typeface="Times New Roman" pitchFamily="18" charset="0"/>
                <a:cs typeface="Arial" pitchFamily="34" charset="0"/>
              </a:rPr>
              <a:t>Capital Budgeting techniques :</a:t>
            </a:r>
          </a:p>
          <a:p>
            <a:pPr marL="971550" lvl="1" indent="-514350" eaLnBrk="0" fontAlgn="base" hangingPunct="0">
              <a:spcBef>
                <a:spcPct val="0"/>
              </a:spcBef>
              <a:spcAft>
                <a:spcPct val="0"/>
              </a:spcAft>
              <a:buAutoNum type="arabicPeriod"/>
            </a:pPr>
            <a:r>
              <a:rPr lang="en-GB" sz="3200" dirty="0" smtClean="0">
                <a:solidFill>
                  <a:srgbClr val="000000"/>
                </a:solidFill>
                <a:latin typeface="Arial" pitchFamily="34" charset="0"/>
                <a:ea typeface="Times New Roman" pitchFamily="18" charset="0"/>
                <a:cs typeface="Arial" pitchFamily="34" charset="0"/>
              </a:rPr>
              <a:t>Payback / Discounted Pay back methods </a:t>
            </a:r>
          </a:p>
          <a:p>
            <a:pPr marL="971550" lvl="1" indent="-514350" eaLnBrk="0" fontAlgn="base" hangingPunct="0">
              <a:spcBef>
                <a:spcPct val="0"/>
              </a:spcBef>
              <a:spcAft>
                <a:spcPct val="0"/>
              </a:spcAft>
              <a:buAutoNum type="arabicPeriod"/>
            </a:pPr>
            <a:r>
              <a:rPr lang="en-GB" sz="3200" dirty="0" smtClean="0">
                <a:solidFill>
                  <a:srgbClr val="000000"/>
                </a:solidFill>
                <a:latin typeface="Arial" pitchFamily="34" charset="0"/>
                <a:ea typeface="Times New Roman" pitchFamily="18" charset="0"/>
                <a:cs typeface="Arial" pitchFamily="34" charset="0"/>
              </a:rPr>
              <a:t>NPV/IRR/PI methods      </a:t>
            </a:r>
            <a:endParaRPr lang="en-US" sz="3200" dirty="0" smtClean="0">
              <a:solidFill>
                <a:srgbClr val="000000"/>
              </a:solidFill>
              <a:latin typeface="Arial" pitchFamily="34" charset="0"/>
              <a:ea typeface="Times New Roman" pitchFamily="18" charset="0"/>
              <a:cs typeface="Arial" pitchFamily="34" charset="0"/>
            </a:endParaRPr>
          </a:p>
          <a:p>
            <a:pPr marL="514350" lvl="0" indent="-514350" eaLnBrk="0" fontAlgn="base" hangingPunct="0">
              <a:spcBef>
                <a:spcPct val="0"/>
              </a:spcBef>
              <a:spcAft>
                <a:spcPct val="0"/>
              </a:spcAft>
            </a:pPr>
            <a:r>
              <a:rPr lang="en-US" sz="3200" dirty="0" smtClean="0">
                <a:solidFill>
                  <a:srgbClr val="000000"/>
                </a:solidFill>
                <a:latin typeface="Arial" pitchFamily="34" charset="0"/>
                <a:ea typeface="Times New Roman" pitchFamily="18" charset="0"/>
                <a:cs typeface="Arial" pitchFamily="34" charset="0"/>
              </a:rPr>
              <a:t>  </a:t>
            </a:r>
            <a:endParaRPr lang="en-US" sz="4800" dirty="0" smtClean="0">
              <a:latin typeface="Arial" pitchFamily="34" charset="0"/>
              <a:cs typeface="Arial" pitchFamily="34" charset="0"/>
            </a:endParaRPr>
          </a:p>
        </p:txBody>
      </p:sp>
    </p:spTree>
    <p:extLst>
      <p:ext uri="{BB962C8B-B14F-4D97-AF65-F5344CB8AC3E}">
        <p14:creationId xmlns:p14="http://schemas.microsoft.com/office/powerpoint/2010/main" xmlns="" val="2091395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 name="Rectangle 16"/>
          <p:cNvSpPr/>
          <p:nvPr/>
        </p:nvSpPr>
        <p:spPr>
          <a:xfrm>
            <a:off x="304526" y="298228"/>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dirty="0">
              <a:solidFill>
                <a:schemeClr val="bg1"/>
              </a:solidFill>
              <a:latin typeface="Calibri" panose="020F0502020204030204" pitchFamily="34" charset="0"/>
              <a:cs typeface="Calibri" panose="020F0502020204030204" pitchFamily="34" charset="0"/>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2612" y="1256180"/>
            <a:ext cx="11113036" cy="5117846"/>
          </a:xfrm>
          <a:prstGeom prst="rect">
            <a:avLst/>
          </a:prstGeom>
        </p:spPr>
      </p:pic>
      <p:sp>
        <p:nvSpPr>
          <p:cNvPr id="9" name="TextBox 8"/>
          <p:cNvSpPr txBox="1"/>
          <p:nvPr/>
        </p:nvSpPr>
        <p:spPr>
          <a:xfrm>
            <a:off x="3014663" y="404455"/>
            <a:ext cx="5964007" cy="1077218"/>
          </a:xfrm>
          <a:prstGeom prst="rect">
            <a:avLst/>
          </a:prstGeom>
          <a:noFill/>
        </p:spPr>
        <p:txBody>
          <a:bodyPr wrap="square" rtlCol="0">
            <a:spAutoFit/>
          </a:bodyPr>
          <a:lstStyle/>
          <a:p>
            <a:pPr algn="ctr"/>
            <a:r>
              <a:rPr lang="en-US" sz="3200" b="1" dirty="0">
                <a:solidFill>
                  <a:srgbClr val="141F3C"/>
                </a:solidFill>
                <a:latin typeface="Calibri" panose="020F0502020204030204" pitchFamily="34" charset="0"/>
                <a:cs typeface="Calibri" panose="020F0502020204030204" pitchFamily="34" charset="0"/>
              </a:rPr>
              <a:t>‘</a:t>
            </a:r>
            <a:r>
              <a:rPr lang="en-US" sz="3200" b="1" dirty="0">
                <a:solidFill>
                  <a:srgbClr val="D70032"/>
                </a:solidFill>
                <a:latin typeface="Calibri" panose="020F0502020204030204" pitchFamily="34" charset="0"/>
                <a:cs typeface="Calibri" panose="020F0502020204030204" pitchFamily="34" charset="0"/>
              </a:rPr>
              <a:t>Valuation Approaches</a:t>
            </a:r>
            <a:r>
              <a:rPr lang="en-US" sz="3200" b="1" dirty="0">
                <a:solidFill>
                  <a:srgbClr val="141F3C"/>
                </a:solidFill>
                <a:latin typeface="Calibri" panose="020F0502020204030204" pitchFamily="34" charset="0"/>
                <a:cs typeface="Calibri" panose="020F0502020204030204" pitchFamily="34" charset="0"/>
              </a:rPr>
              <a:t>, globally</a:t>
            </a:r>
            <a:r>
              <a:rPr lang="en-US" sz="3200" b="1" dirty="0" smtClean="0">
                <a:solidFill>
                  <a:srgbClr val="141F3C"/>
                </a:solidFill>
                <a:latin typeface="Calibri" panose="020F0502020204030204" pitchFamily="34" charset="0"/>
                <a:cs typeface="Calibri" panose="020F0502020204030204" pitchFamily="34" charset="0"/>
              </a:rPr>
              <a:t>’- Weighted Average work out </a:t>
            </a:r>
            <a:endParaRPr lang="en-US" b="1" dirty="0">
              <a:solidFill>
                <a:srgbClr val="141F3C"/>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49315" y="1405731"/>
            <a:ext cx="5446334" cy="287119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35944" y="1383096"/>
            <a:ext cx="5526254" cy="2935999"/>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039261" y="3782403"/>
            <a:ext cx="2285852" cy="2670837"/>
          </a:xfrm>
          <a:prstGeom prst="rect">
            <a:avLst/>
          </a:prstGeom>
        </p:spPr>
      </p:pic>
      <p:sp>
        <p:nvSpPr>
          <p:cNvPr id="5" name="TextBox 4"/>
          <p:cNvSpPr txBox="1"/>
          <p:nvPr/>
        </p:nvSpPr>
        <p:spPr>
          <a:xfrm>
            <a:off x="826002" y="1614896"/>
            <a:ext cx="3383018" cy="1292662"/>
          </a:xfrm>
          <a:prstGeom prst="rect">
            <a:avLst/>
          </a:prstGeom>
          <a:noFill/>
        </p:spPr>
        <p:txBody>
          <a:bodyPr wrap="square" rtlCol="0">
            <a:spAutoFit/>
          </a:bodyPr>
          <a:lstStyle/>
          <a:p>
            <a:r>
              <a:rPr lang="en-US" sz="3900" b="1" dirty="0">
                <a:solidFill>
                  <a:schemeClr val="bg1"/>
                </a:solidFill>
                <a:latin typeface="Calibri" panose="020F0502020204030204" pitchFamily="34" charset="0"/>
                <a:cs typeface="Calibri" panose="020F0502020204030204" pitchFamily="34" charset="0"/>
              </a:rPr>
              <a:t>Income Approach</a:t>
            </a:r>
          </a:p>
        </p:txBody>
      </p:sp>
      <p:sp>
        <p:nvSpPr>
          <p:cNvPr id="14" name="TextBox 13"/>
          <p:cNvSpPr txBox="1"/>
          <p:nvPr/>
        </p:nvSpPr>
        <p:spPr>
          <a:xfrm>
            <a:off x="8640329" y="1527656"/>
            <a:ext cx="2616978" cy="1323439"/>
          </a:xfrm>
          <a:prstGeom prst="rect">
            <a:avLst/>
          </a:prstGeom>
          <a:noFill/>
        </p:spPr>
        <p:txBody>
          <a:bodyPr wrap="square" rtlCol="0">
            <a:spAutoFit/>
          </a:bodyPr>
          <a:lstStyle/>
          <a:p>
            <a:r>
              <a:rPr lang="en-US" sz="4000" b="1" dirty="0">
                <a:solidFill>
                  <a:srgbClr val="141F3C"/>
                </a:solidFill>
                <a:latin typeface="Calibri" panose="020F0502020204030204" pitchFamily="34" charset="0"/>
                <a:cs typeface="Calibri" panose="020F0502020204030204" pitchFamily="34" charset="0"/>
              </a:rPr>
              <a:t>Asset Approach</a:t>
            </a:r>
            <a:endParaRPr lang="en-US" sz="4400" b="1" dirty="0">
              <a:solidFill>
                <a:srgbClr val="141F3C"/>
              </a:solidFill>
              <a:latin typeface="Calibri" panose="020F0502020204030204" pitchFamily="34" charset="0"/>
              <a:cs typeface="Calibri" panose="020F0502020204030204" pitchFamily="34" charset="0"/>
            </a:endParaRPr>
          </a:p>
        </p:txBody>
      </p:sp>
      <p:sp>
        <p:nvSpPr>
          <p:cNvPr id="15" name="TextBox 14"/>
          <p:cNvSpPr txBox="1"/>
          <p:nvPr/>
        </p:nvSpPr>
        <p:spPr>
          <a:xfrm>
            <a:off x="4982109" y="4790219"/>
            <a:ext cx="2463938" cy="1200329"/>
          </a:xfrm>
          <a:prstGeom prst="rect">
            <a:avLst/>
          </a:prstGeom>
          <a:noFill/>
        </p:spPr>
        <p:txBody>
          <a:bodyPr wrap="square" rtlCol="0">
            <a:spAutoFit/>
          </a:bodyPr>
          <a:lstStyle/>
          <a:p>
            <a:pPr algn="ctr"/>
            <a:r>
              <a:rPr lang="en-US" sz="3600" b="1" dirty="0">
                <a:solidFill>
                  <a:srgbClr val="141F3C"/>
                </a:solidFill>
                <a:latin typeface="Calibri" panose="020F0502020204030204" pitchFamily="34" charset="0"/>
                <a:cs typeface="Calibri" panose="020F0502020204030204" pitchFamily="34" charset="0"/>
              </a:rPr>
              <a:t>Market Approach</a:t>
            </a:r>
            <a:endParaRPr lang="en-US" sz="5400" b="1" dirty="0">
              <a:solidFill>
                <a:srgbClr val="141F3C"/>
              </a:solidFill>
              <a:latin typeface="Calibri" panose="020F0502020204030204" pitchFamily="34" charset="0"/>
              <a:cs typeface="Calibri" panose="020F0502020204030204" pitchFamily="34" charset="0"/>
            </a:endParaRPr>
          </a:p>
        </p:txBody>
      </p:sp>
      <p:pic>
        <p:nvPicPr>
          <p:cNvPr id="3074" name="Picture 2" descr="Image result for basic icon png"/>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4704802" y="2633581"/>
            <a:ext cx="1290243" cy="1290243"/>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Related image"/>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6127973" y="2473860"/>
            <a:ext cx="1732755" cy="1732755"/>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Image result for other services icon png"/>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5579094" y="3912116"/>
            <a:ext cx="1076417" cy="10764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6133619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0"/>
            <a:ext cx="12192000" cy="6858000"/>
          </a:xfrm>
          <a:prstGeom prst="rect">
            <a:avLst/>
          </a:prstGeom>
          <a:solidFill>
            <a:srgbClr val="D50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2" name="Rectangle 41"/>
          <p:cNvSpPr/>
          <p:nvPr/>
        </p:nvSpPr>
        <p:spPr>
          <a:xfrm>
            <a:off x="371343" y="357390"/>
            <a:ext cx="11449319" cy="6168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3" name="TextBox 42">
            <a:extLst>
              <a:ext uri="{FF2B5EF4-FFF2-40B4-BE49-F238E27FC236}">
                <a16:creationId xmlns="" xmlns:a16="http://schemas.microsoft.com/office/drawing/2014/main" id="{BA20F8B6-4C81-48DF-8207-30423DABC7BC}"/>
              </a:ext>
            </a:extLst>
          </p:cNvPr>
          <p:cNvSpPr txBox="1"/>
          <p:nvPr/>
        </p:nvSpPr>
        <p:spPr>
          <a:xfrm>
            <a:off x="371343" y="288641"/>
            <a:ext cx="8920046" cy="584775"/>
          </a:xfrm>
          <a:prstGeom prst="rect">
            <a:avLst/>
          </a:prstGeom>
          <a:solidFill>
            <a:srgbClr val="D50032"/>
          </a:solid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New </a:t>
            </a:r>
            <a:r>
              <a:rPr lang="en-US" sz="3200" b="1" dirty="0" smtClean="0">
                <a:solidFill>
                  <a:schemeClr val="bg1"/>
                </a:solidFill>
                <a:latin typeface="Calibri" panose="020F0502020204030204" pitchFamily="34" charset="0"/>
                <a:cs typeface="Calibri" panose="020F0502020204030204" pitchFamily="34" charset="0"/>
              </a:rPr>
              <a:t>Regulations – Financial Reporting</a:t>
            </a:r>
            <a:endParaRPr lang="en-US" sz="3200" dirty="0">
              <a:solidFill>
                <a:schemeClr val="bg1"/>
              </a:solidFill>
              <a:latin typeface="Calibri" panose="020F0502020204030204" pitchFamily="34" charset="0"/>
              <a:cs typeface="Calibri" panose="020F0502020204030204" pitchFamily="34" charset="0"/>
            </a:endParaRPr>
          </a:p>
        </p:txBody>
      </p:sp>
      <p:sp>
        <p:nvSpPr>
          <p:cNvPr id="35" name="Rectangle 34">
            <a:extLst>
              <a:ext uri="{FF2B5EF4-FFF2-40B4-BE49-F238E27FC236}">
                <a16:creationId xmlns="" xmlns:a16="http://schemas.microsoft.com/office/drawing/2014/main" id="{F2D678EE-648C-4386-9FE6-A18DE0DFE6B0}"/>
              </a:ext>
            </a:extLst>
          </p:cNvPr>
          <p:cNvSpPr/>
          <p:nvPr/>
        </p:nvSpPr>
        <p:spPr>
          <a:xfrm>
            <a:off x="599593" y="1561916"/>
            <a:ext cx="10964878" cy="3970318"/>
          </a:xfrm>
          <a:prstGeom prst="rect">
            <a:avLst/>
          </a:prstGeom>
        </p:spPr>
        <p:txBody>
          <a:bodyPr wrap="square">
            <a:spAutoFit/>
          </a:bodyPr>
          <a:lstStyle/>
          <a:p>
            <a:pPr marL="285750" indent="-285750">
              <a:buFont typeface="Arial" panose="020B0604020202020204" pitchFamily="34" charset="0"/>
              <a:buChar char="•"/>
            </a:pPr>
            <a:r>
              <a:rPr lang="en-US" b="1" dirty="0" err="1">
                <a:latin typeface="Calibri" panose="020F0502020204030204" pitchFamily="34" charset="0"/>
                <a:cs typeface="Calibri" panose="020F0502020204030204" pitchFamily="34" charset="0"/>
              </a:rPr>
              <a:t>Ind</a:t>
            </a:r>
            <a:r>
              <a:rPr lang="en-US" b="1" dirty="0">
                <a:latin typeface="Calibri" panose="020F0502020204030204" pitchFamily="34" charset="0"/>
                <a:cs typeface="Calibri" panose="020F0502020204030204" pitchFamily="34" charset="0"/>
              </a:rPr>
              <a:t> AS 113</a:t>
            </a:r>
            <a:r>
              <a:rPr lang="en-US" dirty="0">
                <a:latin typeface="Calibri" panose="020F0502020204030204" pitchFamily="34" charset="0"/>
                <a:cs typeface="Calibri" panose="020F0502020204030204" pitchFamily="34" charset="0"/>
              </a:rPr>
              <a:t> - Dedicated Standard on “</a:t>
            </a:r>
            <a:r>
              <a:rPr lang="en-US" b="1" dirty="0">
                <a:latin typeface="Calibri" panose="020F0502020204030204" pitchFamily="34" charset="0"/>
                <a:cs typeface="Calibri" panose="020F0502020204030204" pitchFamily="34" charset="0"/>
              </a:rPr>
              <a:t>Fair Value</a:t>
            </a:r>
            <a:r>
              <a:rPr lang="en-US" dirty="0">
                <a:latin typeface="Calibri" panose="020F0502020204030204" pitchFamily="34" charset="0"/>
                <a:cs typeface="Calibri" panose="020F0502020204030204" pitchFamily="34" charset="0"/>
              </a:rPr>
              <a:t>” Measurement – in line with global equivalents – IFRS 13 and ASC 820 (US GAAP). Covers Financial Reporting.</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dirty="0">
                <a:latin typeface="Calibri" panose="020F0502020204030204" pitchFamily="34" charset="0"/>
                <a:cs typeface="Calibri" panose="020F0502020204030204" pitchFamily="34" charset="0"/>
              </a:rPr>
              <a:t>Fair Value is a </a:t>
            </a:r>
            <a:r>
              <a:rPr lang="en-US" b="1" u="sng" dirty="0">
                <a:latin typeface="Calibri" panose="020F0502020204030204" pitchFamily="34" charset="0"/>
                <a:cs typeface="Calibri" panose="020F0502020204030204" pitchFamily="34" charset="0"/>
              </a:rPr>
              <a:t>market-based</a:t>
            </a:r>
            <a:r>
              <a:rPr lang="en-US" b="1" dirty="0">
                <a:latin typeface="Calibri" panose="020F0502020204030204" pitchFamily="34" charset="0"/>
                <a:cs typeface="Calibri" panose="020F0502020204030204" pitchFamily="34" charset="0"/>
              </a:rPr>
              <a:t> measurement, </a:t>
            </a:r>
            <a:r>
              <a:rPr lang="en-US" b="1" u="sng" dirty="0">
                <a:latin typeface="Calibri" panose="020F0502020204030204" pitchFamily="34" charset="0"/>
                <a:cs typeface="Calibri" panose="020F0502020204030204" pitchFamily="34" charset="0"/>
              </a:rPr>
              <a:t>NOT an entity-specific measurement</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dirty="0">
                <a:latin typeface="Calibri" panose="020F0502020204030204" pitchFamily="34" charset="0"/>
                <a:cs typeface="Calibri" panose="020F0502020204030204" pitchFamily="34" charset="0"/>
              </a:rPr>
              <a:t>Gives more </a:t>
            </a:r>
            <a:r>
              <a:rPr lang="en-US" b="1" u="sng" dirty="0">
                <a:latin typeface="Calibri" panose="020F0502020204030204" pitchFamily="34" charset="0"/>
                <a:cs typeface="Calibri" panose="020F0502020204030204" pitchFamily="34" charset="0"/>
              </a:rPr>
              <a:t>preference to</a:t>
            </a:r>
            <a:r>
              <a:rPr lang="en-US" b="1" dirty="0">
                <a:latin typeface="Calibri" panose="020F0502020204030204" pitchFamily="34" charset="0"/>
                <a:cs typeface="Calibri" panose="020F0502020204030204" pitchFamily="34" charset="0"/>
              </a:rPr>
              <a:t> valuation methods relying on “</a:t>
            </a:r>
            <a:r>
              <a:rPr lang="en-US" b="1" u="sng" dirty="0">
                <a:latin typeface="Calibri" panose="020F0502020204030204" pitchFamily="34" charset="0"/>
                <a:cs typeface="Calibri" panose="020F0502020204030204" pitchFamily="34" charset="0"/>
              </a:rPr>
              <a:t>Observable Inputs</a:t>
            </a:r>
            <a:r>
              <a:rPr lang="en-US" b="1"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than unobservable inputs.</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dirty="0">
                <a:latin typeface="Calibri" panose="020F0502020204030204" pitchFamily="34" charset="0"/>
                <a:cs typeface="Calibri" panose="020F0502020204030204" pitchFamily="34" charset="0"/>
              </a:rPr>
              <a:t>Specific Standards for specific issues</a:t>
            </a:r>
          </a:p>
          <a:p>
            <a:pPr marL="742950" lvl="1" indent="-285750">
              <a:buFont typeface="Arial" panose="020B0604020202020204" pitchFamily="34" charset="0"/>
              <a:buChar char="•"/>
            </a:pPr>
            <a:r>
              <a:rPr lang="en-US" dirty="0" err="1">
                <a:latin typeface="Calibri" panose="020F0502020204030204" pitchFamily="34" charset="0"/>
                <a:cs typeface="Calibri" panose="020F0502020204030204" pitchFamily="34" charset="0"/>
              </a:rPr>
              <a:t>Ind</a:t>
            </a:r>
            <a:r>
              <a:rPr lang="en-US" dirty="0">
                <a:latin typeface="Calibri" panose="020F0502020204030204" pitchFamily="34" charset="0"/>
                <a:cs typeface="Calibri" panose="020F0502020204030204" pitchFamily="34" charset="0"/>
              </a:rPr>
              <a:t> AS </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109, 107 and 32 : Financial Instruments</a:t>
            </a:r>
          </a:p>
          <a:p>
            <a:pPr marL="742950" lvl="1" indent="-285750">
              <a:buFont typeface="Arial" panose="020B0604020202020204" pitchFamily="34" charset="0"/>
              <a:buChar char="•"/>
            </a:pPr>
            <a:r>
              <a:rPr lang="en-US" dirty="0" err="1">
                <a:latin typeface="Calibri" panose="020F0502020204030204" pitchFamily="34" charset="0"/>
                <a:cs typeface="Calibri" panose="020F0502020204030204" pitchFamily="34" charset="0"/>
              </a:rPr>
              <a:t>Ind</a:t>
            </a:r>
            <a:r>
              <a:rPr lang="en-US" dirty="0">
                <a:latin typeface="Calibri" panose="020F0502020204030204" pitchFamily="34" charset="0"/>
                <a:cs typeface="Calibri" panose="020F0502020204030204" pitchFamily="34" charset="0"/>
              </a:rPr>
              <a:t> AS - 102 : Share based payment</a:t>
            </a:r>
          </a:p>
          <a:p>
            <a:pPr marL="742950" lvl="1" indent="-285750">
              <a:buFont typeface="Arial" panose="020B0604020202020204" pitchFamily="34" charset="0"/>
              <a:buChar char="•"/>
            </a:pPr>
            <a:r>
              <a:rPr lang="en-US" dirty="0" err="1">
                <a:latin typeface="Calibri" panose="020F0502020204030204" pitchFamily="34" charset="0"/>
                <a:cs typeface="Calibri" panose="020F0502020204030204" pitchFamily="34" charset="0"/>
              </a:rPr>
              <a:t>Ind</a:t>
            </a:r>
            <a:r>
              <a:rPr lang="en-US" dirty="0">
                <a:latin typeface="Calibri" panose="020F0502020204030204" pitchFamily="34" charset="0"/>
                <a:cs typeface="Calibri" panose="020F0502020204030204" pitchFamily="34" charset="0"/>
              </a:rPr>
              <a:t> AS - 103 : Business Combination</a:t>
            </a:r>
          </a:p>
          <a:p>
            <a:pPr marL="742950" lvl="1" indent="-285750">
              <a:buFont typeface="Arial" panose="020B0604020202020204" pitchFamily="34" charset="0"/>
              <a:buChar char="•"/>
            </a:pPr>
            <a:r>
              <a:rPr lang="en-US" dirty="0" err="1">
                <a:latin typeface="Calibri" panose="020F0502020204030204" pitchFamily="34" charset="0"/>
                <a:cs typeface="Calibri" panose="020F0502020204030204" pitchFamily="34" charset="0"/>
              </a:rPr>
              <a:t>Ind</a:t>
            </a:r>
            <a:r>
              <a:rPr lang="en-US" dirty="0">
                <a:latin typeface="Calibri" panose="020F0502020204030204" pitchFamily="34" charset="0"/>
                <a:cs typeface="Calibri" panose="020F0502020204030204" pitchFamily="34" charset="0"/>
              </a:rPr>
              <a:t> AS </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38  </a:t>
            </a:r>
            <a:r>
              <a:rPr lang="en-US" dirty="0" smtClean="0">
                <a:latin typeface="Calibri" panose="020F0502020204030204" pitchFamily="34" charset="0"/>
                <a:cs typeface="Calibri" panose="020F0502020204030204" pitchFamily="34" charset="0"/>
              </a:rPr>
              <a:t> :  Intangible </a:t>
            </a:r>
            <a:r>
              <a:rPr lang="en-US" dirty="0">
                <a:latin typeface="Calibri" panose="020F0502020204030204" pitchFamily="34" charset="0"/>
                <a:cs typeface="Calibri" panose="020F0502020204030204" pitchFamily="34" charset="0"/>
              </a:rPr>
              <a:t>Assets </a:t>
            </a:r>
          </a:p>
          <a:p>
            <a:pPr marL="742950" lvl="1" indent="-285750">
              <a:buFont typeface="Arial" panose="020B0604020202020204" pitchFamily="34" charset="0"/>
              <a:buChar char="•"/>
            </a:pPr>
            <a:r>
              <a:rPr lang="en-US" dirty="0" err="1">
                <a:latin typeface="Calibri" panose="020F0502020204030204" pitchFamily="34" charset="0"/>
                <a:cs typeface="Calibri" panose="020F0502020204030204" pitchFamily="34" charset="0"/>
              </a:rPr>
              <a:t>Ind</a:t>
            </a:r>
            <a:r>
              <a:rPr lang="en-US" dirty="0">
                <a:latin typeface="Calibri" panose="020F0502020204030204" pitchFamily="34" charset="0"/>
                <a:cs typeface="Calibri" panose="020F0502020204030204" pitchFamily="34" charset="0"/>
              </a:rPr>
              <a:t> AS - 16   : Property Plant &amp; Equipment </a:t>
            </a:r>
          </a:p>
          <a:p>
            <a:pPr marL="742950" lvl="1" indent="-285750">
              <a:buFont typeface="Arial" panose="020B0604020202020204" pitchFamily="34" charset="0"/>
              <a:buChar char="•"/>
            </a:pPr>
            <a:r>
              <a:rPr lang="en-US" dirty="0" err="1">
                <a:latin typeface="Calibri" panose="020F0502020204030204" pitchFamily="34" charset="0"/>
                <a:cs typeface="Calibri" panose="020F0502020204030204" pitchFamily="34" charset="0"/>
              </a:rPr>
              <a:t>Ind</a:t>
            </a:r>
            <a:r>
              <a:rPr lang="en-US" dirty="0">
                <a:latin typeface="Calibri" panose="020F0502020204030204" pitchFamily="34" charset="0"/>
                <a:cs typeface="Calibri" panose="020F0502020204030204" pitchFamily="34" charset="0"/>
              </a:rPr>
              <a:t> AS </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36  </a:t>
            </a:r>
            <a:r>
              <a:rPr lang="en-US" dirty="0" smtClean="0">
                <a:latin typeface="Calibri" panose="020F0502020204030204" pitchFamily="34" charset="0"/>
                <a:cs typeface="Calibri" panose="020F0502020204030204" pitchFamily="34" charset="0"/>
              </a:rPr>
              <a:t> : </a:t>
            </a:r>
            <a:r>
              <a:rPr lang="en-US" dirty="0">
                <a:latin typeface="Calibri" panose="020F0502020204030204" pitchFamily="34" charset="0"/>
                <a:cs typeface="Calibri" panose="020F0502020204030204" pitchFamily="34" charset="0"/>
              </a:rPr>
              <a:t>Impairment of Assets</a:t>
            </a:r>
          </a:p>
        </p:txBody>
      </p:sp>
      <p:sp>
        <p:nvSpPr>
          <p:cNvPr id="40" name="Rectangle: Rounded Corners 39">
            <a:extLst>
              <a:ext uri="{FF2B5EF4-FFF2-40B4-BE49-F238E27FC236}">
                <a16:creationId xmlns="" xmlns:a16="http://schemas.microsoft.com/office/drawing/2014/main" id="{13ED6C78-95F8-4383-AD82-9ED3495B8C2B}"/>
              </a:ext>
            </a:extLst>
          </p:cNvPr>
          <p:cNvSpPr/>
          <p:nvPr/>
        </p:nvSpPr>
        <p:spPr>
          <a:xfrm>
            <a:off x="941294" y="987274"/>
            <a:ext cx="3623252" cy="574642"/>
          </a:xfrm>
          <a:prstGeom prst="roundRect">
            <a:avLst>
              <a:gd name="adj" fmla="val 11091"/>
            </a:avLst>
          </a:prstGeom>
          <a:solidFill>
            <a:srgbClr val="141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alibri" panose="020F0502020204030204" pitchFamily="34" charset="0"/>
                <a:cs typeface="Calibri" panose="020F0502020204030204" pitchFamily="34" charset="0"/>
              </a:rPr>
              <a:t>IND AS</a:t>
            </a:r>
          </a:p>
        </p:txBody>
      </p:sp>
    </p:spTree>
    <p:extLst>
      <p:ext uri="{BB962C8B-B14F-4D97-AF65-F5344CB8AC3E}">
        <p14:creationId xmlns:p14="http://schemas.microsoft.com/office/powerpoint/2010/main" xmlns="" val="265082759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526" y="285349"/>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dirty="0">
              <a:solidFill>
                <a:schemeClr val="bg1"/>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cstate="print"/>
          <a:stretch>
            <a:fillRect/>
          </a:stretch>
        </p:blipFill>
        <p:spPr>
          <a:xfrm>
            <a:off x="2492572" y="175986"/>
            <a:ext cx="9433264" cy="6443803"/>
          </a:xfrm>
          <a:prstGeom prst="rect">
            <a:avLst/>
          </a:prstGeom>
        </p:spPr>
      </p:pic>
      <p:sp>
        <p:nvSpPr>
          <p:cNvPr id="28" name="Rectangle 27"/>
          <p:cNvSpPr/>
          <p:nvPr/>
        </p:nvSpPr>
        <p:spPr>
          <a:xfrm>
            <a:off x="3" y="0"/>
            <a:ext cx="2492569"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 name="Rectangle 2"/>
          <p:cNvSpPr/>
          <p:nvPr/>
        </p:nvSpPr>
        <p:spPr>
          <a:xfrm>
            <a:off x="161715" y="860558"/>
            <a:ext cx="2280982" cy="5016758"/>
          </a:xfrm>
          <a:prstGeom prst="rect">
            <a:avLst/>
          </a:prstGeom>
        </p:spPr>
        <p:txBody>
          <a:bodyPr wrap="square">
            <a:spAutoFit/>
          </a:bodyPr>
          <a:lstStyle/>
          <a:p>
            <a:pPr algn="ctr">
              <a:lnSpc>
                <a:spcPct val="200000"/>
              </a:lnSpc>
            </a:pPr>
            <a:r>
              <a:rPr lang="en-US" sz="3200" b="1" dirty="0">
                <a:solidFill>
                  <a:schemeClr val="bg1"/>
                </a:solidFill>
                <a:latin typeface="Calibri" panose="020F0502020204030204" pitchFamily="34" charset="0"/>
                <a:cs typeface="Calibri" panose="020F0502020204030204" pitchFamily="34" charset="0"/>
              </a:rPr>
              <a:t>Fair Value Hierarchy prescribed in </a:t>
            </a:r>
            <a:r>
              <a:rPr lang="en-US" sz="3200" b="1" dirty="0" smtClean="0">
                <a:solidFill>
                  <a:schemeClr val="bg1"/>
                </a:solidFill>
                <a:latin typeface="Calibri" panose="020F0502020204030204" pitchFamily="34" charset="0"/>
                <a:cs typeface="Calibri" panose="020F0502020204030204" pitchFamily="34" charset="0"/>
              </a:rPr>
              <a:t>IND AS </a:t>
            </a:r>
            <a:r>
              <a:rPr lang="en-US" sz="3200" b="1" dirty="0">
                <a:solidFill>
                  <a:schemeClr val="bg1"/>
                </a:solidFill>
                <a:latin typeface="Calibri" panose="020F0502020204030204" pitchFamily="34" charset="0"/>
                <a:cs typeface="Calibri" panose="020F0502020204030204" pitchFamily="34" charset="0"/>
              </a:rPr>
              <a:t>- 113</a:t>
            </a:r>
          </a:p>
        </p:txBody>
      </p:sp>
    </p:spTree>
    <p:extLst>
      <p:ext uri="{BB962C8B-B14F-4D97-AF65-F5344CB8AC3E}">
        <p14:creationId xmlns:p14="http://schemas.microsoft.com/office/powerpoint/2010/main" xmlns="" val="280576805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13314" y="0"/>
            <a:ext cx="12205314"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53" name="Rectangle 52"/>
          <p:cNvSpPr/>
          <p:nvPr/>
        </p:nvSpPr>
        <p:spPr>
          <a:xfrm>
            <a:off x="484094" y="200032"/>
            <a:ext cx="11174506" cy="6511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aphicFrame>
        <p:nvGraphicFramePr>
          <p:cNvPr id="7" name="Diagram 6">
            <a:extLst>
              <a:ext uri="{FF2B5EF4-FFF2-40B4-BE49-F238E27FC236}">
                <a16:creationId xmlns="" xmlns:a16="http://schemas.microsoft.com/office/drawing/2014/main" id="{9B1D5462-DB01-435A-B064-0ECEEC39FF85}"/>
              </a:ext>
            </a:extLst>
          </p:cNvPr>
          <p:cNvGraphicFramePr/>
          <p:nvPr>
            <p:extLst>
              <p:ext uri="{D42A27DB-BD31-4B8C-83A1-F6EECF244321}">
                <p14:modId xmlns:p14="http://schemas.microsoft.com/office/powerpoint/2010/main" xmlns="" val="4030428394"/>
              </p:ext>
            </p:extLst>
          </p:nvPr>
        </p:nvGraphicFramePr>
        <p:xfrm>
          <a:off x="2244650" y="627320"/>
          <a:ext cx="9334205" cy="6103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TextBox 24">
            <a:extLst>
              <a:ext uri="{FF2B5EF4-FFF2-40B4-BE49-F238E27FC236}">
                <a16:creationId xmlns="" xmlns:a16="http://schemas.microsoft.com/office/drawing/2014/main" id="{746A52C9-094F-4E7A-B9B4-ACD3DC0B6DF6}"/>
              </a:ext>
            </a:extLst>
          </p:cNvPr>
          <p:cNvSpPr txBox="1"/>
          <p:nvPr/>
        </p:nvSpPr>
        <p:spPr>
          <a:xfrm>
            <a:off x="371343" y="189289"/>
            <a:ext cx="8920046" cy="584775"/>
          </a:xfrm>
          <a:prstGeom prst="rect">
            <a:avLst/>
          </a:prstGeom>
          <a:solidFill>
            <a:srgbClr val="D50032"/>
          </a:solid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Valuation Process</a:t>
            </a:r>
            <a:endParaRPr lang="en-US"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55869576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 name="Rectangle 16"/>
          <p:cNvSpPr/>
          <p:nvPr/>
        </p:nvSpPr>
        <p:spPr>
          <a:xfrm>
            <a:off x="331420" y="299638"/>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9600" b="1">
                <a:latin typeface="Calibri" panose="020F0502020204030204" pitchFamily="34" charset="0"/>
                <a:cs typeface="Calibri" panose="020F0502020204030204" pitchFamily="34" charset="0"/>
              </a:rPr>
              <a:t>Time horizon: Short term versus long term </a:t>
            </a:r>
            <a:endParaRPr lang="en-GB" sz="9600" b="1">
              <a:latin typeface="Calibri" panose="020F0502020204030204" pitchFamily="34" charset="0"/>
              <a:cs typeface="Calibri" panose="020F0502020204030204" pitchFamily="34" charset="0"/>
            </a:endParaRPr>
          </a:p>
        </p:txBody>
      </p:sp>
      <p:graphicFrame>
        <p:nvGraphicFramePr>
          <p:cNvPr id="3" name="Diagram 2">
            <a:extLst>
              <a:ext uri="{FF2B5EF4-FFF2-40B4-BE49-F238E27FC236}">
                <a16:creationId xmlns="" xmlns:a16="http://schemas.microsoft.com/office/drawing/2014/main" id="{14F7656F-9C15-4E48-8281-11DB46CDEBD4}"/>
              </a:ext>
            </a:extLst>
          </p:cNvPr>
          <p:cNvGraphicFramePr/>
          <p:nvPr>
            <p:extLst>
              <p:ext uri="{D42A27DB-BD31-4B8C-83A1-F6EECF244321}">
                <p14:modId xmlns:p14="http://schemas.microsoft.com/office/powerpoint/2010/main" xmlns="" val="88941371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7">
            <a:extLst>
              <a:ext uri="{FF2B5EF4-FFF2-40B4-BE49-F238E27FC236}">
                <a16:creationId xmlns="" xmlns:a16="http://schemas.microsoft.com/office/drawing/2014/main" id="{C9F35E4A-079F-4E4C-BF94-9CC29BAE04AB}"/>
              </a:ext>
            </a:extLst>
          </p:cNvPr>
          <p:cNvGrpSpPr/>
          <p:nvPr/>
        </p:nvGrpSpPr>
        <p:grpSpPr>
          <a:xfrm>
            <a:off x="8460502" y="1964245"/>
            <a:ext cx="1699498" cy="1489710"/>
            <a:chOff x="4347878" y="1800500"/>
            <a:chExt cx="1699498" cy="1489710"/>
          </a:xfrm>
        </p:grpSpPr>
        <p:sp>
          <p:nvSpPr>
            <p:cNvPr id="10" name="Rectangle 9">
              <a:extLst>
                <a:ext uri="{FF2B5EF4-FFF2-40B4-BE49-F238E27FC236}">
                  <a16:creationId xmlns="" xmlns:a16="http://schemas.microsoft.com/office/drawing/2014/main" id="{3C6DF2CD-8968-42FD-A2D2-89FB1AC2F4FF}"/>
                </a:ext>
              </a:extLst>
            </p:cNvPr>
            <p:cNvSpPr/>
            <p:nvPr/>
          </p:nvSpPr>
          <p:spPr>
            <a:xfrm>
              <a:off x="4347878" y="1800500"/>
              <a:ext cx="1699498" cy="148971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TextBox 10">
              <a:extLst>
                <a:ext uri="{FF2B5EF4-FFF2-40B4-BE49-F238E27FC236}">
                  <a16:creationId xmlns="" xmlns:a16="http://schemas.microsoft.com/office/drawing/2014/main" id="{675A516E-62F5-4F9C-97A6-B2AD6EC99255}"/>
                </a:ext>
              </a:extLst>
            </p:cNvPr>
            <p:cNvSpPr txBox="1"/>
            <p:nvPr/>
          </p:nvSpPr>
          <p:spPr>
            <a:xfrm>
              <a:off x="4347878" y="1800500"/>
              <a:ext cx="1699498" cy="148971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2390" tIns="72390" rIns="72390" bIns="72390" numCol="1" spcCol="1270" anchor="t" anchorCtr="0">
              <a:noAutofit/>
            </a:bodyPr>
            <a:lstStyle/>
            <a:p>
              <a:pPr lvl="0" defTabSz="844550">
                <a:lnSpc>
                  <a:spcPct val="90000"/>
                </a:lnSpc>
                <a:spcBef>
                  <a:spcPct val="0"/>
                </a:spcBef>
                <a:spcAft>
                  <a:spcPct val="35000"/>
                </a:spcAft>
              </a:pPr>
              <a:r>
                <a:rPr lang="en-US" sz="1600" b="1" dirty="0">
                  <a:latin typeface="Calibri" panose="020F0502020204030204" pitchFamily="34" charset="0"/>
                  <a:cs typeface="Calibri" panose="020F0502020204030204" pitchFamily="34" charset="0"/>
                </a:rPr>
                <a:t>Enterprise Value vs. Equity Value</a:t>
              </a:r>
              <a:endParaRPr lang="en-US" sz="1600" kern="1200" dirty="0">
                <a:latin typeface="Calibri" panose="020F0502020204030204" pitchFamily="34" charset="0"/>
                <a:cs typeface="Calibri" panose="020F0502020204030204" pitchFamily="34" charset="0"/>
              </a:endParaRPr>
            </a:p>
          </p:txBody>
        </p:sp>
      </p:grpSp>
      <p:sp>
        <p:nvSpPr>
          <p:cNvPr id="12" name="TextBox 11">
            <a:extLst>
              <a:ext uri="{FF2B5EF4-FFF2-40B4-BE49-F238E27FC236}">
                <a16:creationId xmlns="" xmlns:a16="http://schemas.microsoft.com/office/drawing/2014/main" id="{DF6054EF-05F7-43A2-8ED5-05828A5ECB6A}"/>
              </a:ext>
            </a:extLst>
          </p:cNvPr>
          <p:cNvSpPr txBox="1"/>
          <p:nvPr/>
        </p:nvSpPr>
        <p:spPr>
          <a:xfrm>
            <a:off x="328811" y="203577"/>
            <a:ext cx="8920046" cy="584775"/>
          </a:xfrm>
          <a:prstGeom prst="rect">
            <a:avLst/>
          </a:prstGeom>
          <a:solidFill>
            <a:srgbClr val="D50032"/>
          </a:solid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Understanding Purpose of Valuation</a:t>
            </a:r>
          </a:p>
        </p:txBody>
      </p:sp>
    </p:spTree>
    <p:extLst>
      <p:ext uri="{BB962C8B-B14F-4D97-AF65-F5344CB8AC3E}">
        <p14:creationId xmlns:p14="http://schemas.microsoft.com/office/powerpoint/2010/main" xmlns="" val="105746173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13314" y="0"/>
            <a:ext cx="12205314"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7" name="Rectangle 36"/>
          <p:cNvSpPr/>
          <p:nvPr/>
        </p:nvSpPr>
        <p:spPr>
          <a:xfrm>
            <a:off x="371343" y="357390"/>
            <a:ext cx="11449319" cy="6168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 xmlns:a16="http://schemas.microsoft.com/office/drawing/2014/main" id="{7F788B73-CCEC-42BC-828F-485562D84C63}"/>
              </a:ext>
            </a:extLst>
          </p:cNvPr>
          <p:cNvGrpSpPr/>
          <p:nvPr/>
        </p:nvGrpSpPr>
        <p:grpSpPr>
          <a:xfrm>
            <a:off x="591758" y="1765773"/>
            <a:ext cx="10505286" cy="3427724"/>
            <a:chOff x="444376" y="1065983"/>
            <a:chExt cx="10505286" cy="2626154"/>
          </a:xfrm>
        </p:grpSpPr>
        <p:grpSp>
          <p:nvGrpSpPr>
            <p:cNvPr id="17" name="Group 16">
              <a:extLst>
                <a:ext uri="{FF2B5EF4-FFF2-40B4-BE49-F238E27FC236}">
                  <a16:creationId xmlns="" xmlns:a16="http://schemas.microsoft.com/office/drawing/2014/main" id="{EF53B7F7-0D52-4CDE-AEC2-94C5E59F66A5}"/>
                </a:ext>
              </a:extLst>
            </p:cNvPr>
            <p:cNvGrpSpPr/>
            <p:nvPr/>
          </p:nvGrpSpPr>
          <p:grpSpPr>
            <a:xfrm>
              <a:off x="456363" y="1065983"/>
              <a:ext cx="10493299" cy="878305"/>
              <a:chOff x="433503" y="1065983"/>
              <a:chExt cx="10493299" cy="878305"/>
            </a:xfrm>
          </p:grpSpPr>
          <p:grpSp>
            <p:nvGrpSpPr>
              <p:cNvPr id="30" name="Group 29">
                <a:extLst>
                  <a:ext uri="{FF2B5EF4-FFF2-40B4-BE49-F238E27FC236}">
                    <a16:creationId xmlns="" xmlns:a16="http://schemas.microsoft.com/office/drawing/2014/main" id="{8246AFCF-EEBF-4A9F-89F4-6CEBD14C3884}"/>
                  </a:ext>
                </a:extLst>
              </p:cNvPr>
              <p:cNvGrpSpPr/>
              <p:nvPr/>
            </p:nvGrpSpPr>
            <p:grpSpPr>
              <a:xfrm>
                <a:off x="433503" y="1065983"/>
                <a:ext cx="10493299" cy="490654"/>
                <a:chOff x="512955" y="1065983"/>
                <a:chExt cx="10493299" cy="490654"/>
              </a:xfrm>
            </p:grpSpPr>
            <p:cxnSp>
              <p:nvCxnSpPr>
                <p:cNvPr id="32" name="Straight Connector 31">
                  <a:extLst>
                    <a:ext uri="{FF2B5EF4-FFF2-40B4-BE49-F238E27FC236}">
                      <a16:creationId xmlns="" xmlns:a16="http://schemas.microsoft.com/office/drawing/2014/main" id="{50A81670-2947-4196-BC6C-378072F423B2}"/>
                    </a:ext>
                  </a:extLst>
                </p:cNvPr>
                <p:cNvCxnSpPr>
                  <a:cxnSpLocks/>
                </p:cNvCxnSpPr>
                <p:nvPr/>
              </p:nvCxnSpPr>
              <p:spPr>
                <a:xfrm>
                  <a:off x="2358483" y="1539136"/>
                  <a:ext cx="8647771" cy="0"/>
                </a:xfrm>
                <a:prstGeom prst="line">
                  <a:avLst/>
                </a:prstGeom>
                <a:ln>
                  <a:solidFill>
                    <a:srgbClr val="323B54"/>
                  </a:solidFill>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 xmlns:a16="http://schemas.microsoft.com/office/drawing/2014/main" id="{BCC124D5-0386-4570-AFA6-469915202F65}"/>
                    </a:ext>
                  </a:extLst>
                </p:cNvPr>
                <p:cNvSpPr/>
                <p:nvPr/>
              </p:nvSpPr>
              <p:spPr>
                <a:xfrm>
                  <a:off x="512955" y="1065983"/>
                  <a:ext cx="3748203" cy="490654"/>
                </a:xfrm>
                <a:prstGeom prst="roundRect">
                  <a:avLst>
                    <a:gd name="adj" fmla="val 50000"/>
                  </a:avLst>
                </a:prstGeom>
                <a:solidFill>
                  <a:srgbClr val="323B54"/>
                </a:solidFill>
                <a:ln>
                  <a:solidFill>
                    <a:srgbClr val="323B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Calibri" panose="020F0502020204030204" pitchFamily="34" charset="0"/>
                      <a:cs typeface="Calibri" panose="020F0502020204030204" pitchFamily="34" charset="0"/>
                    </a:rPr>
                    <a:t>GOING CONCERN</a:t>
                  </a:r>
                  <a:endParaRPr lang="en-US" b="1" dirty="0"/>
                </a:p>
              </p:txBody>
            </p:sp>
          </p:grpSp>
          <p:sp>
            <p:nvSpPr>
              <p:cNvPr id="31" name="TextBox 30">
                <a:extLst>
                  <a:ext uri="{FF2B5EF4-FFF2-40B4-BE49-F238E27FC236}">
                    <a16:creationId xmlns="" xmlns:a16="http://schemas.microsoft.com/office/drawing/2014/main" id="{92F71F1C-E960-4743-9048-90A804AEBA54}"/>
                  </a:ext>
                </a:extLst>
              </p:cNvPr>
              <p:cNvSpPr txBox="1"/>
              <p:nvPr/>
            </p:nvSpPr>
            <p:spPr>
              <a:xfrm>
                <a:off x="512957" y="1656558"/>
                <a:ext cx="10413845" cy="287730"/>
              </a:xfrm>
              <a:prstGeom prst="rect">
                <a:avLst/>
              </a:prstGeom>
              <a:noFill/>
            </p:spPr>
            <p:txBody>
              <a:bodyPr wrap="square" rtlCol="0">
                <a:spAutoFit/>
              </a:bodyPr>
              <a:lstStyle/>
              <a:p>
                <a:pPr marL="228600" marR="0" indent="-228600" algn="just">
                  <a:lnSpc>
                    <a:spcPct val="107000"/>
                  </a:lnSpc>
                  <a:spcBef>
                    <a:spcPts val="0"/>
                  </a:spcBef>
                  <a:spcAft>
                    <a:spcPts val="400"/>
                  </a:spcAft>
                </a:pPr>
                <a:r>
                  <a:rPr lang="en-US" dirty="0">
                    <a:latin typeface="Calibri" panose="020F0502020204030204" pitchFamily="34" charset="0"/>
                    <a:cs typeface="Calibri" panose="020F0502020204030204" pitchFamily="34" charset="0"/>
                  </a:rPr>
                  <a:t>Value as an ongoing operating business enterprise</a:t>
                </a:r>
                <a:endParaRPr lang="en-GB" sz="2800" dirty="0">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18" name="Group 17">
              <a:extLst>
                <a:ext uri="{FF2B5EF4-FFF2-40B4-BE49-F238E27FC236}">
                  <a16:creationId xmlns="" xmlns:a16="http://schemas.microsoft.com/office/drawing/2014/main" id="{9DACAEAD-3364-46BA-9F07-9C4782683451}"/>
                </a:ext>
              </a:extLst>
            </p:cNvPr>
            <p:cNvGrpSpPr/>
            <p:nvPr/>
          </p:nvGrpSpPr>
          <p:grpSpPr>
            <a:xfrm>
              <a:off x="444376" y="2323581"/>
              <a:ext cx="10493299" cy="1368556"/>
              <a:chOff x="433503" y="1233503"/>
              <a:chExt cx="10493299" cy="1368556"/>
            </a:xfrm>
          </p:grpSpPr>
          <p:grpSp>
            <p:nvGrpSpPr>
              <p:cNvPr id="25" name="Group 24">
                <a:extLst>
                  <a:ext uri="{FF2B5EF4-FFF2-40B4-BE49-F238E27FC236}">
                    <a16:creationId xmlns="" xmlns:a16="http://schemas.microsoft.com/office/drawing/2014/main" id="{B1FB58E1-E451-4E60-968F-481D8EDDE142}"/>
                  </a:ext>
                </a:extLst>
              </p:cNvPr>
              <p:cNvGrpSpPr/>
              <p:nvPr/>
            </p:nvGrpSpPr>
            <p:grpSpPr>
              <a:xfrm>
                <a:off x="433503" y="1233503"/>
                <a:ext cx="10493299" cy="490654"/>
                <a:chOff x="512955" y="1233503"/>
                <a:chExt cx="10493299" cy="490654"/>
              </a:xfrm>
            </p:grpSpPr>
            <p:cxnSp>
              <p:nvCxnSpPr>
                <p:cNvPr id="27" name="Straight Connector 26">
                  <a:extLst>
                    <a:ext uri="{FF2B5EF4-FFF2-40B4-BE49-F238E27FC236}">
                      <a16:creationId xmlns="" xmlns:a16="http://schemas.microsoft.com/office/drawing/2014/main" id="{8217883D-542C-421F-A4C8-8A7D872C8B18}"/>
                    </a:ext>
                  </a:extLst>
                </p:cNvPr>
                <p:cNvCxnSpPr>
                  <a:cxnSpLocks/>
                </p:cNvCxnSpPr>
                <p:nvPr/>
              </p:nvCxnSpPr>
              <p:spPr>
                <a:xfrm>
                  <a:off x="2358483" y="1717768"/>
                  <a:ext cx="8647771" cy="0"/>
                </a:xfrm>
                <a:prstGeom prst="line">
                  <a:avLst/>
                </a:prstGeom>
                <a:ln>
                  <a:solidFill>
                    <a:srgbClr val="323B54"/>
                  </a:solidFill>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 xmlns:a16="http://schemas.microsoft.com/office/drawing/2014/main" id="{EC6E93B2-FB50-41B3-B65C-EE1AB5A0A3EF}"/>
                    </a:ext>
                  </a:extLst>
                </p:cNvPr>
                <p:cNvSpPr/>
                <p:nvPr/>
              </p:nvSpPr>
              <p:spPr>
                <a:xfrm>
                  <a:off x="512955" y="1233503"/>
                  <a:ext cx="3748203" cy="490654"/>
                </a:xfrm>
                <a:prstGeom prst="roundRect">
                  <a:avLst>
                    <a:gd name="adj" fmla="val 50000"/>
                  </a:avLst>
                </a:prstGeom>
                <a:solidFill>
                  <a:srgbClr val="323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smtClean="0">
                      <a:latin typeface="Calibri" panose="020F0502020204030204" pitchFamily="34" charset="0"/>
                      <a:cs typeface="Calibri" panose="020F0502020204030204" pitchFamily="34" charset="0"/>
                    </a:rPr>
                    <a:t>LIQUIDATION</a:t>
                  </a:r>
                  <a:endParaRPr lang="en-US" dirty="0">
                    <a:latin typeface="Calibri" panose="020F0502020204030204" pitchFamily="34" charset="0"/>
                    <a:cs typeface="Calibri" panose="020F0502020204030204" pitchFamily="34" charset="0"/>
                  </a:endParaRPr>
                </a:p>
              </p:txBody>
            </p:sp>
          </p:grpSp>
          <p:sp>
            <p:nvSpPr>
              <p:cNvPr id="26" name="TextBox 25">
                <a:extLst>
                  <a:ext uri="{FF2B5EF4-FFF2-40B4-BE49-F238E27FC236}">
                    <a16:creationId xmlns="" xmlns:a16="http://schemas.microsoft.com/office/drawing/2014/main" id="{3D83F200-AB75-42E3-9919-4D495B4CA052}"/>
                  </a:ext>
                </a:extLst>
              </p:cNvPr>
              <p:cNvSpPr txBox="1"/>
              <p:nvPr/>
            </p:nvSpPr>
            <p:spPr>
              <a:xfrm>
                <a:off x="512956" y="1732239"/>
                <a:ext cx="10413845" cy="869820"/>
              </a:xfrm>
              <a:prstGeom prst="rect">
                <a:avLst/>
              </a:prstGeom>
              <a:noFill/>
            </p:spPr>
            <p:txBody>
              <a:bodyPr wrap="square" rtlCol="0">
                <a:spAutoFit/>
              </a:bodyPr>
              <a:lstStyle/>
              <a:p>
                <a:pPr marL="53975" marR="0" algn="just">
                  <a:lnSpc>
                    <a:spcPct val="107000"/>
                  </a:lnSpc>
                  <a:spcBef>
                    <a:spcPts val="0"/>
                  </a:spcBef>
                  <a:spcAft>
                    <a:spcPts val="400"/>
                  </a:spcAft>
                </a:pPr>
                <a:r>
                  <a:rPr lang="en-US" dirty="0">
                    <a:latin typeface="Calibri" panose="020F0502020204030204" pitchFamily="34" charset="0"/>
                    <a:cs typeface="Calibri" panose="020F0502020204030204" pitchFamily="34" charset="0"/>
                  </a:rPr>
                  <a:t>Value when business is terminated . It could be ‘forced’ or ‘orderly</a:t>
                </a:r>
                <a:r>
                  <a:rPr lang="en-US" dirty="0" smtClean="0">
                    <a:latin typeface="Calibri" panose="020F0502020204030204" pitchFamily="34" charset="0"/>
                    <a:cs typeface="Calibri" panose="020F0502020204030204" pitchFamily="34" charset="0"/>
                  </a:rPr>
                  <a:t>’</a:t>
                </a:r>
              </a:p>
              <a:p>
                <a:pPr marL="1768475" lvl="3" indent="-342900" algn="just">
                  <a:lnSpc>
                    <a:spcPct val="107000"/>
                  </a:lnSpc>
                  <a:spcAft>
                    <a:spcPts val="400"/>
                  </a:spcAft>
                  <a:buFont typeface="Arial" panose="020B0604020202020204" pitchFamily="34" charset="0"/>
                  <a:buChar char="•"/>
                </a:pPr>
                <a:r>
                  <a:rPr lang="en-US" sz="2000" b="1" dirty="0">
                    <a:latin typeface="Calibri" panose="020F0502020204030204" pitchFamily="34" charset="0"/>
                    <a:cs typeface="Calibri" panose="020F0502020204030204" pitchFamily="34" charset="0"/>
                  </a:rPr>
                  <a:t>Value-in-use</a:t>
                </a:r>
              </a:p>
              <a:p>
                <a:pPr marL="1768475" lvl="3" indent="-342900" algn="just">
                  <a:lnSpc>
                    <a:spcPct val="107000"/>
                  </a:lnSpc>
                  <a:spcAft>
                    <a:spcPts val="400"/>
                  </a:spcAft>
                  <a:buFont typeface="Arial" panose="020B0604020202020204" pitchFamily="34" charset="0"/>
                  <a:buChar char="•"/>
                </a:pPr>
                <a:r>
                  <a:rPr lang="en-US" sz="2000" b="1" dirty="0" smtClean="0">
                    <a:latin typeface="Calibri" panose="020F0502020204030204" pitchFamily="34" charset="0"/>
                    <a:cs typeface="Calibri" panose="020F0502020204030204" pitchFamily="34" charset="0"/>
                  </a:rPr>
                  <a:t>Value-in-exchange</a:t>
                </a:r>
                <a:endParaRPr lang="en-US" sz="2000" b="1" dirty="0">
                  <a:latin typeface="Calibri" panose="020F0502020204030204" pitchFamily="34" charset="0"/>
                  <a:cs typeface="Calibri" panose="020F0502020204030204" pitchFamily="34" charset="0"/>
                </a:endParaRPr>
              </a:p>
            </p:txBody>
          </p:sp>
        </p:grpSp>
      </p:grpSp>
      <p:sp>
        <p:nvSpPr>
          <p:cNvPr id="36" name="TextBox 35">
            <a:extLst>
              <a:ext uri="{FF2B5EF4-FFF2-40B4-BE49-F238E27FC236}">
                <a16:creationId xmlns="" xmlns:a16="http://schemas.microsoft.com/office/drawing/2014/main" id="{746A52C9-094F-4E7A-B9B4-ACD3DC0B6DF6}"/>
              </a:ext>
            </a:extLst>
          </p:cNvPr>
          <p:cNvSpPr txBox="1"/>
          <p:nvPr/>
        </p:nvSpPr>
        <p:spPr>
          <a:xfrm>
            <a:off x="371343" y="189289"/>
            <a:ext cx="8920046" cy="584775"/>
          </a:xfrm>
          <a:prstGeom prst="rect">
            <a:avLst/>
          </a:prstGeom>
          <a:solidFill>
            <a:srgbClr val="D50032"/>
          </a:solidFill>
        </p:spPr>
        <p:txBody>
          <a:bodyPr wrap="square" rtlCol="0">
            <a:spAutoFit/>
          </a:bodyPr>
          <a:lstStyle/>
          <a:p>
            <a:r>
              <a:rPr lang="en-US" sz="3200" b="1" dirty="0" smtClean="0">
                <a:solidFill>
                  <a:schemeClr val="bg1"/>
                </a:solidFill>
                <a:latin typeface="Calibri" panose="020F0502020204030204" pitchFamily="34" charset="0"/>
                <a:cs typeface="Calibri" panose="020F0502020204030204" pitchFamily="34" charset="0"/>
              </a:rPr>
              <a:t>Premise of Value</a:t>
            </a:r>
            <a:endParaRPr lang="en-US" sz="3200" dirty="0">
              <a:solidFill>
                <a:schemeClr val="bg1"/>
              </a:solidFill>
              <a:latin typeface="Calibri" panose="020F0502020204030204" pitchFamily="34" charset="0"/>
              <a:cs typeface="Calibri" panose="020F0502020204030204" pitchFamily="34" charset="0"/>
            </a:endParaRPr>
          </a:p>
        </p:txBody>
      </p:sp>
      <p:sp>
        <p:nvSpPr>
          <p:cNvPr id="2" name="Rectangle 1"/>
          <p:cNvSpPr/>
          <p:nvPr/>
        </p:nvSpPr>
        <p:spPr>
          <a:xfrm>
            <a:off x="870065" y="821500"/>
            <a:ext cx="9653848" cy="464871"/>
          </a:xfrm>
          <a:prstGeom prst="rect">
            <a:avLst/>
          </a:prstGeom>
        </p:spPr>
        <p:txBody>
          <a:bodyPr wrap="square">
            <a:spAutoFit/>
          </a:bodyPr>
          <a:lstStyle/>
          <a:p>
            <a:pPr algn="just">
              <a:lnSpc>
                <a:spcPct val="150000"/>
              </a:lnSpc>
              <a:defRPr/>
            </a:pPr>
            <a:r>
              <a:rPr lang="en-US" b="1" dirty="0" smtClean="0">
                <a:solidFill>
                  <a:srgbClr val="D50032"/>
                </a:solidFill>
                <a:latin typeface="Calibri" panose="020F0502020204030204" pitchFamily="34" charset="0"/>
                <a:cs typeface="Calibri" panose="020F0502020204030204" pitchFamily="34" charset="0"/>
              </a:rPr>
              <a:t>Premise </a:t>
            </a:r>
            <a:r>
              <a:rPr lang="en-US" b="1" dirty="0">
                <a:solidFill>
                  <a:srgbClr val="D50032"/>
                </a:solidFill>
                <a:latin typeface="Calibri" panose="020F0502020204030204" pitchFamily="34" charset="0"/>
                <a:cs typeface="Calibri" panose="020F0502020204030204" pitchFamily="34" charset="0"/>
              </a:rPr>
              <a:t>of value </a:t>
            </a:r>
            <a:r>
              <a:rPr lang="en-US" b="1" dirty="0">
                <a:latin typeface="Calibri" panose="020F0502020204030204" pitchFamily="34" charset="0"/>
                <a:cs typeface="Calibri" panose="020F0502020204030204" pitchFamily="34" charset="0"/>
              </a:rPr>
              <a:t>relates to the assumptions upon which the valuation is based. </a:t>
            </a:r>
          </a:p>
        </p:txBody>
      </p:sp>
    </p:spTree>
    <p:extLst>
      <p:ext uri="{BB962C8B-B14F-4D97-AF65-F5344CB8AC3E}">
        <p14:creationId xmlns:p14="http://schemas.microsoft.com/office/powerpoint/2010/main" xmlns="" val="175971107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04526" y="299638"/>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dirty="0">
              <a:solidFill>
                <a:schemeClr val="bg1"/>
              </a:solidFill>
              <a:latin typeface="Stencil" panose="040409050D0802020404" pitchFamily="82" charset="0"/>
            </a:endParaRPr>
          </a:p>
        </p:txBody>
      </p:sp>
      <p:sp>
        <p:nvSpPr>
          <p:cNvPr id="5" name="TextBox 4"/>
          <p:cNvSpPr txBox="1"/>
          <p:nvPr/>
        </p:nvSpPr>
        <p:spPr>
          <a:xfrm>
            <a:off x="749804" y="957321"/>
            <a:ext cx="10730753" cy="5071260"/>
          </a:xfrm>
          <a:prstGeom prst="rect">
            <a:avLst/>
          </a:prstGeom>
          <a:noFill/>
        </p:spPr>
        <p:txBody>
          <a:bodyPr wrap="square" rtlCol="0">
            <a:spAutoFit/>
          </a:bodyPr>
          <a:lstStyle/>
          <a:p>
            <a:pPr>
              <a:lnSpc>
                <a:spcPts val="2600"/>
              </a:lnSpc>
            </a:pPr>
            <a:r>
              <a:rPr lang="en-GB" b="1" dirty="0">
                <a:latin typeface="Calibri" panose="020F0502020204030204" pitchFamily="34" charset="0"/>
                <a:cs typeface="Calibri" panose="020F0502020204030204" pitchFamily="34" charset="0"/>
              </a:rPr>
              <a:t>Analysis of the past financial performance of a company is necessary for forecasting its future performance. </a:t>
            </a:r>
          </a:p>
          <a:p>
            <a:pPr>
              <a:lnSpc>
                <a:spcPts val="2600"/>
              </a:lnSpc>
            </a:pPr>
            <a:endParaRPr lang="en-GB" dirty="0">
              <a:latin typeface="Calibri" panose="020F0502020204030204" pitchFamily="34" charset="0"/>
              <a:cs typeface="Calibri" panose="020F0502020204030204" pitchFamily="34" charset="0"/>
            </a:endParaRPr>
          </a:p>
          <a:p>
            <a:pPr>
              <a:lnSpc>
                <a:spcPts val="2600"/>
              </a:lnSpc>
            </a:pPr>
            <a:r>
              <a:rPr lang="en-GB" dirty="0">
                <a:latin typeface="Calibri" panose="020F0502020204030204" pitchFamily="34" charset="0"/>
                <a:cs typeface="Calibri" panose="020F0502020204030204" pitchFamily="34" charset="0"/>
              </a:rPr>
              <a:t>Besides financial statements, the </a:t>
            </a:r>
            <a:r>
              <a:rPr lang="en-GB" b="1" dirty="0">
                <a:latin typeface="Calibri" panose="020F0502020204030204" pitchFamily="34" charset="0"/>
                <a:cs typeface="Calibri" panose="020F0502020204030204" pitchFamily="34" charset="0"/>
              </a:rPr>
              <a:t>annual report of a company includes a lot of information considered important for analysis of the company</a:t>
            </a:r>
            <a:r>
              <a:rPr lang="en-GB" dirty="0">
                <a:latin typeface="Calibri" panose="020F0502020204030204" pitchFamily="34" charset="0"/>
                <a:cs typeface="Calibri" panose="020F0502020204030204" pitchFamily="34" charset="0"/>
              </a:rPr>
              <a:t>. This includes </a:t>
            </a:r>
            <a:r>
              <a:rPr lang="en-GB" dirty="0" smtClean="0">
                <a:latin typeface="Calibri" panose="020F0502020204030204" pitchFamily="34" charset="0"/>
                <a:cs typeface="Calibri" panose="020F0502020204030204" pitchFamily="34" charset="0"/>
              </a:rPr>
              <a:t>-</a:t>
            </a:r>
            <a:endParaRPr lang="en-GB" dirty="0">
              <a:latin typeface="Calibri" panose="020F0502020204030204" pitchFamily="34" charset="0"/>
              <a:cs typeface="Calibri" panose="020F0502020204030204" pitchFamily="34" charset="0"/>
            </a:endParaRPr>
          </a:p>
          <a:p>
            <a:pPr marL="285750" indent="-285750">
              <a:lnSpc>
                <a:spcPts val="2600"/>
              </a:lnSpc>
              <a:buFont typeface="Arial" panose="020B0604020202020204" pitchFamily="34" charset="0"/>
              <a:buChar char="•"/>
            </a:pPr>
            <a:r>
              <a:rPr lang="en-GB" dirty="0">
                <a:latin typeface="Calibri" panose="020F0502020204030204" pitchFamily="34" charset="0"/>
                <a:cs typeface="Calibri" panose="020F0502020204030204" pitchFamily="34" charset="0"/>
              </a:rPr>
              <a:t>Management discussion and analysis report (MDA)</a:t>
            </a:r>
          </a:p>
          <a:p>
            <a:pPr marL="285750" indent="-285750">
              <a:lnSpc>
                <a:spcPts val="2600"/>
              </a:lnSpc>
              <a:buFont typeface="Arial" panose="020B0604020202020204" pitchFamily="34" charset="0"/>
              <a:buChar char="•"/>
            </a:pPr>
            <a:r>
              <a:rPr lang="en-GB" dirty="0">
                <a:latin typeface="Calibri" panose="020F0502020204030204" pitchFamily="34" charset="0"/>
                <a:cs typeface="Calibri" panose="020F0502020204030204" pitchFamily="34" charset="0"/>
              </a:rPr>
              <a:t>Independent auditor’s report </a:t>
            </a:r>
          </a:p>
          <a:p>
            <a:pPr marL="285750" indent="-285750">
              <a:lnSpc>
                <a:spcPts val="2600"/>
              </a:lnSpc>
              <a:buFont typeface="Arial" panose="020B0604020202020204" pitchFamily="34" charset="0"/>
              <a:buChar char="•"/>
            </a:pPr>
            <a:r>
              <a:rPr lang="en-GB" dirty="0">
                <a:latin typeface="Calibri" panose="020F0502020204030204" pitchFamily="34" charset="0"/>
                <a:cs typeface="Calibri" panose="020F0502020204030204" pitchFamily="34" charset="0"/>
              </a:rPr>
              <a:t>Accounting policies and disclosures </a:t>
            </a:r>
          </a:p>
          <a:p>
            <a:pPr marL="285750" indent="-285750">
              <a:lnSpc>
                <a:spcPts val="2600"/>
              </a:lnSpc>
              <a:buFont typeface="Arial" panose="020B0604020202020204" pitchFamily="34" charset="0"/>
              <a:buChar char="•"/>
            </a:pPr>
            <a:r>
              <a:rPr lang="en-GB" dirty="0">
                <a:latin typeface="Calibri" panose="020F0502020204030204" pitchFamily="34" charset="0"/>
                <a:cs typeface="Calibri" panose="020F0502020204030204" pitchFamily="34" charset="0"/>
              </a:rPr>
              <a:t>Related party transactions</a:t>
            </a:r>
          </a:p>
          <a:p>
            <a:pPr marL="285750" indent="-285750">
              <a:lnSpc>
                <a:spcPts val="2600"/>
              </a:lnSpc>
              <a:buFont typeface="Arial" panose="020B0604020202020204" pitchFamily="34" charset="0"/>
              <a:buChar char="•"/>
            </a:pPr>
            <a:r>
              <a:rPr lang="en-GB" dirty="0">
                <a:latin typeface="Calibri" panose="020F0502020204030204" pitchFamily="34" charset="0"/>
                <a:cs typeface="Calibri" panose="020F0502020204030204" pitchFamily="34" charset="0"/>
              </a:rPr>
              <a:t>Segment reporting and </a:t>
            </a:r>
          </a:p>
          <a:p>
            <a:pPr marL="285750" indent="-285750">
              <a:lnSpc>
                <a:spcPts val="2600"/>
              </a:lnSpc>
              <a:buFont typeface="Arial" panose="020B0604020202020204" pitchFamily="34" charset="0"/>
              <a:buChar char="•"/>
            </a:pPr>
            <a:r>
              <a:rPr lang="en-GB" dirty="0">
                <a:latin typeface="Calibri" panose="020F0502020204030204" pitchFamily="34" charset="0"/>
                <a:cs typeface="Calibri" panose="020F0502020204030204" pitchFamily="34" charset="0"/>
              </a:rPr>
              <a:t>other aspects.</a:t>
            </a:r>
          </a:p>
          <a:p>
            <a:pPr>
              <a:lnSpc>
                <a:spcPts val="2600"/>
              </a:lnSpc>
            </a:pPr>
            <a:endParaRPr lang="en-GB" dirty="0">
              <a:latin typeface="Calibri" panose="020F0502020204030204" pitchFamily="34" charset="0"/>
              <a:cs typeface="Calibri" panose="020F0502020204030204" pitchFamily="34" charset="0"/>
            </a:endParaRPr>
          </a:p>
          <a:p>
            <a:pPr>
              <a:lnSpc>
                <a:spcPts val="2600"/>
              </a:lnSpc>
            </a:pPr>
            <a:r>
              <a:rPr lang="en-GB" b="1" dirty="0">
                <a:latin typeface="Calibri" panose="020F0502020204030204" pitchFamily="34" charset="0"/>
                <a:cs typeface="Calibri" panose="020F0502020204030204" pitchFamily="34" charset="0"/>
              </a:rPr>
              <a:t>Closely held companies require significant adjustments</a:t>
            </a:r>
            <a:r>
              <a:rPr lang="en-GB" dirty="0">
                <a:latin typeface="Calibri" panose="020F0502020204030204" pitchFamily="34" charset="0"/>
                <a:cs typeface="Calibri" panose="020F0502020204030204" pitchFamily="34" charset="0"/>
              </a:rPr>
              <a:t> to estimate the normalised earnings of the company (Related party transactions)</a:t>
            </a:r>
          </a:p>
          <a:p>
            <a:pPr marL="285750" indent="-285750">
              <a:lnSpc>
                <a:spcPts val="2600"/>
              </a:lnSpc>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a:lnSpc>
                <a:spcPts val="2600"/>
              </a:lnSpc>
            </a:pPr>
            <a:r>
              <a:rPr lang="en-GB" b="1" dirty="0">
                <a:latin typeface="Calibri" panose="020F0502020204030204" pitchFamily="34" charset="0"/>
                <a:cs typeface="Calibri" panose="020F0502020204030204" pitchFamily="34" charset="0"/>
              </a:rPr>
              <a:t>The non-recurring and non-operating items also need segregation</a:t>
            </a:r>
            <a:r>
              <a:rPr lang="en-GB" dirty="0">
                <a:latin typeface="Calibri" panose="020F0502020204030204" pitchFamily="34" charset="0"/>
                <a:cs typeface="Calibri" panose="020F0502020204030204" pitchFamily="34" charset="0"/>
              </a:rPr>
              <a:t> from the financial statements </a:t>
            </a:r>
          </a:p>
        </p:txBody>
      </p:sp>
      <p:sp>
        <p:nvSpPr>
          <p:cNvPr id="6" name="TextBox 5">
            <a:extLst>
              <a:ext uri="{FF2B5EF4-FFF2-40B4-BE49-F238E27FC236}">
                <a16:creationId xmlns="" xmlns:a16="http://schemas.microsoft.com/office/drawing/2014/main" id="{746A52C9-094F-4E7A-B9B4-ACD3DC0B6DF6}"/>
              </a:ext>
            </a:extLst>
          </p:cNvPr>
          <p:cNvSpPr txBox="1"/>
          <p:nvPr/>
        </p:nvSpPr>
        <p:spPr>
          <a:xfrm>
            <a:off x="304843" y="189289"/>
            <a:ext cx="8920046" cy="584775"/>
          </a:xfrm>
          <a:prstGeom prst="rect">
            <a:avLst/>
          </a:prstGeom>
          <a:solidFill>
            <a:srgbClr val="D50032"/>
          </a:solidFill>
        </p:spPr>
        <p:txBody>
          <a:bodyPr wrap="square" rtlCol="0">
            <a:spAutoFit/>
          </a:bodyPr>
          <a:lstStyle/>
          <a:p>
            <a:pPr algn="ctr">
              <a:lnSpc>
                <a:spcPct val="100000"/>
              </a:lnSpc>
            </a:pPr>
            <a:r>
              <a:rPr lang="en-GB" sz="3200" b="1" dirty="0">
                <a:solidFill>
                  <a:schemeClr val="bg1"/>
                </a:solidFill>
                <a:latin typeface="Calibri" panose="020F0502020204030204" pitchFamily="34" charset="0"/>
                <a:cs typeface="Calibri" panose="020F0502020204030204" pitchFamily="34" charset="0"/>
              </a:rPr>
              <a:t>Financial Analysis and Normalisation Adjustments</a:t>
            </a:r>
          </a:p>
        </p:txBody>
      </p:sp>
    </p:spTree>
    <p:extLst>
      <p:ext uri="{BB962C8B-B14F-4D97-AF65-F5344CB8AC3E}">
        <p14:creationId xmlns:p14="http://schemas.microsoft.com/office/powerpoint/2010/main" xmlns="" val="324172652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04526" y="299638"/>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dirty="0">
              <a:solidFill>
                <a:schemeClr val="bg1"/>
              </a:solidFill>
              <a:latin typeface="Stencil" panose="040409050D0802020404" pitchFamily="82" charset="0"/>
            </a:endParaRPr>
          </a:p>
        </p:txBody>
      </p:sp>
      <p:sp>
        <p:nvSpPr>
          <p:cNvPr id="6" name="TextBox 5"/>
          <p:cNvSpPr txBox="1"/>
          <p:nvPr/>
        </p:nvSpPr>
        <p:spPr>
          <a:xfrm>
            <a:off x="528638" y="921623"/>
            <a:ext cx="11205887" cy="5632311"/>
          </a:xfrm>
          <a:prstGeom prst="rect">
            <a:avLst/>
          </a:prstGeom>
          <a:noFill/>
        </p:spPr>
        <p:txBody>
          <a:bodyPr wrap="square" rtlCol="0">
            <a:spAutoFit/>
          </a:bodyPr>
          <a:lstStyle/>
          <a:p>
            <a:pPr algn="just"/>
            <a:r>
              <a:rPr lang="en-GB" b="1" dirty="0">
                <a:latin typeface="Calibri" panose="020F0502020204030204" pitchFamily="34" charset="0"/>
                <a:cs typeface="Calibri" panose="020F0502020204030204" pitchFamily="34" charset="0"/>
              </a:rPr>
              <a:t>Knowledge of industry is necessary and </a:t>
            </a:r>
            <a:r>
              <a:rPr lang="en-GB" b="1" dirty="0" smtClean="0">
                <a:latin typeface="Calibri" panose="020F0502020204030204" pitchFamily="34" charset="0"/>
                <a:cs typeface="Calibri" panose="020F0502020204030204" pitchFamily="34" charset="0"/>
              </a:rPr>
              <a:t>essential </a:t>
            </a:r>
            <a:r>
              <a:rPr lang="en-GB" dirty="0">
                <a:latin typeface="Calibri" panose="020F0502020204030204" pitchFamily="34" charset="0"/>
                <a:cs typeface="Calibri" panose="020F0502020204030204" pitchFamily="34" charset="0"/>
              </a:rPr>
              <a:t>for </a:t>
            </a:r>
            <a:r>
              <a:rPr lang="en-GB" b="1" dirty="0" smtClean="0">
                <a:latin typeface="Calibri" panose="020F0502020204030204" pitchFamily="34" charset="0"/>
                <a:cs typeface="Calibri" panose="020F0502020204030204" pitchFamily="34" charset="0"/>
              </a:rPr>
              <a:t>preparation</a:t>
            </a:r>
            <a:r>
              <a:rPr lang="en-GB" dirty="0" smtClean="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and </a:t>
            </a:r>
            <a:r>
              <a:rPr lang="en-GB" b="1" dirty="0">
                <a:latin typeface="Calibri" panose="020F0502020204030204" pitchFamily="34" charset="0"/>
                <a:cs typeface="Calibri" panose="020F0502020204030204" pitchFamily="34" charset="0"/>
              </a:rPr>
              <a:t>review</a:t>
            </a:r>
            <a:r>
              <a:rPr lang="en-GB" dirty="0">
                <a:latin typeface="Calibri" panose="020F0502020204030204" pitchFamily="34" charset="0"/>
                <a:cs typeface="Calibri" panose="020F0502020204030204" pitchFamily="34" charset="0"/>
              </a:rPr>
              <a:t> of financial forecasts of any </a:t>
            </a:r>
            <a:r>
              <a:rPr lang="en-GB" dirty="0" smtClean="0">
                <a:latin typeface="Calibri" panose="020F0502020204030204" pitchFamily="34" charset="0"/>
                <a:cs typeface="Calibri" panose="020F0502020204030204" pitchFamily="34" charset="0"/>
              </a:rPr>
              <a:t>company</a:t>
            </a:r>
            <a:endParaRPr lang="en-GB" b="1" dirty="0" smtClean="0">
              <a:latin typeface="Calibri" panose="020F0502020204030204" pitchFamily="34" charset="0"/>
              <a:cs typeface="Calibri" panose="020F0502020204030204" pitchFamily="34" charset="0"/>
            </a:endParaRPr>
          </a:p>
          <a:p>
            <a:pPr algn="just"/>
            <a:endParaRPr lang="en-US" b="1" dirty="0" smtClean="0">
              <a:solidFill>
                <a:srgbClr val="141F3C"/>
              </a:solidFill>
              <a:latin typeface="Calibri" panose="020F0502020204030204" pitchFamily="34" charset="0"/>
              <a:cs typeface="Calibri" panose="020F0502020204030204" pitchFamily="34" charset="0"/>
            </a:endParaRPr>
          </a:p>
          <a:p>
            <a:pPr algn="just"/>
            <a:r>
              <a:rPr lang="en-US" b="1" dirty="0" smtClean="0">
                <a:solidFill>
                  <a:srgbClr val="141F3C"/>
                </a:solidFill>
                <a:latin typeface="Calibri" panose="020F0502020204030204" pitchFamily="34" charset="0"/>
                <a:cs typeface="Calibri" panose="020F0502020204030204" pitchFamily="34" charset="0"/>
              </a:rPr>
              <a:t>Different Industries have different risk and return characteristics and competitive advantages</a:t>
            </a:r>
          </a:p>
          <a:p>
            <a:pPr algn="just"/>
            <a:endParaRPr lang="en-US" b="1" dirty="0">
              <a:solidFill>
                <a:srgbClr val="141F3C"/>
              </a:solidFill>
              <a:latin typeface="Calibri" panose="020F0502020204030204" pitchFamily="34" charset="0"/>
              <a:cs typeface="Calibri" panose="020F0502020204030204" pitchFamily="34" charset="0"/>
            </a:endParaRPr>
          </a:p>
          <a:p>
            <a:pPr algn="just"/>
            <a:r>
              <a:rPr lang="en-GB" b="1" dirty="0">
                <a:latin typeface="Calibri" panose="020F0502020204030204" pitchFamily="34" charset="0"/>
                <a:cs typeface="Calibri" panose="020F0502020204030204" pitchFamily="34" charset="0"/>
              </a:rPr>
              <a:t>Basic economic factors— supply and demand—provide a fundamental framework for understanding an industry. </a:t>
            </a:r>
            <a:endParaRPr lang="en-GB" b="1" dirty="0" smtClean="0">
              <a:latin typeface="Calibri" panose="020F0502020204030204" pitchFamily="34" charset="0"/>
              <a:cs typeface="Calibri" panose="020F0502020204030204" pitchFamily="34" charset="0"/>
            </a:endParaRPr>
          </a:p>
          <a:p>
            <a:pPr algn="just"/>
            <a:endParaRPr lang="en-US" b="1" dirty="0">
              <a:latin typeface="Calibri" panose="020F0502020204030204" pitchFamily="34" charset="0"/>
              <a:cs typeface="Calibri" panose="020F0502020204030204" pitchFamily="34" charset="0"/>
            </a:endParaRPr>
          </a:p>
          <a:p>
            <a:pPr algn="just"/>
            <a:r>
              <a:rPr lang="en-GB" dirty="0"/>
              <a:t>While forecasting, past data does provide a </a:t>
            </a:r>
            <a:r>
              <a:rPr lang="en-GB" dirty="0" smtClean="0"/>
              <a:t>basis. </a:t>
            </a:r>
            <a:r>
              <a:rPr lang="en-GB" dirty="0"/>
              <a:t>However, newer technology and changing government regulations have an impact on changing the business models of companies, significantly.</a:t>
            </a:r>
            <a:endParaRPr lang="en-GB" b="1" dirty="0">
              <a:latin typeface="Calibri" panose="020F0502020204030204" pitchFamily="34" charset="0"/>
              <a:cs typeface="Calibri" panose="020F0502020204030204" pitchFamily="34" charset="0"/>
            </a:endParaRPr>
          </a:p>
          <a:p>
            <a:pPr algn="just"/>
            <a:endParaRPr lang="en-GB" dirty="0">
              <a:latin typeface="Calibri" panose="020F0502020204030204" pitchFamily="34" charset="0"/>
              <a:cs typeface="Calibri" panose="020F0502020204030204" pitchFamily="34" charset="0"/>
            </a:endParaRPr>
          </a:p>
          <a:p>
            <a:pPr algn="just"/>
            <a:r>
              <a:rPr lang="en-GB" b="1" dirty="0" smtClean="0">
                <a:latin typeface="Calibri" panose="020F0502020204030204" pitchFamily="34" charset="0"/>
                <a:cs typeface="Calibri" panose="020F0502020204030204" pitchFamily="34" charset="0"/>
              </a:rPr>
              <a:t>Understanding basis of classification of industries is important</a:t>
            </a:r>
          </a:p>
          <a:p>
            <a:pPr marL="285750" indent="-285750" algn="just">
              <a:buFontTx/>
              <a:buChar char="-"/>
            </a:pPr>
            <a:r>
              <a:rPr lang="en-GB" dirty="0"/>
              <a:t>The National Industrial Classification, 2008 </a:t>
            </a:r>
            <a:r>
              <a:rPr lang="en-GB" dirty="0" smtClean="0"/>
              <a:t>(</a:t>
            </a:r>
            <a:r>
              <a:rPr lang="en-GB" b="1" dirty="0" smtClean="0"/>
              <a:t>NIC</a:t>
            </a:r>
            <a:r>
              <a:rPr lang="en-GB" dirty="0" smtClean="0"/>
              <a:t>) in India based </a:t>
            </a:r>
            <a:r>
              <a:rPr lang="en-GB" dirty="0"/>
              <a:t>on the </a:t>
            </a:r>
            <a:r>
              <a:rPr lang="en-GB" dirty="0" smtClean="0"/>
              <a:t>United Nations </a:t>
            </a:r>
            <a:r>
              <a:rPr lang="en-GB" dirty="0"/>
              <a:t>International Standard Industrial Classification (ISIC</a:t>
            </a:r>
            <a:r>
              <a:rPr lang="en-GB" dirty="0" smtClean="0"/>
              <a:t>) - economic activity wise </a:t>
            </a:r>
            <a:r>
              <a:rPr lang="en-GB" dirty="0"/>
              <a:t>data</a:t>
            </a:r>
            <a:endParaRPr lang="en-GB" dirty="0" smtClean="0"/>
          </a:p>
          <a:p>
            <a:pPr marL="285750" indent="-285750" algn="just">
              <a:buFontTx/>
              <a:buChar char="-"/>
            </a:pPr>
            <a:endParaRPr lang="en-GB" dirty="0" smtClean="0"/>
          </a:p>
          <a:p>
            <a:pPr marL="285750" indent="-285750" algn="just">
              <a:buFontTx/>
              <a:buChar char="-"/>
            </a:pPr>
            <a:r>
              <a:rPr lang="en-GB" b="1" dirty="0"/>
              <a:t>Internationally</a:t>
            </a:r>
            <a:r>
              <a:rPr lang="en-GB" dirty="0"/>
              <a:t>, for industry classification reliance is given upon Global Industry Classification Standard (</a:t>
            </a:r>
            <a:r>
              <a:rPr lang="en-GB" b="1" dirty="0"/>
              <a:t>GICS</a:t>
            </a:r>
            <a:r>
              <a:rPr lang="en-GB" dirty="0"/>
              <a:t>) developed by Standard &amp; Poor’s and Morgan </a:t>
            </a:r>
            <a:r>
              <a:rPr lang="en-GB" dirty="0" smtClean="0"/>
              <a:t>Stanley</a:t>
            </a:r>
            <a:r>
              <a:rPr lang="en-GB" dirty="0"/>
              <a:t> </a:t>
            </a:r>
            <a:r>
              <a:rPr lang="en-GB" dirty="0" smtClean="0"/>
              <a:t>-</a:t>
            </a:r>
            <a:r>
              <a:rPr lang="en-GB" dirty="0"/>
              <a:t> The GICS combines the companies in a sector, industry group, industry and sub-industry based on the </a:t>
            </a:r>
            <a:r>
              <a:rPr lang="en-GB" b="1" dirty="0"/>
              <a:t>principal product and services</a:t>
            </a:r>
            <a:r>
              <a:rPr lang="en-GB" dirty="0"/>
              <a:t> of the companies and their revenue contribution.</a:t>
            </a:r>
          </a:p>
          <a:p>
            <a:pPr marL="285750" indent="-285750" algn="just">
              <a:buFontTx/>
              <a:buChar char="-"/>
            </a:pPr>
            <a:endParaRPr lang="en-GB" dirty="0" smtClean="0"/>
          </a:p>
          <a:p>
            <a:pPr marL="285750" indent="-285750" algn="just">
              <a:buFontTx/>
              <a:buChar char="-"/>
            </a:pPr>
            <a:r>
              <a:rPr lang="en-GB" b="1" dirty="0"/>
              <a:t>The S&amp;P BSE indices in India have also made an industry classification system </a:t>
            </a:r>
            <a:r>
              <a:rPr lang="en-GB" b="1" dirty="0" smtClean="0"/>
              <a:t>in line with GICS.</a:t>
            </a:r>
          </a:p>
          <a:p>
            <a:pPr algn="just"/>
            <a:endParaRPr lang="en-GB"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 xmlns:a16="http://schemas.microsoft.com/office/drawing/2014/main" id="{746A52C9-094F-4E7A-B9B4-ACD3DC0B6DF6}"/>
              </a:ext>
            </a:extLst>
          </p:cNvPr>
          <p:cNvSpPr txBox="1"/>
          <p:nvPr/>
        </p:nvSpPr>
        <p:spPr>
          <a:xfrm>
            <a:off x="304843" y="189289"/>
            <a:ext cx="8920046" cy="584775"/>
          </a:xfrm>
          <a:prstGeom prst="rect">
            <a:avLst/>
          </a:prstGeom>
          <a:solidFill>
            <a:srgbClr val="D50032"/>
          </a:solidFill>
        </p:spPr>
        <p:txBody>
          <a:bodyPr wrap="square" rtlCol="0">
            <a:spAutoFit/>
          </a:bodyPr>
          <a:lstStyle/>
          <a:p>
            <a:pPr algn="ctr"/>
            <a:r>
              <a:rPr lang="en-US" sz="3200" b="1" dirty="0">
                <a:solidFill>
                  <a:schemeClr val="bg1"/>
                </a:solidFill>
                <a:latin typeface="Calibri" panose="020F0502020204030204" pitchFamily="34" charset="0"/>
                <a:cs typeface="Calibri" panose="020F0502020204030204" pitchFamily="34" charset="0"/>
              </a:rPr>
              <a:t>Understanding Industry Characteristics and Trends</a:t>
            </a:r>
            <a:endParaRPr lang="en-GB" sz="3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2545973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 name="Rectangle 16"/>
          <p:cNvSpPr/>
          <p:nvPr/>
        </p:nvSpPr>
        <p:spPr>
          <a:xfrm>
            <a:off x="304526" y="285349"/>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dirty="0">
              <a:solidFill>
                <a:schemeClr val="bg1"/>
              </a:solidFill>
              <a:latin typeface="Calibri" panose="020F0502020204030204" pitchFamily="34" charset="0"/>
              <a:cs typeface="Calibri" panose="020F0502020204030204" pitchFamily="34" charset="0"/>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2612" y="1109317"/>
            <a:ext cx="11113036" cy="511784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49315" y="1514361"/>
            <a:ext cx="5446334" cy="287119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35944" y="1491726"/>
            <a:ext cx="5526254" cy="2935999"/>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039261" y="3891033"/>
            <a:ext cx="2285852" cy="2670837"/>
          </a:xfrm>
          <a:prstGeom prst="rect">
            <a:avLst/>
          </a:prstGeom>
        </p:spPr>
      </p:pic>
      <p:sp>
        <p:nvSpPr>
          <p:cNvPr id="5" name="TextBox 4"/>
          <p:cNvSpPr txBox="1"/>
          <p:nvPr/>
        </p:nvSpPr>
        <p:spPr>
          <a:xfrm>
            <a:off x="638580" y="1725212"/>
            <a:ext cx="3383018" cy="1292662"/>
          </a:xfrm>
          <a:prstGeom prst="rect">
            <a:avLst/>
          </a:prstGeom>
          <a:noFill/>
        </p:spPr>
        <p:txBody>
          <a:bodyPr wrap="square" rtlCol="0">
            <a:spAutoFit/>
          </a:bodyPr>
          <a:lstStyle/>
          <a:p>
            <a:pPr algn="ctr"/>
            <a:r>
              <a:rPr lang="en-US" sz="3900" b="1" dirty="0">
                <a:solidFill>
                  <a:schemeClr val="bg1"/>
                </a:solidFill>
                <a:latin typeface="Calibri" panose="020F0502020204030204" pitchFamily="34" charset="0"/>
                <a:cs typeface="Calibri" panose="020F0502020204030204" pitchFamily="34" charset="0"/>
              </a:rPr>
              <a:t>Fundamental</a:t>
            </a:r>
          </a:p>
          <a:p>
            <a:pPr algn="ctr"/>
            <a:r>
              <a:rPr lang="en-US" sz="3900" b="1" dirty="0">
                <a:solidFill>
                  <a:schemeClr val="bg1"/>
                </a:solidFill>
                <a:latin typeface="Calibri" panose="020F0502020204030204" pitchFamily="34" charset="0"/>
                <a:cs typeface="Calibri" panose="020F0502020204030204" pitchFamily="34" charset="0"/>
              </a:rPr>
              <a:t>Approach</a:t>
            </a:r>
          </a:p>
        </p:txBody>
      </p:sp>
      <p:sp>
        <p:nvSpPr>
          <p:cNvPr id="14" name="TextBox 13"/>
          <p:cNvSpPr txBox="1"/>
          <p:nvPr/>
        </p:nvSpPr>
        <p:spPr>
          <a:xfrm>
            <a:off x="8707168" y="1683390"/>
            <a:ext cx="2616978" cy="1323439"/>
          </a:xfrm>
          <a:prstGeom prst="rect">
            <a:avLst/>
          </a:prstGeom>
          <a:noFill/>
        </p:spPr>
        <p:txBody>
          <a:bodyPr wrap="square" rtlCol="0">
            <a:spAutoFit/>
          </a:bodyPr>
          <a:lstStyle/>
          <a:p>
            <a:pPr algn="ctr"/>
            <a:r>
              <a:rPr lang="en-US" sz="4000" b="1" dirty="0">
                <a:solidFill>
                  <a:srgbClr val="141F3C"/>
                </a:solidFill>
                <a:latin typeface="Calibri" panose="020F0502020204030204" pitchFamily="34" charset="0"/>
                <a:cs typeface="Calibri" panose="020F0502020204030204" pitchFamily="34" charset="0"/>
              </a:rPr>
              <a:t>Relative</a:t>
            </a:r>
          </a:p>
          <a:p>
            <a:pPr algn="ctr"/>
            <a:r>
              <a:rPr lang="en-US" sz="4000" b="1" dirty="0">
                <a:solidFill>
                  <a:srgbClr val="141F3C"/>
                </a:solidFill>
                <a:latin typeface="Calibri" panose="020F0502020204030204" pitchFamily="34" charset="0"/>
                <a:cs typeface="Calibri" panose="020F0502020204030204" pitchFamily="34" charset="0"/>
              </a:rPr>
              <a:t>Approach</a:t>
            </a:r>
            <a:endParaRPr lang="en-US" sz="4400" b="1" dirty="0">
              <a:solidFill>
                <a:srgbClr val="141F3C"/>
              </a:solidFill>
              <a:latin typeface="Calibri" panose="020F0502020204030204" pitchFamily="34" charset="0"/>
              <a:cs typeface="Calibri" panose="020F0502020204030204" pitchFamily="34" charset="0"/>
            </a:endParaRPr>
          </a:p>
        </p:txBody>
      </p:sp>
      <p:sp>
        <p:nvSpPr>
          <p:cNvPr id="15" name="TextBox 14"/>
          <p:cNvSpPr txBox="1"/>
          <p:nvPr/>
        </p:nvSpPr>
        <p:spPr>
          <a:xfrm>
            <a:off x="5039261" y="5273723"/>
            <a:ext cx="2285852" cy="646331"/>
          </a:xfrm>
          <a:prstGeom prst="rect">
            <a:avLst/>
          </a:prstGeom>
          <a:noFill/>
        </p:spPr>
        <p:txBody>
          <a:bodyPr wrap="square" rtlCol="0">
            <a:spAutoFit/>
          </a:bodyPr>
          <a:lstStyle/>
          <a:p>
            <a:pPr algn="ctr"/>
            <a:r>
              <a:rPr lang="en-US" sz="3600" b="1" dirty="0">
                <a:solidFill>
                  <a:srgbClr val="141F3C"/>
                </a:solidFill>
                <a:latin typeface="Calibri" panose="020F0502020204030204" pitchFamily="34" charset="0"/>
                <a:cs typeface="Calibri" panose="020F0502020204030204" pitchFamily="34" charset="0"/>
              </a:rPr>
              <a:t>Others</a:t>
            </a:r>
            <a:endParaRPr lang="en-US" sz="5400" b="1" dirty="0">
              <a:solidFill>
                <a:srgbClr val="141F3C"/>
              </a:solidFill>
              <a:latin typeface="Calibri" panose="020F0502020204030204" pitchFamily="34" charset="0"/>
              <a:cs typeface="Calibri" panose="020F0502020204030204" pitchFamily="34" charset="0"/>
            </a:endParaRPr>
          </a:p>
        </p:txBody>
      </p:sp>
      <p:pic>
        <p:nvPicPr>
          <p:cNvPr id="3074" name="Picture 2" descr="Image result for basic icon png"/>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4704802" y="2742211"/>
            <a:ext cx="1290243" cy="1290243"/>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Related image"/>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6127973" y="2582490"/>
            <a:ext cx="1732755" cy="1732755"/>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Image result for other services icon png"/>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5667238" y="4175276"/>
            <a:ext cx="1076417" cy="1076417"/>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TextBox 17">
            <a:extLst>
              <a:ext uri="{FF2B5EF4-FFF2-40B4-BE49-F238E27FC236}">
                <a16:creationId xmlns="" xmlns:a16="http://schemas.microsoft.com/office/drawing/2014/main" id="{746A52C9-094F-4E7A-B9B4-ACD3DC0B6DF6}"/>
              </a:ext>
            </a:extLst>
          </p:cNvPr>
          <p:cNvSpPr txBox="1"/>
          <p:nvPr/>
        </p:nvSpPr>
        <p:spPr>
          <a:xfrm>
            <a:off x="304842" y="189289"/>
            <a:ext cx="10418575" cy="584775"/>
          </a:xfrm>
          <a:prstGeom prst="rect">
            <a:avLst/>
          </a:prstGeom>
          <a:solidFill>
            <a:srgbClr val="D50032"/>
          </a:solidFill>
        </p:spPr>
        <p:txBody>
          <a:bodyPr wrap="square" rtlCol="0">
            <a:spAutoFit/>
          </a:bodyPr>
          <a:lstStyle/>
          <a:p>
            <a:pPr algn="ctr"/>
            <a:r>
              <a:rPr lang="en-GB" sz="3200" b="1" dirty="0">
                <a:solidFill>
                  <a:schemeClr val="bg1"/>
                </a:solidFill>
                <a:latin typeface="Calibri" panose="020F0502020204030204" pitchFamily="34" charset="0"/>
                <a:cs typeface="Calibri" panose="020F0502020204030204" pitchFamily="34" charset="0"/>
              </a:rPr>
              <a:t>Considering and Applying  appropriate Valuation Approach</a:t>
            </a:r>
          </a:p>
        </p:txBody>
      </p:sp>
    </p:spTree>
    <p:extLst>
      <p:ext uri="{BB962C8B-B14F-4D97-AF65-F5344CB8AC3E}">
        <p14:creationId xmlns:p14="http://schemas.microsoft.com/office/powerpoint/2010/main" xmlns="" val="253930810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 name="Rectangle 16"/>
          <p:cNvSpPr/>
          <p:nvPr/>
        </p:nvSpPr>
        <p:spPr>
          <a:xfrm>
            <a:off x="304526" y="285349"/>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dirty="0">
              <a:solidFill>
                <a:schemeClr val="bg1"/>
              </a:solidFill>
              <a:latin typeface="Calibri" panose="020F0502020204030204" pitchFamily="34" charset="0"/>
              <a:cs typeface="Calibri" panose="020F0502020204030204" pitchFamily="34" charset="0"/>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2612" y="1056148"/>
            <a:ext cx="11113036" cy="511784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5944" y="1183064"/>
            <a:ext cx="5526254" cy="2935999"/>
          </a:xfrm>
          <a:prstGeom prst="rect">
            <a:avLst/>
          </a:prstGeom>
        </p:spPr>
      </p:pic>
      <p:sp>
        <p:nvSpPr>
          <p:cNvPr id="5" name="TextBox 4"/>
          <p:cNvSpPr txBox="1"/>
          <p:nvPr/>
        </p:nvSpPr>
        <p:spPr>
          <a:xfrm>
            <a:off x="611686" y="1672043"/>
            <a:ext cx="3383018" cy="707886"/>
          </a:xfrm>
          <a:prstGeom prst="rect">
            <a:avLst/>
          </a:prstGeom>
          <a:noFill/>
        </p:spPr>
        <p:txBody>
          <a:bodyPr wrap="square" rtlCol="0">
            <a:spAutoFit/>
          </a:bodyPr>
          <a:lstStyle/>
          <a:p>
            <a:r>
              <a:rPr lang="en-US" sz="3900" b="1" dirty="0">
                <a:solidFill>
                  <a:schemeClr val="bg1"/>
                </a:solidFill>
                <a:latin typeface="Calibri" panose="020F0502020204030204" pitchFamily="34" charset="0"/>
                <a:cs typeface="Calibri" panose="020F0502020204030204" pitchFamily="34" charset="0"/>
              </a:rPr>
              <a:t>Fundamental</a:t>
            </a:r>
          </a:p>
        </p:txBody>
      </p:sp>
      <p:pic>
        <p:nvPicPr>
          <p:cNvPr id="3074" name="Picture 2" descr="Image result for basic icon pn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4704802" y="2433549"/>
            <a:ext cx="1290243" cy="129024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6162198" y="2540000"/>
            <a:ext cx="2081916" cy="1059543"/>
          </a:xfrm>
          <a:prstGeom prst="rect">
            <a:avLst/>
          </a:prstGeom>
          <a:solidFill>
            <a:srgbClr val="99A9C8"/>
          </a:solidFill>
          <a:ln>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1" name="Rectangle 20"/>
          <p:cNvSpPr/>
          <p:nvPr/>
        </p:nvSpPr>
        <p:spPr>
          <a:xfrm>
            <a:off x="6162198" y="4788797"/>
            <a:ext cx="2081916" cy="1059543"/>
          </a:xfrm>
          <a:prstGeom prst="rect">
            <a:avLst/>
          </a:prstGeom>
          <a:solidFill>
            <a:srgbClr val="99A9C8"/>
          </a:solidFill>
          <a:ln>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7" name="TextBox 6"/>
          <p:cNvSpPr txBox="1"/>
          <p:nvPr/>
        </p:nvSpPr>
        <p:spPr>
          <a:xfrm>
            <a:off x="6328229" y="2583544"/>
            <a:ext cx="1741714" cy="954107"/>
          </a:xfrm>
          <a:prstGeom prst="rect">
            <a:avLst/>
          </a:prstGeom>
          <a:noFill/>
        </p:spPr>
        <p:txBody>
          <a:bodyPr wrap="square" rtlCol="0">
            <a:spAutoFit/>
          </a:bodyPr>
          <a:lstStyle/>
          <a:p>
            <a:pPr algn="ctr"/>
            <a:r>
              <a:rPr lang="en-US" sz="2800" b="1" dirty="0">
                <a:latin typeface="Calibri" panose="020F0502020204030204" pitchFamily="34" charset="0"/>
                <a:cs typeface="Calibri" panose="020F0502020204030204" pitchFamily="34" charset="0"/>
              </a:rPr>
              <a:t>Income Approach</a:t>
            </a:r>
          </a:p>
        </p:txBody>
      </p:sp>
      <p:sp>
        <p:nvSpPr>
          <p:cNvPr id="22" name="TextBox 21"/>
          <p:cNvSpPr txBox="1"/>
          <p:nvPr/>
        </p:nvSpPr>
        <p:spPr>
          <a:xfrm>
            <a:off x="6328229" y="4811446"/>
            <a:ext cx="1741714" cy="954107"/>
          </a:xfrm>
          <a:prstGeom prst="rect">
            <a:avLst/>
          </a:prstGeom>
          <a:noFill/>
        </p:spPr>
        <p:txBody>
          <a:bodyPr wrap="square" rtlCol="0">
            <a:spAutoFit/>
          </a:bodyPr>
          <a:lstStyle/>
          <a:p>
            <a:pPr algn="ctr"/>
            <a:r>
              <a:rPr lang="en-US" sz="2800" b="1" dirty="0">
                <a:latin typeface="Calibri" panose="020F0502020204030204" pitchFamily="34" charset="0"/>
                <a:cs typeface="Calibri" panose="020F0502020204030204" pitchFamily="34" charset="0"/>
              </a:rPr>
              <a:t>Asset</a:t>
            </a:r>
          </a:p>
          <a:p>
            <a:pPr algn="ctr"/>
            <a:r>
              <a:rPr lang="en-US" sz="2800" b="1" dirty="0">
                <a:latin typeface="Calibri" panose="020F0502020204030204" pitchFamily="34" charset="0"/>
                <a:cs typeface="Calibri" panose="020F0502020204030204" pitchFamily="34" charset="0"/>
              </a:rPr>
              <a:t>Approach</a:t>
            </a:r>
          </a:p>
        </p:txBody>
      </p:sp>
      <p:sp>
        <p:nvSpPr>
          <p:cNvPr id="23" name="TextBox 22"/>
          <p:cNvSpPr txBox="1"/>
          <p:nvPr/>
        </p:nvSpPr>
        <p:spPr>
          <a:xfrm>
            <a:off x="8519612" y="2540000"/>
            <a:ext cx="3225094" cy="1531445"/>
          </a:xfrm>
          <a:prstGeom prst="rect">
            <a:avLst/>
          </a:prstGeom>
          <a:noFill/>
          <a:ln>
            <a:solidFill>
              <a:srgbClr val="041E42"/>
            </a:solidFill>
            <a:prstDash val="dash"/>
          </a:ln>
        </p:spPr>
        <p:txBody>
          <a:bodyPr wrap="square" rtlCol="0">
            <a:spAutoFit/>
          </a:bodyPr>
          <a:lstStyle/>
          <a:p>
            <a:pPr marL="285750" indent="-285750">
              <a:lnSpc>
                <a:spcPct val="150000"/>
              </a:lnSpc>
              <a:buFont typeface="Arial" panose="020B0604020202020204" pitchFamily="34" charset="0"/>
              <a:buChar char="•"/>
            </a:pPr>
            <a:r>
              <a:rPr lang="en-US" sz="1600" b="1" dirty="0">
                <a:latin typeface="Calibri" panose="020F0502020204030204" pitchFamily="34" charset="0"/>
                <a:cs typeface="Calibri" panose="020F0502020204030204" pitchFamily="34" charset="0"/>
              </a:rPr>
              <a:t>Capitalization of earning Method </a:t>
            </a:r>
            <a:r>
              <a:rPr lang="en-US" sz="1600" b="1" dirty="0">
                <a:solidFill>
                  <a:srgbClr val="B8000F"/>
                </a:solidFill>
                <a:latin typeface="Calibri" panose="020F0502020204030204" pitchFamily="34" charset="0"/>
                <a:cs typeface="Calibri" panose="020F0502020204030204" pitchFamily="34" charset="0"/>
              </a:rPr>
              <a:t>(Historical)</a:t>
            </a:r>
          </a:p>
          <a:p>
            <a:pPr marL="285750" indent="-285750">
              <a:lnSpc>
                <a:spcPct val="150000"/>
              </a:lnSpc>
              <a:buFont typeface="Arial" panose="020B0604020202020204" pitchFamily="34" charset="0"/>
              <a:buChar char="•"/>
            </a:pPr>
            <a:r>
              <a:rPr lang="en-US" sz="1600" b="1" dirty="0">
                <a:latin typeface="Calibri" panose="020F0502020204030204" pitchFamily="34" charset="0"/>
                <a:cs typeface="Calibri" panose="020F0502020204030204" pitchFamily="34" charset="0"/>
              </a:rPr>
              <a:t>Discounted Cash Flow Method </a:t>
            </a:r>
            <a:r>
              <a:rPr lang="en-US" sz="1600" b="1" dirty="0">
                <a:solidFill>
                  <a:srgbClr val="B8000F"/>
                </a:solidFill>
                <a:latin typeface="Calibri" panose="020F0502020204030204" pitchFamily="34" charset="0"/>
                <a:cs typeface="Calibri" panose="020F0502020204030204" pitchFamily="34" charset="0"/>
              </a:rPr>
              <a:t>(Projected Time Value)</a:t>
            </a:r>
          </a:p>
        </p:txBody>
      </p:sp>
      <p:sp>
        <p:nvSpPr>
          <p:cNvPr id="24" name="TextBox 23"/>
          <p:cNvSpPr txBox="1"/>
          <p:nvPr/>
        </p:nvSpPr>
        <p:spPr>
          <a:xfrm>
            <a:off x="8519612" y="4828881"/>
            <a:ext cx="3225094" cy="1200329"/>
          </a:xfrm>
          <a:prstGeom prst="rect">
            <a:avLst/>
          </a:prstGeom>
          <a:noFill/>
          <a:ln>
            <a:solidFill>
              <a:srgbClr val="041E42"/>
            </a:solidFill>
            <a:prstDash val="dash"/>
          </a:ln>
        </p:spPr>
        <p:txBody>
          <a:bodyPr wrap="square" rtlCol="0">
            <a:spAutoFit/>
          </a:bodyPr>
          <a:lstStyle/>
          <a:p>
            <a:pPr marL="285750" indent="-285750">
              <a:lnSpc>
                <a:spcPct val="150000"/>
              </a:lnSpc>
              <a:buFont typeface="Arial" panose="020B0604020202020204" pitchFamily="34" charset="0"/>
              <a:buChar char="•"/>
            </a:pPr>
            <a:r>
              <a:rPr lang="en-US" sz="1600" b="1" dirty="0">
                <a:latin typeface="Calibri" panose="020F0502020204030204" pitchFamily="34" charset="0"/>
                <a:cs typeface="Calibri" panose="020F0502020204030204" pitchFamily="34" charset="0"/>
              </a:rPr>
              <a:t>Book Value Method </a:t>
            </a:r>
          </a:p>
          <a:p>
            <a:pPr marL="285750" indent="-285750">
              <a:lnSpc>
                <a:spcPct val="150000"/>
              </a:lnSpc>
              <a:buFont typeface="Arial" panose="020B0604020202020204" pitchFamily="34" charset="0"/>
              <a:buChar char="•"/>
            </a:pPr>
            <a:r>
              <a:rPr lang="en-US" sz="1600" b="1" dirty="0">
                <a:latin typeface="Calibri" panose="020F0502020204030204" pitchFamily="34" charset="0"/>
                <a:cs typeface="Calibri" panose="020F0502020204030204" pitchFamily="34" charset="0"/>
              </a:rPr>
              <a:t>Liquidation Value Method</a:t>
            </a:r>
          </a:p>
          <a:p>
            <a:pPr marL="285750" indent="-285750">
              <a:lnSpc>
                <a:spcPct val="150000"/>
              </a:lnSpc>
              <a:buFont typeface="Arial" panose="020B0604020202020204" pitchFamily="34" charset="0"/>
              <a:buChar char="•"/>
            </a:pPr>
            <a:r>
              <a:rPr lang="en-US" sz="1600" b="1" dirty="0">
                <a:latin typeface="Calibri" panose="020F0502020204030204" pitchFamily="34" charset="0"/>
                <a:cs typeface="Calibri" panose="020F0502020204030204" pitchFamily="34" charset="0"/>
              </a:rPr>
              <a:t>Replacement Value Method</a:t>
            </a:r>
          </a:p>
        </p:txBody>
      </p:sp>
      <p:sp>
        <p:nvSpPr>
          <p:cNvPr id="15" name="TextBox 14">
            <a:extLst>
              <a:ext uri="{FF2B5EF4-FFF2-40B4-BE49-F238E27FC236}">
                <a16:creationId xmlns="" xmlns:a16="http://schemas.microsoft.com/office/drawing/2014/main" id="{746A52C9-094F-4E7A-B9B4-ACD3DC0B6DF6}"/>
              </a:ext>
            </a:extLst>
          </p:cNvPr>
          <p:cNvSpPr txBox="1"/>
          <p:nvPr/>
        </p:nvSpPr>
        <p:spPr>
          <a:xfrm>
            <a:off x="304843" y="189289"/>
            <a:ext cx="8920046" cy="584775"/>
          </a:xfrm>
          <a:prstGeom prst="rect">
            <a:avLst/>
          </a:prstGeom>
          <a:solidFill>
            <a:srgbClr val="D50032"/>
          </a:solidFill>
        </p:spPr>
        <p:txBody>
          <a:bodyPr wrap="square" rtlCol="0">
            <a:spAutoFit/>
          </a:bodyPr>
          <a:lstStyle/>
          <a:p>
            <a:pPr algn="ctr"/>
            <a:r>
              <a:rPr lang="en-US" sz="3200" b="1" dirty="0">
                <a:solidFill>
                  <a:schemeClr val="bg1"/>
                </a:solidFill>
                <a:latin typeface="Calibri" panose="020F0502020204030204" pitchFamily="34" charset="0"/>
                <a:cs typeface="Calibri" panose="020F0502020204030204" pitchFamily="34" charset="0"/>
              </a:rPr>
              <a:t>Valuation Approaches</a:t>
            </a:r>
          </a:p>
        </p:txBody>
      </p:sp>
    </p:spTree>
    <p:extLst>
      <p:ext uri="{BB962C8B-B14F-4D97-AF65-F5344CB8AC3E}">
        <p14:creationId xmlns:p14="http://schemas.microsoft.com/office/powerpoint/2010/main" xmlns="" val="411302126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 name="Rectangle 16"/>
          <p:cNvSpPr/>
          <p:nvPr/>
        </p:nvSpPr>
        <p:spPr>
          <a:xfrm>
            <a:off x="304526" y="285349"/>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dirty="0">
              <a:solidFill>
                <a:schemeClr val="bg1"/>
              </a:solidFill>
              <a:latin typeface="Calibri" panose="020F0502020204030204" pitchFamily="34" charset="0"/>
              <a:cs typeface="Calibri" panose="020F0502020204030204" pitchFamily="34" charset="0"/>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2612" y="1056148"/>
            <a:ext cx="11113036" cy="511784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49315" y="1205699"/>
            <a:ext cx="5446334" cy="2871195"/>
          </a:xfrm>
          <a:prstGeom prst="rect">
            <a:avLst/>
          </a:prstGeom>
        </p:spPr>
      </p:pic>
      <p:sp>
        <p:nvSpPr>
          <p:cNvPr id="14" name="TextBox 13"/>
          <p:cNvSpPr txBox="1"/>
          <p:nvPr/>
        </p:nvSpPr>
        <p:spPr>
          <a:xfrm>
            <a:off x="8760956" y="1697456"/>
            <a:ext cx="2616978" cy="707886"/>
          </a:xfrm>
          <a:prstGeom prst="rect">
            <a:avLst/>
          </a:prstGeom>
          <a:noFill/>
        </p:spPr>
        <p:txBody>
          <a:bodyPr wrap="square" rtlCol="0">
            <a:spAutoFit/>
          </a:bodyPr>
          <a:lstStyle/>
          <a:p>
            <a:r>
              <a:rPr lang="en-US" sz="4000" b="1" dirty="0">
                <a:solidFill>
                  <a:srgbClr val="141F3C"/>
                </a:solidFill>
                <a:latin typeface="Calibri" panose="020F0502020204030204" pitchFamily="34" charset="0"/>
                <a:cs typeface="Calibri" panose="020F0502020204030204" pitchFamily="34" charset="0"/>
              </a:rPr>
              <a:t>Relative</a:t>
            </a:r>
            <a:endParaRPr lang="en-US" sz="4400" b="1" dirty="0">
              <a:solidFill>
                <a:srgbClr val="141F3C"/>
              </a:solidFill>
              <a:latin typeface="Calibri" panose="020F0502020204030204" pitchFamily="34" charset="0"/>
              <a:cs typeface="Calibri" panose="020F0502020204030204" pitchFamily="34" charset="0"/>
            </a:endParaRPr>
          </a:p>
        </p:txBody>
      </p:sp>
      <p:pic>
        <p:nvPicPr>
          <p:cNvPr id="3076" name="Picture 4" descr="Related image"/>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6127973" y="2273828"/>
            <a:ext cx="1732755" cy="173275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19"/>
          <p:cNvSpPr/>
          <p:nvPr/>
        </p:nvSpPr>
        <p:spPr>
          <a:xfrm>
            <a:off x="3720738" y="2550926"/>
            <a:ext cx="2412104" cy="1009133"/>
          </a:xfrm>
          <a:prstGeom prst="rect">
            <a:avLst/>
          </a:prstGeom>
          <a:solidFill>
            <a:srgbClr val="C8E97F"/>
          </a:solidFill>
          <a:ln>
            <a:solidFill>
              <a:srgbClr val="92D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2" name="TextBox 21"/>
          <p:cNvSpPr txBox="1"/>
          <p:nvPr/>
        </p:nvSpPr>
        <p:spPr>
          <a:xfrm>
            <a:off x="3720738" y="2605952"/>
            <a:ext cx="2320147" cy="954107"/>
          </a:xfrm>
          <a:prstGeom prst="rect">
            <a:avLst/>
          </a:prstGeom>
          <a:noFill/>
        </p:spPr>
        <p:txBody>
          <a:bodyPr wrap="square" rtlCol="0">
            <a:spAutoFit/>
          </a:bodyPr>
          <a:lstStyle/>
          <a:p>
            <a:pPr algn="ctr"/>
            <a:r>
              <a:rPr lang="en-US" sz="2800" b="1" dirty="0">
                <a:latin typeface="Calibri" panose="020F0502020204030204" pitchFamily="34" charset="0"/>
                <a:cs typeface="Calibri" panose="020F0502020204030204" pitchFamily="34" charset="0"/>
              </a:rPr>
              <a:t>Market Based Approach</a:t>
            </a:r>
          </a:p>
        </p:txBody>
      </p:sp>
      <p:sp>
        <p:nvSpPr>
          <p:cNvPr id="24" name="TextBox 23"/>
          <p:cNvSpPr txBox="1"/>
          <p:nvPr/>
        </p:nvSpPr>
        <p:spPr>
          <a:xfrm>
            <a:off x="621191" y="2433486"/>
            <a:ext cx="2575522" cy="3046988"/>
          </a:xfrm>
          <a:prstGeom prst="rect">
            <a:avLst/>
          </a:prstGeom>
          <a:noFill/>
          <a:ln>
            <a:solidFill>
              <a:srgbClr val="92D301"/>
            </a:solidFill>
            <a:prstDash val="dash"/>
          </a:ln>
        </p:spPr>
        <p:txBody>
          <a:bodyPr wrap="square" rtlCol="0">
            <a:spAutoFit/>
          </a:bodyPr>
          <a:lstStyle/>
          <a:p>
            <a:pPr marL="285750" indent="-285750">
              <a:lnSpc>
                <a:spcPct val="150000"/>
              </a:lnSpc>
              <a:buFont typeface="Arial" panose="020B0604020202020204" pitchFamily="34" charset="0"/>
              <a:buChar char="•"/>
            </a:pPr>
            <a:r>
              <a:rPr lang="en-US" sz="1600" b="1" dirty="0">
                <a:latin typeface="Calibri" panose="020F0502020204030204" pitchFamily="34" charset="0"/>
                <a:cs typeface="Calibri" panose="020F0502020204030204" pitchFamily="34" charset="0"/>
              </a:rPr>
              <a:t>Comparable Companies Market Multiples Method </a:t>
            </a:r>
            <a:r>
              <a:rPr lang="en-US" sz="1600" b="1" dirty="0">
                <a:solidFill>
                  <a:srgbClr val="B8000F"/>
                </a:solidFill>
                <a:latin typeface="Calibri" panose="020F0502020204030204" pitchFamily="34" charset="0"/>
                <a:cs typeface="Calibri" panose="020F0502020204030204" pitchFamily="34" charset="0"/>
              </a:rPr>
              <a:t>(Listed Peers)</a:t>
            </a:r>
          </a:p>
          <a:p>
            <a:pPr marL="285750" indent="-285750">
              <a:lnSpc>
                <a:spcPct val="150000"/>
              </a:lnSpc>
              <a:buFont typeface="Arial" panose="020B0604020202020204" pitchFamily="34" charset="0"/>
              <a:buChar char="•"/>
            </a:pPr>
            <a:r>
              <a:rPr lang="en-US" sz="1600" b="1" dirty="0">
                <a:latin typeface="Calibri" panose="020F0502020204030204" pitchFamily="34" charset="0"/>
                <a:cs typeface="Calibri" panose="020F0502020204030204" pitchFamily="34" charset="0"/>
              </a:rPr>
              <a:t>Comparable Transaction Multiples Method </a:t>
            </a:r>
            <a:r>
              <a:rPr lang="en-US" sz="1600" b="1" dirty="0">
                <a:solidFill>
                  <a:srgbClr val="B8000F"/>
                </a:solidFill>
                <a:latin typeface="Calibri" panose="020F0502020204030204" pitchFamily="34" charset="0"/>
                <a:cs typeface="Calibri" panose="020F0502020204030204" pitchFamily="34" charset="0"/>
              </a:rPr>
              <a:t>(Unlisted Peers)</a:t>
            </a:r>
          </a:p>
          <a:p>
            <a:pPr marL="285750" indent="-285750">
              <a:lnSpc>
                <a:spcPct val="150000"/>
              </a:lnSpc>
              <a:buFont typeface="Arial" panose="020B0604020202020204" pitchFamily="34" charset="0"/>
              <a:buChar char="•"/>
            </a:pPr>
            <a:r>
              <a:rPr lang="en-US" sz="1600" b="1" dirty="0">
                <a:latin typeface="Calibri" panose="020F0502020204030204" pitchFamily="34" charset="0"/>
                <a:cs typeface="Calibri" panose="020F0502020204030204" pitchFamily="34" charset="0"/>
              </a:rPr>
              <a:t>Market Value Method </a:t>
            </a:r>
            <a:r>
              <a:rPr lang="en-US" sz="1600" b="1" dirty="0">
                <a:solidFill>
                  <a:srgbClr val="B8000F"/>
                </a:solidFill>
                <a:latin typeface="Calibri" panose="020F0502020204030204" pitchFamily="34" charset="0"/>
                <a:cs typeface="Calibri" panose="020F0502020204030204" pitchFamily="34" charset="0"/>
              </a:rPr>
              <a:t>(For Quoted Securities)</a:t>
            </a:r>
          </a:p>
        </p:txBody>
      </p:sp>
      <p:sp>
        <p:nvSpPr>
          <p:cNvPr id="12" name="TextBox 11">
            <a:extLst>
              <a:ext uri="{FF2B5EF4-FFF2-40B4-BE49-F238E27FC236}">
                <a16:creationId xmlns="" xmlns:a16="http://schemas.microsoft.com/office/drawing/2014/main" id="{746A52C9-094F-4E7A-B9B4-ACD3DC0B6DF6}"/>
              </a:ext>
            </a:extLst>
          </p:cNvPr>
          <p:cNvSpPr txBox="1"/>
          <p:nvPr/>
        </p:nvSpPr>
        <p:spPr>
          <a:xfrm>
            <a:off x="304843" y="189289"/>
            <a:ext cx="8920046" cy="584775"/>
          </a:xfrm>
          <a:prstGeom prst="rect">
            <a:avLst/>
          </a:prstGeom>
          <a:solidFill>
            <a:srgbClr val="D50032"/>
          </a:solidFill>
        </p:spPr>
        <p:txBody>
          <a:bodyPr wrap="square" rtlCol="0">
            <a:spAutoFit/>
          </a:bodyPr>
          <a:lstStyle/>
          <a:p>
            <a:pPr algn="ctr"/>
            <a:r>
              <a:rPr lang="en-US" sz="3200" b="1" dirty="0">
                <a:solidFill>
                  <a:schemeClr val="bg1"/>
                </a:solidFill>
                <a:latin typeface="Calibri" panose="020F0502020204030204" pitchFamily="34" charset="0"/>
                <a:cs typeface="Calibri" panose="020F0502020204030204" pitchFamily="34" charset="0"/>
              </a:rPr>
              <a:t>Valuation Approaches</a:t>
            </a:r>
          </a:p>
        </p:txBody>
      </p:sp>
    </p:spTree>
    <p:extLst>
      <p:ext uri="{BB962C8B-B14F-4D97-AF65-F5344CB8AC3E}">
        <p14:creationId xmlns:p14="http://schemas.microsoft.com/office/powerpoint/2010/main" xmlns="" val="42357348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D50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9" name="Rectangle 8"/>
          <p:cNvSpPr/>
          <p:nvPr/>
        </p:nvSpPr>
        <p:spPr>
          <a:xfrm>
            <a:off x="371343" y="357390"/>
            <a:ext cx="11449319" cy="6168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7" name="TextBox 6"/>
          <p:cNvSpPr txBox="1"/>
          <p:nvPr/>
        </p:nvSpPr>
        <p:spPr>
          <a:xfrm>
            <a:off x="310834" y="357390"/>
            <a:ext cx="11509828" cy="1077218"/>
          </a:xfrm>
          <a:prstGeom prst="rect">
            <a:avLst/>
          </a:prstGeom>
          <a:noFill/>
        </p:spPr>
        <p:txBody>
          <a:bodyPr wrap="square" rtlCol="0">
            <a:spAutoFit/>
          </a:bodyPr>
          <a:lstStyle/>
          <a:p>
            <a:pPr algn="ctr"/>
            <a:r>
              <a:rPr lang="en-US" sz="3200" b="1" dirty="0">
                <a:solidFill>
                  <a:srgbClr val="141F3C"/>
                </a:solidFill>
                <a:latin typeface="Calibri" panose="020F0502020204030204" pitchFamily="34" charset="0"/>
                <a:cs typeface="Calibri" panose="020F0502020204030204" pitchFamily="34" charset="0"/>
              </a:rPr>
              <a:t>Valuation across business cycle follow the </a:t>
            </a:r>
          </a:p>
          <a:p>
            <a:pPr algn="ctr"/>
            <a:r>
              <a:rPr lang="en-US" sz="3200" b="1" dirty="0">
                <a:solidFill>
                  <a:srgbClr val="D50032"/>
                </a:solidFill>
                <a:latin typeface="Calibri" panose="020F0502020204030204" pitchFamily="34" charset="0"/>
                <a:cs typeface="Calibri" panose="020F0502020204030204" pitchFamily="34" charset="0"/>
              </a:rPr>
              <a:t>LAW of ECONOMICS</a:t>
            </a:r>
          </a:p>
        </p:txBody>
      </p:sp>
      <p:sp>
        <p:nvSpPr>
          <p:cNvPr id="11" name="Line 5"/>
          <p:cNvSpPr>
            <a:spLocks noChangeShapeType="1"/>
          </p:cNvSpPr>
          <p:nvPr/>
        </p:nvSpPr>
        <p:spPr bwMode="auto">
          <a:xfrm flipH="1" flipV="1">
            <a:off x="2019299" y="1717060"/>
            <a:ext cx="1588" cy="3848102"/>
          </a:xfrm>
          <a:prstGeom prst="line">
            <a:avLst/>
          </a:prstGeom>
          <a:noFill/>
          <a:ln w="57150">
            <a:solidFill>
              <a:srgbClr val="141F3C"/>
            </a:solidFill>
            <a:round/>
            <a:headEnd/>
            <a:tailEnd type="triangle" w="med" len="med"/>
          </a:ln>
        </p:spPr>
        <p:txBody>
          <a:bodyPr/>
          <a:lstStyle>
            <a:defPPr>
              <a:defRPr lang="en-US"/>
            </a:defPPr>
            <a:lvl1pPr algn="ctr" rtl="0" fontAlgn="base">
              <a:spcBef>
                <a:spcPct val="0"/>
              </a:spcBef>
              <a:spcAft>
                <a:spcPct val="0"/>
              </a:spcAft>
              <a:defRPr sz="3600" kern="1200">
                <a:solidFill>
                  <a:srgbClr val="000099"/>
                </a:solidFill>
                <a:latin typeface="Trebuchet MS" pitchFamily="34" charset="0"/>
                <a:ea typeface="+mn-ea"/>
                <a:cs typeface="+mn-cs"/>
              </a:defRPr>
            </a:lvl1pPr>
            <a:lvl2pPr marL="457200" algn="ctr" rtl="0" fontAlgn="base">
              <a:spcBef>
                <a:spcPct val="0"/>
              </a:spcBef>
              <a:spcAft>
                <a:spcPct val="0"/>
              </a:spcAft>
              <a:defRPr sz="3600" kern="1200">
                <a:solidFill>
                  <a:srgbClr val="000099"/>
                </a:solidFill>
                <a:latin typeface="Trebuchet MS" pitchFamily="34" charset="0"/>
                <a:ea typeface="+mn-ea"/>
                <a:cs typeface="+mn-cs"/>
              </a:defRPr>
            </a:lvl2pPr>
            <a:lvl3pPr marL="914400" algn="ctr" rtl="0" fontAlgn="base">
              <a:spcBef>
                <a:spcPct val="0"/>
              </a:spcBef>
              <a:spcAft>
                <a:spcPct val="0"/>
              </a:spcAft>
              <a:defRPr sz="3600" kern="1200">
                <a:solidFill>
                  <a:srgbClr val="000099"/>
                </a:solidFill>
                <a:latin typeface="Trebuchet MS" pitchFamily="34" charset="0"/>
                <a:ea typeface="+mn-ea"/>
                <a:cs typeface="+mn-cs"/>
              </a:defRPr>
            </a:lvl3pPr>
            <a:lvl4pPr marL="1371600" algn="ctr" rtl="0" fontAlgn="base">
              <a:spcBef>
                <a:spcPct val="0"/>
              </a:spcBef>
              <a:spcAft>
                <a:spcPct val="0"/>
              </a:spcAft>
              <a:defRPr sz="3600" kern="1200">
                <a:solidFill>
                  <a:srgbClr val="000099"/>
                </a:solidFill>
                <a:latin typeface="Trebuchet MS" pitchFamily="34" charset="0"/>
                <a:ea typeface="+mn-ea"/>
                <a:cs typeface="+mn-cs"/>
              </a:defRPr>
            </a:lvl4pPr>
            <a:lvl5pPr marL="1828800" algn="ctr" rtl="0" fontAlgn="base">
              <a:spcBef>
                <a:spcPct val="0"/>
              </a:spcBef>
              <a:spcAft>
                <a:spcPct val="0"/>
              </a:spcAft>
              <a:defRPr sz="3600" kern="1200">
                <a:solidFill>
                  <a:srgbClr val="000099"/>
                </a:solidFill>
                <a:latin typeface="Trebuchet MS" pitchFamily="34" charset="0"/>
                <a:ea typeface="+mn-ea"/>
                <a:cs typeface="+mn-cs"/>
              </a:defRPr>
            </a:lvl5pPr>
            <a:lvl6pPr marL="2286000" algn="l" defTabSz="914400" rtl="0" eaLnBrk="1" latinLnBrk="0" hangingPunct="1">
              <a:defRPr sz="3600" kern="1200">
                <a:solidFill>
                  <a:srgbClr val="000099"/>
                </a:solidFill>
                <a:latin typeface="Trebuchet MS" pitchFamily="34" charset="0"/>
                <a:ea typeface="+mn-ea"/>
                <a:cs typeface="+mn-cs"/>
              </a:defRPr>
            </a:lvl6pPr>
            <a:lvl7pPr marL="2743200" algn="l" defTabSz="914400" rtl="0" eaLnBrk="1" latinLnBrk="0" hangingPunct="1">
              <a:defRPr sz="3600" kern="1200">
                <a:solidFill>
                  <a:srgbClr val="000099"/>
                </a:solidFill>
                <a:latin typeface="Trebuchet MS" pitchFamily="34" charset="0"/>
                <a:ea typeface="+mn-ea"/>
                <a:cs typeface="+mn-cs"/>
              </a:defRPr>
            </a:lvl7pPr>
            <a:lvl8pPr marL="3200400" algn="l" defTabSz="914400" rtl="0" eaLnBrk="1" latinLnBrk="0" hangingPunct="1">
              <a:defRPr sz="3600" kern="1200">
                <a:solidFill>
                  <a:srgbClr val="000099"/>
                </a:solidFill>
                <a:latin typeface="Trebuchet MS" pitchFamily="34" charset="0"/>
                <a:ea typeface="+mn-ea"/>
                <a:cs typeface="+mn-cs"/>
              </a:defRPr>
            </a:lvl8pPr>
            <a:lvl9pPr marL="3657600" algn="l" defTabSz="914400" rtl="0" eaLnBrk="1" latinLnBrk="0" hangingPunct="1">
              <a:defRPr sz="3600" kern="1200">
                <a:solidFill>
                  <a:srgbClr val="000099"/>
                </a:solidFill>
                <a:latin typeface="Trebuchet MS" pitchFamily="34" charset="0"/>
                <a:ea typeface="+mn-ea"/>
                <a:cs typeface="+mn-cs"/>
              </a:defRPr>
            </a:lvl9pPr>
          </a:lstStyle>
          <a:p>
            <a:pPr>
              <a:defRPr/>
            </a:pPr>
            <a:endParaRPr lang="en-US">
              <a:latin typeface="Calibri" panose="020F0502020204030204" pitchFamily="34" charset="0"/>
              <a:cs typeface="Calibri" panose="020F0502020204030204" pitchFamily="34" charset="0"/>
            </a:endParaRPr>
          </a:p>
        </p:txBody>
      </p:sp>
      <p:grpSp>
        <p:nvGrpSpPr>
          <p:cNvPr id="12" name="Group 6"/>
          <p:cNvGrpSpPr>
            <a:grpSpLocks/>
          </p:cNvGrpSpPr>
          <p:nvPr/>
        </p:nvGrpSpPr>
        <p:grpSpPr bwMode="auto">
          <a:xfrm>
            <a:off x="2857057" y="4593296"/>
            <a:ext cx="5571725" cy="820136"/>
            <a:chOff x="1824" y="2289"/>
            <a:chExt cx="3802" cy="614"/>
          </a:xfrm>
        </p:grpSpPr>
        <p:sp>
          <p:nvSpPr>
            <p:cNvPr id="34" name="Rectangle 28"/>
            <p:cNvSpPr>
              <a:spLocks noChangeArrowheads="1"/>
            </p:cNvSpPr>
            <p:nvPr/>
          </p:nvSpPr>
          <p:spPr bwMode="auto">
            <a:xfrm>
              <a:off x="1824" y="2467"/>
              <a:ext cx="730" cy="3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b="1">
                  <a:latin typeface="Calibri" panose="020F0502020204030204" pitchFamily="34" charset="0"/>
                  <a:cs typeface="Calibri" panose="020F0502020204030204" pitchFamily="34" charset="0"/>
                </a:rPr>
                <a:t>Growing Cos.</a:t>
              </a:r>
            </a:p>
          </p:txBody>
        </p:sp>
        <p:sp>
          <p:nvSpPr>
            <p:cNvPr id="35" name="Rectangle 29"/>
            <p:cNvSpPr>
              <a:spLocks noChangeArrowheads="1"/>
            </p:cNvSpPr>
            <p:nvPr/>
          </p:nvSpPr>
          <p:spPr bwMode="auto">
            <a:xfrm>
              <a:off x="2842" y="2289"/>
              <a:ext cx="2784" cy="6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marL="230188" indent="-230188"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10000"/>
                </a:spcBef>
                <a:buSzPct val="60000"/>
                <a:buFont typeface="Wingdings" panose="05000000000000000000" pitchFamily="2" charset="2"/>
                <a:buChar char="Ø"/>
              </a:pPr>
              <a:r>
                <a:rPr lang="en-US" altLang="en-US" sz="1100" b="1" dirty="0">
                  <a:latin typeface="Calibri" panose="020F0502020204030204" pitchFamily="34" charset="0"/>
                  <a:cs typeface="Calibri" panose="020F0502020204030204" pitchFamily="34" charset="0"/>
                </a:rPr>
                <a:t>Turnover/Profits: </a:t>
              </a:r>
              <a:r>
                <a:rPr lang="en-US" altLang="en-US" sz="1100" dirty="0">
                  <a:latin typeface="Calibri" panose="020F0502020204030204" pitchFamily="34" charset="0"/>
                  <a:cs typeface="Calibri" panose="020F0502020204030204" pitchFamily="34" charset="0"/>
                </a:rPr>
                <a:t>Increasing still</a:t>
              </a:r>
              <a:r>
                <a:rPr lang="en-US" altLang="en-US" sz="1100" b="1" dirty="0">
                  <a:latin typeface="Calibri" panose="020F0502020204030204" pitchFamily="34" charset="0"/>
                  <a:cs typeface="Calibri" panose="020F0502020204030204" pitchFamily="34" charset="0"/>
                </a:rPr>
                <a:t> </a:t>
              </a:r>
              <a:r>
                <a:rPr lang="en-US" altLang="en-US" sz="1100" dirty="0">
                  <a:latin typeface="Calibri" panose="020F0502020204030204" pitchFamily="34" charset="0"/>
                  <a:cs typeface="Calibri" panose="020F0502020204030204" pitchFamily="34" charset="0"/>
                </a:rPr>
                <a:t>Low</a:t>
              </a:r>
              <a:r>
                <a:rPr lang="en-US" altLang="en-US" sz="1100" b="1" dirty="0">
                  <a:latin typeface="Calibri" panose="020F0502020204030204" pitchFamily="34" charset="0"/>
                  <a:cs typeface="Calibri" panose="020F0502020204030204" pitchFamily="34" charset="0"/>
                </a:rPr>
                <a:t> </a:t>
              </a:r>
            </a:p>
            <a:p>
              <a:pPr>
                <a:spcBef>
                  <a:spcPct val="10000"/>
                </a:spcBef>
                <a:buSzPct val="60000"/>
                <a:buFont typeface="Wingdings" panose="05000000000000000000" pitchFamily="2" charset="2"/>
                <a:buChar char="Ø"/>
              </a:pPr>
              <a:r>
                <a:rPr lang="en-US" altLang="en-US" sz="1100" b="1" dirty="0">
                  <a:latin typeface="Calibri" panose="020F0502020204030204" pitchFamily="34" charset="0"/>
                  <a:cs typeface="Calibri" panose="020F0502020204030204" pitchFamily="34" charset="0"/>
                </a:rPr>
                <a:t>Proven Track Record:</a:t>
              </a:r>
              <a:r>
                <a:rPr lang="en-US" altLang="en-US" sz="1100" dirty="0">
                  <a:latin typeface="Calibri" panose="020F0502020204030204" pitchFamily="34" charset="0"/>
                  <a:cs typeface="Calibri" panose="020F0502020204030204" pitchFamily="34" charset="0"/>
                </a:rPr>
                <a:t> Limited</a:t>
              </a:r>
            </a:p>
            <a:p>
              <a:pPr>
                <a:spcBef>
                  <a:spcPct val="10000"/>
                </a:spcBef>
                <a:buSzPct val="60000"/>
                <a:buFont typeface="Wingdings" panose="05000000000000000000" pitchFamily="2" charset="2"/>
                <a:buChar char="Ø"/>
              </a:pPr>
              <a:r>
                <a:rPr lang="en-US" altLang="en-US" sz="1100" b="1" dirty="0">
                  <a:solidFill>
                    <a:srgbClr val="D70032"/>
                  </a:solidFill>
                  <a:latin typeface="Calibri" panose="020F0502020204030204" pitchFamily="34" charset="0"/>
                  <a:cs typeface="Calibri" panose="020F0502020204030204" pitchFamily="34" charset="0"/>
                </a:rPr>
                <a:t>Valuation Methodology: Substantially on Business Model</a:t>
              </a:r>
            </a:p>
            <a:p>
              <a:pPr>
                <a:spcBef>
                  <a:spcPct val="10000"/>
                </a:spcBef>
                <a:buSzPct val="60000"/>
                <a:buFont typeface="Wingdings" panose="05000000000000000000" pitchFamily="2" charset="2"/>
                <a:buChar char="Ø"/>
              </a:pPr>
              <a:r>
                <a:rPr lang="en-US" altLang="en-US" sz="1100" b="1" dirty="0">
                  <a:latin typeface="Calibri" panose="020F0502020204030204" pitchFamily="34" charset="0"/>
                  <a:cs typeface="Calibri" panose="020F0502020204030204" pitchFamily="34" charset="0"/>
                </a:rPr>
                <a:t>Cost of Capital:</a:t>
              </a:r>
              <a:r>
                <a:rPr lang="en-US" altLang="en-US" sz="1100" dirty="0">
                  <a:latin typeface="Calibri" panose="020F0502020204030204" pitchFamily="34" charset="0"/>
                  <a:cs typeface="Calibri" panose="020F0502020204030204" pitchFamily="34" charset="0"/>
                </a:rPr>
                <a:t> Quite High </a:t>
              </a:r>
            </a:p>
          </p:txBody>
        </p:sp>
        <p:sp>
          <p:nvSpPr>
            <p:cNvPr id="36" name="AutoShape 16"/>
            <p:cNvSpPr>
              <a:spLocks noChangeArrowheads="1"/>
            </p:cNvSpPr>
            <p:nvPr/>
          </p:nvSpPr>
          <p:spPr bwMode="auto">
            <a:xfrm>
              <a:off x="2506" y="2490"/>
              <a:ext cx="194" cy="239"/>
            </a:xfrm>
            <a:prstGeom prst="rightArrow">
              <a:avLst>
                <a:gd name="adj1" fmla="val 50000"/>
                <a:gd name="adj2" fmla="val 25000"/>
              </a:avLst>
            </a:prstGeom>
            <a:solidFill>
              <a:srgbClr val="003366"/>
            </a:solidFill>
            <a:ln w="9525">
              <a:solidFill>
                <a:schemeClr val="tx1"/>
              </a:solidFill>
              <a:miter lim="800000"/>
              <a:headEnd/>
              <a:tailEnd/>
            </a:ln>
          </p:spPr>
          <p:txBody>
            <a:bodyPr wrap="none" anchor="ctr"/>
            <a:lstStyle>
              <a:defPPr>
                <a:defRPr lang="en-US"/>
              </a:defPPr>
              <a:lvl1pPr algn="ctr" rtl="0" fontAlgn="base">
                <a:spcBef>
                  <a:spcPct val="0"/>
                </a:spcBef>
                <a:spcAft>
                  <a:spcPct val="0"/>
                </a:spcAft>
                <a:defRPr sz="3600" kern="1200">
                  <a:solidFill>
                    <a:srgbClr val="000099"/>
                  </a:solidFill>
                  <a:latin typeface="Trebuchet MS" pitchFamily="34" charset="0"/>
                  <a:ea typeface="+mn-ea"/>
                  <a:cs typeface="+mn-cs"/>
                </a:defRPr>
              </a:lvl1pPr>
              <a:lvl2pPr marL="457200" algn="ctr" rtl="0" fontAlgn="base">
                <a:spcBef>
                  <a:spcPct val="0"/>
                </a:spcBef>
                <a:spcAft>
                  <a:spcPct val="0"/>
                </a:spcAft>
                <a:defRPr sz="3600" kern="1200">
                  <a:solidFill>
                    <a:srgbClr val="000099"/>
                  </a:solidFill>
                  <a:latin typeface="Trebuchet MS" pitchFamily="34" charset="0"/>
                  <a:ea typeface="+mn-ea"/>
                  <a:cs typeface="+mn-cs"/>
                </a:defRPr>
              </a:lvl2pPr>
              <a:lvl3pPr marL="914400" algn="ctr" rtl="0" fontAlgn="base">
                <a:spcBef>
                  <a:spcPct val="0"/>
                </a:spcBef>
                <a:spcAft>
                  <a:spcPct val="0"/>
                </a:spcAft>
                <a:defRPr sz="3600" kern="1200">
                  <a:solidFill>
                    <a:srgbClr val="000099"/>
                  </a:solidFill>
                  <a:latin typeface="Trebuchet MS" pitchFamily="34" charset="0"/>
                  <a:ea typeface="+mn-ea"/>
                  <a:cs typeface="+mn-cs"/>
                </a:defRPr>
              </a:lvl3pPr>
              <a:lvl4pPr marL="1371600" algn="ctr" rtl="0" fontAlgn="base">
                <a:spcBef>
                  <a:spcPct val="0"/>
                </a:spcBef>
                <a:spcAft>
                  <a:spcPct val="0"/>
                </a:spcAft>
                <a:defRPr sz="3600" kern="1200">
                  <a:solidFill>
                    <a:srgbClr val="000099"/>
                  </a:solidFill>
                  <a:latin typeface="Trebuchet MS" pitchFamily="34" charset="0"/>
                  <a:ea typeface="+mn-ea"/>
                  <a:cs typeface="+mn-cs"/>
                </a:defRPr>
              </a:lvl4pPr>
              <a:lvl5pPr marL="1828800" algn="ctr" rtl="0" fontAlgn="base">
                <a:spcBef>
                  <a:spcPct val="0"/>
                </a:spcBef>
                <a:spcAft>
                  <a:spcPct val="0"/>
                </a:spcAft>
                <a:defRPr sz="3600" kern="1200">
                  <a:solidFill>
                    <a:srgbClr val="000099"/>
                  </a:solidFill>
                  <a:latin typeface="Trebuchet MS" pitchFamily="34" charset="0"/>
                  <a:ea typeface="+mn-ea"/>
                  <a:cs typeface="+mn-cs"/>
                </a:defRPr>
              </a:lvl5pPr>
              <a:lvl6pPr marL="2286000" algn="l" defTabSz="914400" rtl="0" eaLnBrk="1" latinLnBrk="0" hangingPunct="1">
                <a:defRPr sz="3600" kern="1200">
                  <a:solidFill>
                    <a:srgbClr val="000099"/>
                  </a:solidFill>
                  <a:latin typeface="Trebuchet MS" pitchFamily="34" charset="0"/>
                  <a:ea typeface="+mn-ea"/>
                  <a:cs typeface="+mn-cs"/>
                </a:defRPr>
              </a:lvl6pPr>
              <a:lvl7pPr marL="2743200" algn="l" defTabSz="914400" rtl="0" eaLnBrk="1" latinLnBrk="0" hangingPunct="1">
                <a:defRPr sz="3600" kern="1200">
                  <a:solidFill>
                    <a:srgbClr val="000099"/>
                  </a:solidFill>
                  <a:latin typeface="Trebuchet MS" pitchFamily="34" charset="0"/>
                  <a:ea typeface="+mn-ea"/>
                  <a:cs typeface="+mn-cs"/>
                </a:defRPr>
              </a:lvl7pPr>
              <a:lvl8pPr marL="3200400" algn="l" defTabSz="914400" rtl="0" eaLnBrk="1" latinLnBrk="0" hangingPunct="1">
                <a:defRPr sz="3600" kern="1200">
                  <a:solidFill>
                    <a:srgbClr val="000099"/>
                  </a:solidFill>
                  <a:latin typeface="Trebuchet MS" pitchFamily="34" charset="0"/>
                  <a:ea typeface="+mn-ea"/>
                  <a:cs typeface="+mn-cs"/>
                </a:defRPr>
              </a:lvl8pPr>
              <a:lvl9pPr marL="3657600" algn="l" defTabSz="914400" rtl="0" eaLnBrk="1" latinLnBrk="0" hangingPunct="1">
                <a:defRPr sz="3600" kern="1200">
                  <a:solidFill>
                    <a:srgbClr val="000099"/>
                  </a:solidFill>
                  <a:latin typeface="Trebuchet MS" pitchFamily="34" charset="0"/>
                  <a:ea typeface="+mn-ea"/>
                  <a:cs typeface="+mn-cs"/>
                </a:defRPr>
              </a:lvl9pPr>
            </a:lstStyle>
            <a:p>
              <a:pPr algn="l">
                <a:defRPr/>
              </a:pPr>
              <a:endParaRPr lang="en-US" sz="1800">
                <a:latin typeface="Calibri" panose="020F0502020204030204" pitchFamily="34" charset="0"/>
                <a:cs typeface="Calibri" panose="020F0502020204030204" pitchFamily="34" charset="0"/>
              </a:endParaRPr>
            </a:p>
          </p:txBody>
        </p:sp>
      </p:grpSp>
      <p:grpSp>
        <p:nvGrpSpPr>
          <p:cNvPr id="13" name="Group 7"/>
          <p:cNvGrpSpPr>
            <a:grpSpLocks/>
          </p:cNvGrpSpPr>
          <p:nvPr/>
        </p:nvGrpSpPr>
        <p:grpSpPr bwMode="auto">
          <a:xfrm>
            <a:off x="3786484" y="3670032"/>
            <a:ext cx="5697478" cy="882040"/>
            <a:chOff x="2747683" y="3664473"/>
            <a:chExt cx="5848670" cy="1048297"/>
          </a:xfrm>
        </p:grpSpPr>
        <p:sp>
          <p:nvSpPr>
            <p:cNvPr id="31" name="Rectangle 25"/>
            <p:cNvSpPr>
              <a:spLocks noChangeArrowheads="1"/>
            </p:cNvSpPr>
            <p:nvPr/>
          </p:nvSpPr>
          <p:spPr bwMode="auto">
            <a:xfrm>
              <a:off x="2747683" y="4090165"/>
              <a:ext cx="1447125" cy="622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b="1">
                  <a:latin typeface="Calibri" panose="020F0502020204030204" pitchFamily="34" charset="0"/>
                  <a:cs typeface="Calibri" panose="020F0502020204030204" pitchFamily="34" charset="0"/>
                </a:rPr>
                <a:t>High Growth Cos.</a:t>
              </a:r>
            </a:p>
          </p:txBody>
        </p:sp>
        <p:sp>
          <p:nvSpPr>
            <p:cNvPr id="32" name="Rectangle 26"/>
            <p:cNvSpPr>
              <a:spLocks noChangeArrowheads="1"/>
            </p:cNvSpPr>
            <p:nvPr/>
          </p:nvSpPr>
          <p:spPr bwMode="auto">
            <a:xfrm>
              <a:off x="4683701" y="3664473"/>
              <a:ext cx="3912652" cy="975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075" tIns="46038" rIns="92075" bIns="46038">
              <a:spAutoFit/>
            </a:bodyPr>
            <a:lstStyle>
              <a:lvl1pPr marL="230188" indent="-230188"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10000"/>
                </a:spcBef>
                <a:buSzPct val="60000"/>
                <a:buFont typeface="Wingdings" panose="05000000000000000000" pitchFamily="2" charset="2"/>
                <a:buChar char="Ø"/>
              </a:pPr>
              <a:r>
                <a:rPr lang="en-US" altLang="en-US" sz="1100" b="1" dirty="0">
                  <a:latin typeface="Calibri" panose="020F0502020204030204" pitchFamily="34" charset="0"/>
                  <a:cs typeface="Calibri" panose="020F0502020204030204" pitchFamily="34" charset="0"/>
                </a:rPr>
                <a:t>Turnover/Profits : </a:t>
              </a:r>
              <a:r>
                <a:rPr lang="en-US" altLang="en-US" sz="1100" dirty="0">
                  <a:latin typeface="Calibri" panose="020F0502020204030204" pitchFamily="34" charset="0"/>
                  <a:cs typeface="Calibri" panose="020F0502020204030204" pitchFamily="34" charset="0"/>
                </a:rPr>
                <a:t>Good</a:t>
              </a:r>
            </a:p>
            <a:p>
              <a:pPr>
                <a:spcBef>
                  <a:spcPct val="10000"/>
                </a:spcBef>
                <a:buSzPct val="60000"/>
                <a:buFont typeface="Wingdings" panose="05000000000000000000" pitchFamily="2" charset="2"/>
                <a:buChar char="Ø"/>
              </a:pPr>
              <a:r>
                <a:rPr lang="en-US" altLang="en-US" sz="1100" b="1" dirty="0">
                  <a:latin typeface="Calibri" panose="020F0502020204030204" pitchFamily="34" charset="0"/>
                  <a:cs typeface="Calibri" panose="020F0502020204030204" pitchFamily="34" charset="0"/>
                </a:rPr>
                <a:t>Proven Track Record:</a:t>
              </a:r>
              <a:r>
                <a:rPr lang="en-US" altLang="en-US" sz="1100" dirty="0">
                  <a:latin typeface="Calibri" panose="020F0502020204030204" pitchFamily="34" charset="0"/>
                  <a:cs typeface="Calibri" panose="020F0502020204030204" pitchFamily="34" charset="0"/>
                </a:rPr>
                <a:t> Available</a:t>
              </a:r>
            </a:p>
            <a:p>
              <a:pPr>
                <a:spcBef>
                  <a:spcPct val="10000"/>
                </a:spcBef>
                <a:buSzPct val="60000"/>
                <a:buFont typeface="Wingdings" panose="05000000000000000000" pitchFamily="2" charset="2"/>
                <a:buChar char="Ø"/>
              </a:pPr>
              <a:r>
                <a:rPr lang="en-US" altLang="en-US" sz="1100" b="1" dirty="0">
                  <a:solidFill>
                    <a:srgbClr val="D70032"/>
                  </a:solidFill>
                  <a:latin typeface="Calibri" panose="020F0502020204030204" pitchFamily="34" charset="0"/>
                  <a:cs typeface="Calibri" panose="020F0502020204030204" pitchFamily="34" charset="0"/>
                </a:rPr>
                <a:t>Valuation Methodology:  Business Model  with Asset Base</a:t>
              </a:r>
            </a:p>
            <a:p>
              <a:pPr>
                <a:spcBef>
                  <a:spcPct val="10000"/>
                </a:spcBef>
                <a:buSzPct val="60000"/>
                <a:buFont typeface="Wingdings" panose="05000000000000000000" pitchFamily="2" charset="2"/>
                <a:buChar char="Ø"/>
              </a:pPr>
              <a:r>
                <a:rPr lang="en-US" altLang="en-US" sz="1100" b="1" dirty="0">
                  <a:latin typeface="Calibri" panose="020F0502020204030204" pitchFamily="34" charset="0"/>
                  <a:cs typeface="Calibri" panose="020F0502020204030204" pitchFamily="34" charset="0"/>
                </a:rPr>
                <a:t>Cost of Capital:</a:t>
              </a:r>
              <a:r>
                <a:rPr lang="en-US" altLang="en-US" sz="1100" dirty="0">
                  <a:latin typeface="Calibri" panose="020F0502020204030204" pitchFamily="34" charset="0"/>
                  <a:cs typeface="Calibri" panose="020F0502020204030204" pitchFamily="34" charset="0"/>
                </a:rPr>
                <a:t> Reasonable</a:t>
              </a:r>
            </a:p>
          </p:txBody>
        </p:sp>
        <p:sp>
          <p:nvSpPr>
            <p:cNvPr id="33" name="AutoShape 20"/>
            <p:cNvSpPr>
              <a:spLocks noChangeArrowheads="1"/>
            </p:cNvSpPr>
            <p:nvPr/>
          </p:nvSpPr>
          <p:spPr bwMode="auto">
            <a:xfrm>
              <a:off x="4157005" y="4090462"/>
              <a:ext cx="250963" cy="377346"/>
            </a:xfrm>
            <a:prstGeom prst="rightArrow">
              <a:avLst>
                <a:gd name="adj1" fmla="val 50000"/>
                <a:gd name="adj2" fmla="val 25000"/>
              </a:avLst>
            </a:prstGeom>
            <a:solidFill>
              <a:srgbClr val="003366"/>
            </a:solidFill>
            <a:ln w="9525">
              <a:solidFill>
                <a:schemeClr val="tx1"/>
              </a:solidFill>
              <a:miter lim="800000"/>
              <a:headEnd/>
              <a:tailEnd/>
            </a:ln>
          </p:spPr>
          <p:txBody>
            <a:bodyPr wrap="none" anchor="ctr"/>
            <a:lstStyle>
              <a:defPPr>
                <a:defRPr lang="en-US"/>
              </a:defPPr>
              <a:lvl1pPr algn="ctr" rtl="0" fontAlgn="base">
                <a:spcBef>
                  <a:spcPct val="0"/>
                </a:spcBef>
                <a:spcAft>
                  <a:spcPct val="0"/>
                </a:spcAft>
                <a:defRPr sz="3600" kern="1200">
                  <a:solidFill>
                    <a:srgbClr val="000099"/>
                  </a:solidFill>
                  <a:latin typeface="Trebuchet MS" pitchFamily="34" charset="0"/>
                  <a:ea typeface="+mn-ea"/>
                  <a:cs typeface="+mn-cs"/>
                </a:defRPr>
              </a:lvl1pPr>
              <a:lvl2pPr marL="457200" algn="ctr" rtl="0" fontAlgn="base">
                <a:spcBef>
                  <a:spcPct val="0"/>
                </a:spcBef>
                <a:spcAft>
                  <a:spcPct val="0"/>
                </a:spcAft>
                <a:defRPr sz="3600" kern="1200">
                  <a:solidFill>
                    <a:srgbClr val="000099"/>
                  </a:solidFill>
                  <a:latin typeface="Trebuchet MS" pitchFamily="34" charset="0"/>
                  <a:ea typeface="+mn-ea"/>
                  <a:cs typeface="+mn-cs"/>
                </a:defRPr>
              </a:lvl2pPr>
              <a:lvl3pPr marL="914400" algn="ctr" rtl="0" fontAlgn="base">
                <a:spcBef>
                  <a:spcPct val="0"/>
                </a:spcBef>
                <a:spcAft>
                  <a:spcPct val="0"/>
                </a:spcAft>
                <a:defRPr sz="3600" kern="1200">
                  <a:solidFill>
                    <a:srgbClr val="000099"/>
                  </a:solidFill>
                  <a:latin typeface="Trebuchet MS" pitchFamily="34" charset="0"/>
                  <a:ea typeface="+mn-ea"/>
                  <a:cs typeface="+mn-cs"/>
                </a:defRPr>
              </a:lvl3pPr>
              <a:lvl4pPr marL="1371600" algn="ctr" rtl="0" fontAlgn="base">
                <a:spcBef>
                  <a:spcPct val="0"/>
                </a:spcBef>
                <a:spcAft>
                  <a:spcPct val="0"/>
                </a:spcAft>
                <a:defRPr sz="3600" kern="1200">
                  <a:solidFill>
                    <a:srgbClr val="000099"/>
                  </a:solidFill>
                  <a:latin typeface="Trebuchet MS" pitchFamily="34" charset="0"/>
                  <a:ea typeface="+mn-ea"/>
                  <a:cs typeface="+mn-cs"/>
                </a:defRPr>
              </a:lvl4pPr>
              <a:lvl5pPr marL="1828800" algn="ctr" rtl="0" fontAlgn="base">
                <a:spcBef>
                  <a:spcPct val="0"/>
                </a:spcBef>
                <a:spcAft>
                  <a:spcPct val="0"/>
                </a:spcAft>
                <a:defRPr sz="3600" kern="1200">
                  <a:solidFill>
                    <a:srgbClr val="000099"/>
                  </a:solidFill>
                  <a:latin typeface="Trebuchet MS" pitchFamily="34" charset="0"/>
                  <a:ea typeface="+mn-ea"/>
                  <a:cs typeface="+mn-cs"/>
                </a:defRPr>
              </a:lvl5pPr>
              <a:lvl6pPr marL="2286000" algn="l" defTabSz="914400" rtl="0" eaLnBrk="1" latinLnBrk="0" hangingPunct="1">
                <a:defRPr sz="3600" kern="1200">
                  <a:solidFill>
                    <a:srgbClr val="000099"/>
                  </a:solidFill>
                  <a:latin typeface="Trebuchet MS" pitchFamily="34" charset="0"/>
                  <a:ea typeface="+mn-ea"/>
                  <a:cs typeface="+mn-cs"/>
                </a:defRPr>
              </a:lvl6pPr>
              <a:lvl7pPr marL="2743200" algn="l" defTabSz="914400" rtl="0" eaLnBrk="1" latinLnBrk="0" hangingPunct="1">
                <a:defRPr sz="3600" kern="1200">
                  <a:solidFill>
                    <a:srgbClr val="000099"/>
                  </a:solidFill>
                  <a:latin typeface="Trebuchet MS" pitchFamily="34" charset="0"/>
                  <a:ea typeface="+mn-ea"/>
                  <a:cs typeface="+mn-cs"/>
                </a:defRPr>
              </a:lvl7pPr>
              <a:lvl8pPr marL="3200400" algn="l" defTabSz="914400" rtl="0" eaLnBrk="1" latinLnBrk="0" hangingPunct="1">
                <a:defRPr sz="3600" kern="1200">
                  <a:solidFill>
                    <a:srgbClr val="000099"/>
                  </a:solidFill>
                  <a:latin typeface="Trebuchet MS" pitchFamily="34" charset="0"/>
                  <a:ea typeface="+mn-ea"/>
                  <a:cs typeface="+mn-cs"/>
                </a:defRPr>
              </a:lvl8pPr>
              <a:lvl9pPr marL="3657600" algn="l" defTabSz="914400" rtl="0" eaLnBrk="1" latinLnBrk="0" hangingPunct="1">
                <a:defRPr sz="3600" kern="1200">
                  <a:solidFill>
                    <a:srgbClr val="000099"/>
                  </a:solidFill>
                  <a:latin typeface="Trebuchet MS" pitchFamily="34" charset="0"/>
                  <a:ea typeface="+mn-ea"/>
                  <a:cs typeface="+mn-cs"/>
                </a:defRPr>
              </a:lvl9pPr>
            </a:lstStyle>
            <a:p>
              <a:pPr>
                <a:defRPr/>
              </a:pPr>
              <a:endParaRPr lang="en-US">
                <a:solidFill>
                  <a:schemeClr val="tx1"/>
                </a:solidFill>
                <a:latin typeface="Calibri" panose="020F0502020204030204" pitchFamily="34" charset="0"/>
                <a:cs typeface="Calibri" panose="020F0502020204030204" pitchFamily="34" charset="0"/>
              </a:endParaRPr>
            </a:p>
          </p:txBody>
        </p:sp>
      </p:grpSp>
      <p:grpSp>
        <p:nvGrpSpPr>
          <p:cNvPr id="14" name="Group 8"/>
          <p:cNvGrpSpPr>
            <a:grpSpLocks/>
          </p:cNvGrpSpPr>
          <p:nvPr/>
        </p:nvGrpSpPr>
        <p:grpSpPr bwMode="auto">
          <a:xfrm>
            <a:off x="4983717" y="2781996"/>
            <a:ext cx="4642390" cy="820800"/>
            <a:chOff x="4040469" y="2559850"/>
            <a:chExt cx="5028956" cy="975966"/>
          </a:xfrm>
        </p:grpSpPr>
        <p:sp>
          <p:nvSpPr>
            <p:cNvPr id="28" name="Rectangle 22"/>
            <p:cNvSpPr>
              <a:spLocks noChangeArrowheads="1"/>
            </p:cNvSpPr>
            <p:nvPr/>
          </p:nvSpPr>
          <p:spPr bwMode="auto">
            <a:xfrm>
              <a:off x="4040469" y="2690239"/>
              <a:ext cx="912768" cy="6228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b="1">
                  <a:latin typeface="Calibri" panose="020F0502020204030204" pitchFamily="34" charset="0"/>
                  <a:cs typeface="Calibri" panose="020F0502020204030204" pitchFamily="34" charset="0"/>
                </a:rPr>
                <a:t>Mature Cos.</a:t>
              </a:r>
            </a:p>
          </p:txBody>
        </p:sp>
        <p:sp>
          <p:nvSpPr>
            <p:cNvPr id="29" name="AutoShape 23"/>
            <p:cNvSpPr>
              <a:spLocks noChangeArrowheads="1"/>
            </p:cNvSpPr>
            <p:nvPr/>
          </p:nvSpPr>
          <p:spPr bwMode="auto">
            <a:xfrm>
              <a:off x="5028688" y="2741390"/>
              <a:ext cx="251075" cy="381297"/>
            </a:xfrm>
            <a:prstGeom prst="rightArrow">
              <a:avLst>
                <a:gd name="adj1" fmla="val 50000"/>
                <a:gd name="adj2" fmla="val 25000"/>
              </a:avLst>
            </a:prstGeom>
            <a:solidFill>
              <a:srgbClr val="003366"/>
            </a:solidFill>
            <a:ln w="9525">
              <a:solidFill>
                <a:schemeClr val="tx1"/>
              </a:solidFill>
              <a:miter lim="800000"/>
              <a:headEnd/>
              <a:tailEnd/>
            </a:ln>
          </p:spPr>
          <p:txBody>
            <a:bodyPr wrap="none" anchor="ctr"/>
            <a:lstStyle>
              <a:defPPr>
                <a:defRPr lang="en-US"/>
              </a:defPPr>
              <a:lvl1pPr algn="ctr" rtl="0" fontAlgn="base">
                <a:spcBef>
                  <a:spcPct val="0"/>
                </a:spcBef>
                <a:spcAft>
                  <a:spcPct val="0"/>
                </a:spcAft>
                <a:defRPr sz="3600" kern="1200">
                  <a:solidFill>
                    <a:srgbClr val="000099"/>
                  </a:solidFill>
                  <a:latin typeface="Trebuchet MS" pitchFamily="34" charset="0"/>
                  <a:ea typeface="+mn-ea"/>
                  <a:cs typeface="+mn-cs"/>
                </a:defRPr>
              </a:lvl1pPr>
              <a:lvl2pPr marL="457200" algn="ctr" rtl="0" fontAlgn="base">
                <a:spcBef>
                  <a:spcPct val="0"/>
                </a:spcBef>
                <a:spcAft>
                  <a:spcPct val="0"/>
                </a:spcAft>
                <a:defRPr sz="3600" kern="1200">
                  <a:solidFill>
                    <a:srgbClr val="000099"/>
                  </a:solidFill>
                  <a:latin typeface="Trebuchet MS" pitchFamily="34" charset="0"/>
                  <a:ea typeface="+mn-ea"/>
                  <a:cs typeface="+mn-cs"/>
                </a:defRPr>
              </a:lvl2pPr>
              <a:lvl3pPr marL="914400" algn="ctr" rtl="0" fontAlgn="base">
                <a:spcBef>
                  <a:spcPct val="0"/>
                </a:spcBef>
                <a:spcAft>
                  <a:spcPct val="0"/>
                </a:spcAft>
                <a:defRPr sz="3600" kern="1200">
                  <a:solidFill>
                    <a:srgbClr val="000099"/>
                  </a:solidFill>
                  <a:latin typeface="Trebuchet MS" pitchFamily="34" charset="0"/>
                  <a:ea typeface="+mn-ea"/>
                  <a:cs typeface="+mn-cs"/>
                </a:defRPr>
              </a:lvl3pPr>
              <a:lvl4pPr marL="1371600" algn="ctr" rtl="0" fontAlgn="base">
                <a:spcBef>
                  <a:spcPct val="0"/>
                </a:spcBef>
                <a:spcAft>
                  <a:spcPct val="0"/>
                </a:spcAft>
                <a:defRPr sz="3600" kern="1200">
                  <a:solidFill>
                    <a:srgbClr val="000099"/>
                  </a:solidFill>
                  <a:latin typeface="Trebuchet MS" pitchFamily="34" charset="0"/>
                  <a:ea typeface="+mn-ea"/>
                  <a:cs typeface="+mn-cs"/>
                </a:defRPr>
              </a:lvl4pPr>
              <a:lvl5pPr marL="1828800" algn="ctr" rtl="0" fontAlgn="base">
                <a:spcBef>
                  <a:spcPct val="0"/>
                </a:spcBef>
                <a:spcAft>
                  <a:spcPct val="0"/>
                </a:spcAft>
                <a:defRPr sz="3600" kern="1200">
                  <a:solidFill>
                    <a:srgbClr val="000099"/>
                  </a:solidFill>
                  <a:latin typeface="Trebuchet MS" pitchFamily="34" charset="0"/>
                  <a:ea typeface="+mn-ea"/>
                  <a:cs typeface="+mn-cs"/>
                </a:defRPr>
              </a:lvl5pPr>
              <a:lvl6pPr marL="2286000" algn="l" defTabSz="914400" rtl="0" eaLnBrk="1" latinLnBrk="0" hangingPunct="1">
                <a:defRPr sz="3600" kern="1200">
                  <a:solidFill>
                    <a:srgbClr val="000099"/>
                  </a:solidFill>
                  <a:latin typeface="Trebuchet MS" pitchFamily="34" charset="0"/>
                  <a:ea typeface="+mn-ea"/>
                  <a:cs typeface="+mn-cs"/>
                </a:defRPr>
              </a:lvl6pPr>
              <a:lvl7pPr marL="2743200" algn="l" defTabSz="914400" rtl="0" eaLnBrk="1" latinLnBrk="0" hangingPunct="1">
                <a:defRPr sz="3600" kern="1200">
                  <a:solidFill>
                    <a:srgbClr val="000099"/>
                  </a:solidFill>
                  <a:latin typeface="Trebuchet MS" pitchFamily="34" charset="0"/>
                  <a:ea typeface="+mn-ea"/>
                  <a:cs typeface="+mn-cs"/>
                </a:defRPr>
              </a:lvl7pPr>
              <a:lvl8pPr marL="3200400" algn="l" defTabSz="914400" rtl="0" eaLnBrk="1" latinLnBrk="0" hangingPunct="1">
                <a:defRPr sz="3600" kern="1200">
                  <a:solidFill>
                    <a:srgbClr val="000099"/>
                  </a:solidFill>
                  <a:latin typeface="Trebuchet MS" pitchFamily="34" charset="0"/>
                  <a:ea typeface="+mn-ea"/>
                  <a:cs typeface="+mn-cs"/>
                </a:defRPr>
              </a:lvl8pPr>
              <a:lvl9pPr marL="3657600" algn="l" defTabSz="914400" rtl="0" eaLnBrk="1" latinLnBrk="0" hangingPunct="1">
                <a:defRPr sz="3600" kern="1200">
                  <a:solidFill>
                    <a:srgbClr val="000099"/>
                  </a:solidFill>
                  <a:latin typeface="Trebuchet MS" pitchFamily="34" charset="0"/>
                  <a:ea typeface="+mn-ea"/>
                  <a:cs typeface="+mn-cs"/>
                </a:defRPr>
              </a:lvl9pPr>
            </a:lstStyle>
            <a:p>
              <a:pPr>
                <a:defRPr/>
              </a:pPr>
              <a:endParaRPr lang="en-US">
                <a:latin typeface="Calibri" panose="020F0502020204030204" pitchFamily="34" charset="0"/>
                <a:cs typeface="Calibri" panose="020F0502020204030204" pitchFamily="34" charset="0"/>
              </a:endParaRPr>
            </a:p>
          </p:txBody>
        </p:sp>
        <p:sp>
          <p:nvSpPr>
            <p:cNvPr id="30" name="Rectangle 24"/>
            <p:cNvSpPr>
              <a:spLocks noChangeArrowheads="1"/>
            </p:cNvSpPr>
            <p:nvPr/>
          </p:nvSpPr>
          <p:spPr bwMode="auto">
            <a:xfrm>
              <a:off x="5562807" y="2559850"/>
              <a:ext cx="3506618" cy="975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marL="230188" indent="-230188"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10000"/>
                </a:spcBef>
                <a:buSzPct val="60000"/>
                <a:buFont typeface="Wingdings" panose="05000000000000000000" pitchFamily="2" charset="2"/>
                <a:buChar char="Ø"/>
              </a:pPr>
              <a:r>
                <a:rPr lang="en-US" altLang="en-US" sz="1100" b="1" dirty="0">
                  <a:latin typeface="Calibri" panose="020F0502020204030204" pitchFamily="34" charset="0"/>
                  <a:cs typeface="Calibri" panose="020F0502020204030204" pitchFamily="34" charset="0"/>
                </a:rPr>
                <a:t>Turnover/Profits: </a:t>
              </a:r>
              <a:r>
                <a:rPr lang="en-US" altLang="en-US" sz="1100" dirty="0">
                  <a:latin typeface="Calibri" panose="020F0502020204030204" pitchFamily="34" charset="0"/>
                  <a:cs typeface="Calibri" panose="020F0502020204030204" pitchFamily="34" charset="0"/>
                </a:rPr>
                <a:t>Saturated</a:t>
              </a:r>
            </a:p>
            <a:p>
              <a:pPr>
                <a:spcBef>
                  <a:spcPct val="10000"/>
                </a:spcBef>
                <a:buSzPct val="60000"/>
                <a:buFont typeface="Wingdings" panose="05000000000000000000" pitchFamily="2" charset="2"/>
                <a:buChar char="Ø"/>
              </a:pPr>
              <a:r>
                <a:rPr lang="en-US" altLang="en-US" sz="1100" b="1" dirty="0">
                  <a:latin typeface="Calibri" panose="020F0502020204030204" pitchFamily="34" charset="0"/>
                  <a:cs typeface="Calibri" panose="020F0502020204030204" pitchFamily="34" charset="0"/>
                </a:rPr>
                <a:t>Proven Track Record:</a:t>
              </a:r>
              <a:r>
                <a:rPr lang="en-US" altLang="en-US" sz="1100" dirty="0">
                  <a:latin typeface="Calibri" panose="020F0502020204030204" pitchFamily="34" charset="0"/>
                  <a:cs typeface="Calibri" panose="020F0502020204030204" pitchFamily="34" charset="0"/>
                </a:rPr>
                <a:t> Widely Available</a:t>
              </a:r>
            </a:p>
            <a:p>
              <a:pPr>
                <a:spcBef>
                  <a:spcPct val="10000"/>
                </a:spcBef>
                <a:buSzPct val="60000"/>
                <a:buFont typeface="Wingdings" panose="05000000000000000000" pitchFamily="2" charset="2"/>
                <a:buChar char="Ø"/>
              </a:pPr>
              <a:r>
                <a:rPr lang="en-US" altLang="en-US" sz="1100" b="1" dirty="0">
                  <a:solidFill>
                    <a:srgbClr val="D70032"/>
                  </a:solidFill>
                  <a:latin typeface="Calibri" panose="020F0502020204030204" pitchFamily="34" charset="0"/>
                  <a:cs typeface="Calibri" panose="020F0502020204030204" pitchFamily="34" charset="0"/>
                </a:rPr>
                <a:t>Method of Valuation: More from Existing Assets</a:t>
              </a:r>
            </a:p>
            <a:p>
              <a:pPr>
                <a:spcBef>
                  <a:spcPct val="10000"/>
                </a:spcBef>
                <a:buSzPct val="60000"/>
                <a:buFont typeface="Wingdings" panose="05000000000000000000" pitchFamily="2" charset="2"/>
                <a:buChar char="Ø"/>
              </a:pPr>
              <a:r>
                <a:rPr lang="en-US" altLang="en-US" sz="1100" b="1" dirty="0">
                  <a:latin typeface="Calibri" panose="020F0502020204030204" pitchFamily="34" charset="0"/>
                  <a:cs typeface="Calibri" panose="020F0502020204030204" pitchFamily="34" charset="0"/>
                </a:rPr>
                <a:t>Cost of Capital:</a:t>
              </a:r>
              <a:r>
                <a:rPr lang="en-US" altLang="en-US" sz="1100" dirty="0">
                  <a:latin typeface="Calibri" panose="020F0502020204030204" pitchFamily="34" charset="0"/>
                  <a:cs typeface="Calibri" panose="020F0502020204030204" pitchFamily="34" charset="0"/>
                </a:rPr>
                <a:t> May be High</a:t>
              </a:r>
            </a:p>
          </p:txBody>
        </p:sp>
      </p:grpSp>
      <p:grpSp>
        <p:nvGrpSpPr>
          <p:cNvPr id="15" name="Group 9"/>
          <p:cNvGrpSpPr>
            <a:grpSpLocks/>
          </p:cNvGrpSpPr>
          <p:nvPr/>
        </p:nvGrpSpPr>
        <p:grpSpPr bwMode="auto">
          <a:xfrm>
            <a:off x="6249626" y="1778917"/>
            <a:ext cx="4884421" cy="821473"/>
            <a:chOff x="3654" y="532"/>
            <a:chExt cx="3333" cy="615"/>
          </a:xfrm>
        </p:grpSpPr>
        <p:grpSp>
          <p:nvGrpSpPr>
            <p:cNvPr id="24" name="Group 18"/>
            <p:cNvGrpSpPr>
              <a:grpSpLocks/>
            </p:cNvGrpSpPr>
            <p:nvPr/>
          </p:nvGrpSpPr>
          <p:grpSpPr bwMode="auto">
            <a:xfrm>
              <a:off x="3654" y="674"/>
              <a:ext cx="817" cy="393"/>
              <a:chOff x="3655" y="671"/>
              <a:chExt cx="812" cy="389"/>
            </a:xfrm>
          </p:grpSpPr>
          <p:sp>
            <p:nvSpPr>
              <p:cNvPr id="26" name="Rectangle 20"/>
              <p:cNvSpPr>
                <a:spLocks noChangeArrowheads="1"/>
              </p:cNvSpPr>
              <p:nvPr/>
            </p:nvSpPr>
            <p:spPr bwMode="auto">
              <a:xfrm>
                <a:off x="3655" y="671"/>
                <a:ext cx="716" cy="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b="1">
                    <a:latin typeface="Calibri" panose="020F0502020204030204" pitchFamily="34" charset="0"/>
                    <a:cs typeface="Calibri" panose="020F0502020204030204" pitchFamily="34" charset="0"/>
                  </a:rPr>
                  <a:t>Declining Cos.</a:t>
                </a:r>
              </a:p>
            </p:txBody>
          </p:sp>
          <p:sp>
            <p:nvSpPr>
              <p:cNvPr id="27" name="AutoShape 47"/>
              <p:cNvSpPr>
                <a:spLocks noChangeArrowheads="1"/>
              </p:cNvSpPr>
              <p:nvPr/>
            </p:nvSpPr>
            <p:spPr bwMode="auto">
              <a:xfrm>
                <a:off x="4324" y="675"/>
                <a:ext cx="143" cy="236"/>
              </a:xfrm>
              <a:prstGeom prst="rightArrow">
                <a:avLst>
                  <a:gd name="adj1" fmla="val 50000"/>
                  <a:gd name="adj2" fmla="val 25000"/>
                </a:avLst>
              </a:prstGeom>
              <a:solidFill>
                <a:srgbClr val="003366"/>
              </a:solidFill>
              <a:ln w="9525">
                <a:solidFill>
                  <a:schemeClr val="tx1"/>
                </a:solidFill>
                <a:miter lim="800000"/>
                <a:headEnd/>
                <a:tailEnd/>
              </a:ln>
            </p:spPr>
            <p:txBody>
              <a:bodyPr wrap="none" anchor="ctr"/>
              <a:lstStyle>
                <a:defPPr>
                  <a:defRPr lang="en-US"/>
                </a:defPPr>
                <a:lvl1pPr algn="ctr" rtl="0" fontAlgn="base">
                  <a:spcBef>
                    <a:spcPct val="0"/>
                  </a:spcBef>
                  <a:spcAft>
                    <a:spcPct val="0"/>
                  </a:spcAft>
                  <a:defRPr sz="3600" kern="1200">
                    <a:solidFill>
                      <a:srgbClr val="000099"/>
                    </a:solidFill>
                    <a:latin typeface="Trebuchet MS" pitchFamily="34" charset="0"/>
                    <a:ea typeface="+mn-ea"/>
                    <a:cs typeface="+mn-cs"/>
                  </a:defRPr>
                </a:lvl1pPr>
                <a:lvl2pPr marL="457200" algn="ctr" rtl="0" fontAlgn="base">
                  <a:spcBef>
                    <a:spcPct val="0"/>
                  </a:spcBef>
                  <a:spcAft>
                    <a:spcPct val="0"/>
                  </a:spcAft>
                  <a:defRPr sz="3600" kern="1200">
                    <a:solidFill>
                      <a:srgbClr val="000099"/>
                    </a:solidFill>
                    <a:latin typeface="Trebuchet MS" pitchFamily="34" charset="0"/>
                    <a:ea typeface="+mn-ea"/>
                    <a:cs typeface="+mn-cs"/>
                  </a:defRPr>
                </a:lvl2pPr>
                <a:lvl3pPr marL="914400" algn="ctr" rtl="0" fontAlgn="base">
                  <a:spcBef>
                    <a:spcPct val="0"/>
                  </a:spcBef>
                  <a:spcAft>
                    <a:spcPct val="0"/>
                  </a:spcAft>
                  <a:defRPr sz="3600" kern="1200">
                    <a:solidFill>
                      <a:srgbClr val="000099"/>
                    </a:solidFill>
                    <a:latin typeface="Trebuchet MS" pitchFamily="34" charset="0"/>
                    <a:ea typeface="+mn-ea"/>
                    <a:cs typeface="+mn-cs"/>
                  </a:defRPr>
                </a:lvl3pPr>
                <a:lvl4pPr marL="1371600" algn="ctr" rtl="0" fontAlgn="base">
                  <a:spcBef>
                    <a:spcPct val="0"/>
                  </a:spcBef>
                  <a:spcAft>
                    <a:spcPct val="0"/>
                  </a:spcAft>
                  <a:defRPr sz="3600" kern="1200">
                    <a:solidFill>
                      <a:srgbClr val="000099"/>
                    </a:solidFill>
                    <a:latin typeface="Trebuchet MS" pitchFamily="34" charset="0"/>
                    <a:ea typeface="+mn-ea"/>
                    <a:cs typeface="+mn-cs"/>
                  </a:defRPr>
                </a:lvl4pPr>
                <a:lvl5pPr marL="1828800" algn="ctr" rtl="0" fontAlgn="base">
                  <a:spcBef>
                    <a:spcPct val="0"/>
                  </a:spcBef>
                  <a:spcAft>
                    <a:spcPct val="0"/>
                  </a:spcAft>
                  <a:defRPr sz="3600" kern="1200">
                    <a:solidFill>
                      <a:srgbClr val="000099"/>
                    </a:solidFill>
                    <a:latin typeface="Trebuchet MS" pitchFamily="34" charset="0"/>
                    <a:ea typeface="+mn-ea"/>
                    <a:cs typeface="+mn-cs"/>
                  </a:defRPr>
                </a:lvl5pPr>
                <a:lvl6pPr marL="2286000" algn="l" defTabSz="914400" rtl="0" eaLnBrk="1" latinLnBrk="0" hangingPunct="1">
                  <a:defRPr sz="3600" kern="1200">
                    <a:solidFill>
                      <a:srgbClr val="000099"/>
                    </a:solidFill>
                    <a:latin typeface="Trebuchet MS" pitchFamily="34" charset="0"/>
                    <a:ea typeface="+mn-ea"/>
                    <a:cs typeface="+mn-cs"/>
                  </a:defRPr>
                </a:lvl6pPr>
                <a:lvl7pPr marL="2743200" algn="l" defTabSz="914400" rtl="0" eaLnBrk="1" latinLnBrk="0" hangingPunct="1">
                  <a:defRPr sz="3600" kern="1200">
                    <a:solidFill>
                      <a:srgbClr val="000099"/>
                    </a:solidFill>
                    <a:latin typeface="Trebuchet MS" pitchFamily="34" charset="0"/>
                    <a:ea typeface="+mn-ea"/>
                    <a:cs typeface="+mn-cs"/>
                  </a:defRPr>
                </a:lvl7pPr>
                <a:lvl8pPr marL="3200400" algn="l" defTabSz="914400" rtl="0" eaLnBrk="1" latinLnBrk="0" hangingPunct="1">
                  <a:defRPr sz="3600" kern="1200">
                    <a:solidFill>
                      <a:srgbClr val="000099"/>
                    </a:solidFill>
                    <a:latin typeface="Trebuchet MS" pitchFamily="34" charset="0"/>
                    <a:ea typeface="+mn-ea"/>
                    <a:cs typeface="+mn-cs"/>
                  </a:defRPr>
                </a:lvl8pPr>
                <a:lvl9pPr marL="3657600" algn="l" defTabSz="914400" rtl="0" eaLnBrk="1" latinLnBrk="0" hangingPunct="1">
                  <a:defRPr sz="3600" kern="1200">
                    <a:solidFill>
                      <a:srgbClr val="000099"/>
                    </a:solidFill>
                    <a:latin typeface="Trebuchet MS" pitchFamily="34" charset="0"/>
                    <a:ea typeface="+mn-ea"/>
                    <a:cs typeface="+mn-cs"/>
                  </a:defRPr>
                </a:lvl9pPr>
              </a:lstStyle>
              <a:p>
                <a:pPr algn="l">
                  <a:defRPr/>
                </a:pPr>
                <a:r>
                  <a:rPr lang="en-US" sz="1600" dirty="0">
                    <a:latin typeface="Calibri" panose="020F0502020204030204" pitchFamily="34" charset="0"/>
                    <a:cs typeface="Calibri" panose="020F0502020204030204" pitchFamily="34" charset="0"/>
                  </a:rPr>
                  <a:t>`</a:t>
                </a:r>
              </a:p>
            </p:txBody>
          </p:sp>
        </p:grpSp>
        <p:sp>
          <p:nvSpPr>
            <p:cNvPr id="25" name="Rectangle 19"/>
            <p:cNvSpPr>
              <a:spLocks noChangeArrowheads="1"/>
            </p:cNvSpPr>
            <p:nvPr/>
          </p:nvSpPr>
          <p:spPr bwMode="auto">
            <a:xfrm>
              <a:off x="4489" y="532"/>
              <a:ext cx="2498"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075" tIns="46038" rIns="92075" bIns="46038">
              <a:spAutoFit/>
            </a:bodyPr>
            <a:lstStyle>
              <a:lvl1pPr marL="230188" indent="-230188"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10000"/>
                </a:spcBef>
                <a:buSzPct val="60000"/>
                <a:buFont typeface="Wingdings" panose="05000000000000000000" pitchFamily="2" charset="2"/>
                <a:buChar char="Ø"/>
              </a:pPr>
              <a:r>
                <a:rPr lang="en-US" altLang="en-US" sz="1100" b="1" dirty="0">
                  <a:latin typeface="Calibri" panose="020F0502020204030204" pitchFamily="34" charset="0"/>
                  <a:cs typeface="Calibri" panose="020F0502020204030204" pitchFamily="34" charset="0"/>
                </a:rPr>
                <a:t>Turnover/Profits: </a:t>
              </a:r>
              <a:r>
                <a:rPr lang="en-US" altLang="en-US" sz="1100" dirty="0">
                  <a:latin typeface="Calibri" panose="020F0502020204030204" pitchFamily="34" charset="0"/>
                  <a:cs typeface="Calibri" panose="020F0502020204030204" pitchFamily="34" charset="0"/>
                </a:rPr>
                <a:t>Drops</a:t>
              </a:r>
            </a:p>
            <a:p>
              <a:pPr>
                <a:spcBef>
                  <a:spcPct val="10000"/>
                </a:spcBef>
                <a:buSzPct val="60000"/>
                <a:buFont typeface="Wingdings" panose="05000000000000000000" pitchFamily="2" charset="2"/>
                <a:buChar char="Ø"/>
              </a:pPr>
              <a:r>
                <a:rPr lang="en-US" altLang="en-US" sz="1100" b="1" dirty="0">
                  <a:latin typeface="Calibri" panose="020F0502020204030204" pitchFamily="34" charset="0"/>
                  <a:cs typeface="Calibri" panose="020F0502020204030204" pitchFamily="34" charset="0"/>
                </a:rPr>
                <a:t>Proven Track Record:</a:t>
              </a:r>
              <a:r>
                <a:rPr lang="en-US" altLang="en-US" sz="1100" dirty="0">
                  <a:latin typeface="Calibri" panose="020F0502020204030204" pitchFamily="34" charset="0"/>
                  <a:cs typeface="Calibri" panose="020F0502020204030204" pitchFamily="34" charset="0"/>
                </a:rPr>
                <a:t> Substantial Operating History</a:t>
              </a:r>
            </a:p>
            <a:p>
              <a:pPr>
                <a:spcBef>
                  <a:spcPct val="10000"/>
                </a:spcBef>
                <a:buSzPct val="60000"/>
                <a:buFont typeface="Wingdings" panose="05000000000000000000" pitchFamily="2" charset="2"/>
                <a:buChar char="Ø"/>
              </a:pPr>
              <a:r>
                <a:rPr lang="en-US" altLang="en-US" sz="1100" b="1" dirty="0">
                  <a:solidFill>
                    <a:srgbClr val="D70032"/>
                  </a:solidFill>
                  <a:latin typeface="Calibri" panose="020F0502020204030204" pitchFamily="34" charset="0"/>
                  <a:cs typeface="Calibri" panose="020F0502020204030204" pitchFamily="34" charset="0"/>
                </a:rPr>
                <a:t>Method of Valuation: Entirely from Existing Assets</a:t>
              </a:r>
            </a:p>
            <a:p>
              <a:pPr>
                <a:spcBef>
                  <a:spcPct val="10000"/>
                </a:spcBef>
                <a:buSzPct val="60000"/>
                <a:buFont typeface="Wingdings" panose="05000000000000000000" pitchFamily="2" charset="2"/>
                <a:buChar char="Ø"/>
              </a:pPr>
              <a:r>
                <a:rPr lang="en-US" altLang="en-US" sz="1100" b="1" dirty="0">
                  <a:latin typeface="Calibri" panose="020F0502020204030204" pitchFamily="34" charset="0"/>
                  <a:cs typeface="Calibri" panose="020F0502020204030204" pitchFamily="34" charset="0"/>
                </a:rPr>
                <a:t>Cost of Capital:</a:t>
              </a:r>
              <a:r>
                <a:rPr lang="en-US" altLang="en-US" sz="1100" dirty="0">
                  <a:latin typeface="Calibri" panose="020F0502020204030204" pitchFamily="34" charset="0"/>
                  <a:cs typeface="Calibri" panose="020F0502020204030204" pitchFamily="34" charset="0"/>
                </a:rPr>
                <a:t> N.A.</a:t>
              </a:r>
            </a:p>
          </p:txBody>
        </p:sp>
      </p:grpSp>
      <p:grpSp>
        <p:nvGrpSpPr>
          <p:cNvPr id="16" name="Group 10"/>
          <p:cNvGrpSpPr>
            <a:grpSpLocks/>
          </p:cNvGrpSpPr>
          <p:nvPr/>
        </p:nvGrpSpPr>
        <p:grpSpPr bwMode="auto">
          <a:xfrm>
            <a:off x="1886915" y="5599100"/>
            <a:ext cx="5765168" cy="820137"/>
            <a:chOff x="576" y="3544"/>
            <a:chExt cx="2866" cy="614"/>
          </a:xfrm>
        </p:grpSpPr>
        <p:sp>
          <p:nvSpPr>
            <p:cNvPr id="22" name="Rectangle 16"/>
            <p:cNvSpPr>
              <a:spLocks noChangeArrowheads="1"/>
            </p:cNvSpPr>
            <p:nvPr/>
          </p:nvSpPr>
          <p:spPr bwMode="auto">
            <a:xfrm>
              <a:off x="1452" y="3544"/>
              <a:ext cx="1990" cy="6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marL="230188" indent="-230188"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10000"/>
                </a:spcBef>
                <a:buSzPct val="60000"/>
                <a:buFont typeface="Wingdings" panose="05000000000000000000" pitchFamily="2" charset="2"/>
                <a:buChar char="Ø"/>
              </a:pPr>
              <a:r>
                <a:rPr lang="en-US" altLang="en-US" sz="1100" b="1" dirty="0">
                  <a:latin typeface="Calibri" panose="020F0502020204030204" pitchFamily="34" charset="0"/>
                  <a:cs typeface="Calibri" panose="020F0502020204030204" pitchFamily="34" charset="0"/>
                </a:rPr>
                <a:t>Turnover/Profits:</a:t>
              </a:r>
              <a:r>
                <a:rPr lang="en-US" altLang="en-US" sz="1100" dirty="0">
                  <a:latin typeface="Calibri" panose="020F0502020204030204" pitchFamily="34" charset="0"/>
                  <a:cs typeface="Calibri" panose="020F0502020204030204" pitchFamily="34" charset="0"/>
                </a:rPr>
                <a:t> Negligible</a:t>
              </a:r>
            </a:p>
            <a:p>
              <a:pPr>
                <a:spcBef>
                  <a:spcPct val="10000"/>
                </a:spcBef>
                <a:buSzPct val="60000"/>
                <a:buFont typeface="Wingdings" panose="05000000000000000000" pitchFamily="2" charset="2"/>
                <a:buChar char="Ø"/>
              </a:pPr>
              <a:r>
                <a:rPr lang="en-US" altLang="en-US" sz="1100" b="1" dirty="0">
                  <a:latin typeface="Calibri" panose="020F0502020204030204" pitchFamily="34" charset="0"/>
                  <a:cs typeface="Calibri" panose="020F0502020204030204" pitchFamily="34" charset="0"/>
                </a:rPr>
                <a:t>Proven Track Record:</a:t>
              </a:r>
              <a:r>
                <a:rPr lang="en-US" altLang="en-US" sz="1100" dirty="0">
                  <a:latin typeface="Calibri" panose="020F0502020204030204" pitchFamily="34" charset="0"/>
                  <a:cs typeface="Calibri" panose="020F0502020204030204" pitchFamily="34" charset="0"/>
                </a:rPr>
                <a:t> None</a:t>
              </a:r>
            </a:p>
            <a:p>
              <a:pPr>
                <a:spcBef>
                  <a:spcPct val="10000"/>
                </a:spcBef>
                <a:buSzPct val="60000"/>
                <a:buFont typeface="Wingdings" panose="05000000000000000000" pitchFamily="2" charset="2"/>
                <a:buChar char="Ø"/>
              </a:pPr>
              <a:r>
                <a:rPr lang="en-US" altLang="en-US" sz="1100" b="1" dirty="0">
                  <a:solidFill>
                    <a:srgbClr val="D70032"/>
                  </a:solidFill>
                  <a:latin typeface="Calibri" panose="020F0502020204030204" pitchFamily="34" charset="0"/>
                  <a:cs typeface="Calibri" panose="020F0502020204030204" pitchFamily="34" charset="0"/>
                </a:rPr>
                <a:t>Valuation Methodology: Entirely on Business Model</a:t>
              </a:r>
            </a:p>
            <a:p>
              <a:pPr>
                <a:spcBef>
                  <a:spcPct val="10000"/>
                </a:spcBef>
                <a:buSzPct val="60000"/>
                <a:buFont typeface="Wingdings" panose="05000000000000000000" pitchFamily="2" charset="2"/>
                <a:buChar char="Ø"/>
              </a:pPr>
              <a:r>
                <a:rPr lang="en-US" altLang="en-US" sz="1100" b="1" dirty="0">
                  <a:latin typeface="Calibri" panose="020F0502020204030204" pitchFamily="34" charset="0"/>
                  <a:cs typeface="Calibri" panose="020F0502020204030204" pitchFamily="34" charset="0"/>
                </a:rPr>
                <a:t>Cost of Capital:</a:t>
              </a:r>
              <a:r>
                <a:rPr lang="en-US" altLang="en-US" sz="1100" dirty="0">
                  <a:latin typeface="Calibri" panose="020F0502020204030204" pitchFamily="34" charset="0"/>
                  <a:cs typeface="Calibri" panose="020F0502020204030204" pitchFamily="34" charset="0"/>
                </a:rPr>
                <a:t> Very High</a:t>
              </a:r>
            </a:p>
          </p:txBody>
        </p:sp>
        <p:sp>
          <p:nvSpPr>
            <p:cNvPr id="23" name="Rectangle 17"/>
            <p:cNvSpPr>
              <a:spLocks noChangeArrowheads="1"/>
            </p:cNvSpPr>
            <p:nvPr/>
          </p:nvSpPr>
          <p:spPr bwMode="auto">
            <a:xfrm>
              <a:off x="576" y="3617"/>
              <a:ext cx="490" cy="3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b="1">
                  <a:latin typeface="Calibri" panose="020F0502020204030204" pitchFamily="34" charset="0"/>
                  <a:cs typeface="Calibri" panose="020F0502020204030204" pitchFamily="34" charset="0"/>
                </a:rPr>
                <a:t>Start Up Cos.</a:t>
              </a:r>
            </a:p>
          </p:txBody>
        </p:sp>
      </p:grpSp>
      <p:sp>
        <p:nvSpPr>
          <p:cNvPr id="17" name="Text Box 7"/>
          <p:cNvSpPr txBox="1">
            <a:spLocks noChangeArrowheads="1"/>
          </p:cNvSpPr>
          <p:nvPr/>
        </p:nvSpPr>
        <p:spPr bwMode="auto">
          <a:xfrm rot="10800000">
            <a:off x="1465262" y="2037651"/>
            <a:ext cx="400110" cy="3012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400" b="1">
                <a:solidFill>
                  <a:srgbClr val="003366"/>
                </a:solidFill>
                <a:latin typeface="Calibri" panose="020F0502020204030204" pitchFamily="34" charset="0"/>
                <a:cs typeface="Calibri" panose="020F0502020204030204" pitchFamily="34" charset="0"/>
              </a:rPr>
              <a:t>Turnover / Profits</a:t>
            </a:r>
          </a:p>
        </p:txBody>
      </p:sp>
      <p:sp>
        <p:nvSpPr>
          <p:cNvPr id="18" name="Line 4"/>
          <p:cNvSpPr>
            <a:spLocks noChangeShapeType="1"/>
          </p:cNvSpPr>
          <p:nvPr/>
        </p:nvSpPr>
        <p:spPr bwMode="auto">
          <a:xfrm>
            <a:off x="2019299" y="5565162"/>
            <a:ext cx="7675563" cy="0"/>
          </a:xfrm>
          <a:prstGeom prst="line">
            <a:avLst/>
          </a:prstGeom>
          <a:noFill/>
          <a:ln w="57150">
            <a:solidFill>
              <a:srgbClr val="141F3C"/>
            </a:solidFill>
            <a:round/>
            <a:headEnd/>
            <a:tailEnd type="triangle" w="med" len="med"/>
          </a:ln>
        </p:spPr>
        <p:txBody>
          <a:bodyPr/>
          <a:lstStyle>
            <a:defPPr>
              <a:defRPr lang="en-US"/>
            </a:defPPr>
            <a:lvl1pPr algn="ctr" rtl="0" fontAlgn="base">
              <a:spcBef>
                <a:spcPct val="0"/>
              </a:spcBef>
              <a:spcAft>
                <a:spcPct val="0"/>
              </a:spcAft>
              <a:defRPr sz="3600" kern="1200">
                <a:solidFill>
                  <a:srgbClr val="000099"/>
                </a:solidFill>
                <a:latin typeface="Trebuchet MS" pitchFamily="34" charset="0"/>
                <a:ea typeface="+mn-ea"/>
                <a:cs typeface="+mn-cs"/>
              </a:defRPr>
            </a:lvl1pPr>
            <a:lvl2pPr marL="457200" algn="ctr" rtl="0" fontAlgn="base">
              <a:spcBef>
                <a:spcPct val="0"/>
              </a:spcBef>
              <a:spcAft>
                <a:spcPct val="0"/>
              </a:spcAft>
              <a:defRPr sz="3600" kern="1200">
                <a:solidFill>
                  <a:srgbClr val="000099"/>
                </a:solidFill>
                <a:latin typeface="Trebuchet MS" pitchFamily="34" charset="0"/>
                <a:ea typeface="+mn-ea"/>
                <a:cs typeface="+mn-cs"/>
              </a:defRPr>
            </a:lvl2pPr>
            <a:lvl3pPr marL="914400" algn="ctr" rtl="0" fontAlgn="base">
              <a:spcBef>
                <a:spcPct val="0"/>
              </a:spcBef>
              <a:spcAft>
                <a:spcPct val="0"/>
              </a:spcAft>
              <a:defRPr sz="3600" kern="1200">
                <a:solidFill>
                  <a:srgbClr val="000099"/>
                </a:solidFill>
                <a:latin typeface="Trebuchet MS" pitchFamily="34" charset="0"/>
                <a:ea typeface="+mn-ea"/>
                <a:cs typeface="+mn-cs"/>
              </a:defRPr>
            </a:lvl3pPr>
            <a:lvl4pPr marL="1371600" algn="ctr" rtl="0" fontAlgn="base">
              <a:spcBef>
                <a:spcPct val="0"/>
              </a:spcBef>
              <a:spcAft>
                <a:spcPct val="0"/>
              </a:spcAft>
              <a:defRPr sz="3600" kern="1200">
                <a:solidFill>
                  <a:srgbClr val="000099"/>
                </a:solidFill>
                <a:latin typeface="Trebuchet MS" pitchFamily="34" charset="0"/>
                <a:ea typeface="+mn-ea"/>
                <a:cs typeface="+mn-cs"/>
              </a:defRPr>
            </a:lvl4pPr>
            <a:lvl5pPr marL="1828800" algn="ctr" rtl="0" fontAlgn="base">
              <a:spcBef>
                <a:spcPct val="0"/>
              </a:spcBef>
              <a:spcAft>
                <a:spcPct val="0"/>
              </a:spcAft>
              <a:defRPr sz="3600" kern="1200">
                <a:solidFill>
                  <a:srgbClr val="000099"/>
                </a:solidFill>
                <a:latin typeface="Trebuchet MS" pitchFamily="34" charset="0"/>
                <a:ea typeface="+mn-ea"/>
                <a:cs typeface="+mn-cs"/>
              </a:defRPr>
            </a:lvl5pPr>
            <a:lvl6pPr marL="2286000" algn="l" defTabSz="914400" rtl="0" eaLnBrk="1" latinLnBrk="0" hangingPunct="1">
              <a:defRPr sz="3600" kern="1200">
                <a:solidFill>
                  <a:srgbClr val="000099"/>
                </a:solidFill>
                <a:latin typeface="Trebuchet MS" pitchFamily="34" charset="0"/>
                <a:ea typeface="+mn-ea"/>
                <a:cs typeface="+mn-cs"/>
              </a:defRPr>
            </a:lvl6pPr>
            <a:lvl7pPr marL="2743200" algn="l" defTabSz="914400" rtl="0" eaLnBrk="1" latinLnBrk="0" hangingPunct="1">
              <a:defRPr sz="3600" kern="1200">
                <a:solidFill>
                  <a:srgbClr val="000099"/>
                </a:solidFill>
                <a:latin typeface="Trebuchet MS" pitchFamily="34" charset="0"/>
                <a:ea typeface="+mn-ea"/>
                <a:cs typeface="+mn-cs"/>
              </a:defRPr>
            </a:lvl7pPr>
            <a:lvl8pPr marL="3200400" algn="l" defTabSz="914400" rtl="0" eaLnBrk="1" latinLnBrk="0" hangingPunct="1">
              <a:defRPr sz="3600" kern="1200">
                <a:solidFill>
                  <a:srgbClr val="000099"/>
                </a:solidFill>
                <a:latin typeface="Trebuchet MS" pitchFamily="34" charset="0"/>
                <a:ea typeface="+mn-ea"/>
                <a:cs typeface="+mn-cs"/>
              </a:defRPr>
            </a:lvl8pPr>
            <a:lvl9pPr marL="3657600" algn="l" defTabSz="914400" rtl="0" eaLnBrk="1" latinLnBrk="0" hangingPunct="1">
              <a:defRPr sz="3600" kern="1200">
                <a:solidFill>
                  <a:srgbClr val="000099"/>
                </a:solidFill>
                <a:latin typeface="Trebuchet MS" pitchFamily="34" charset="0"/>
                <a:ea typeface="+mn-ea"/>
                <a:cs typeface="+mn-cs"/>
              </a:defRPr>
            </a:lvl9pPr>
          </a:lstStyle>
          <a:p>
            <a:pPr>
              <a:defRPr/>
            </a:pPr>
            <a:endParaRPr lang="en-US">
              <a:latin typeface="Calibri" panose="020F0502020204030204" pitchFamily="34" charset="0"/>
              <a:cs typeface="Calibri" panose="020F0502020204030204" pitchFamily="34" charset="0"/>
            </a:endParaRPr>
          </a:p>
        </p:txBody>
      </p:sp>
      <p:sp>
        <p:nvSpPr>
          <p:cNvPr id="19" name="Text Box 8"/>
          <p:cNvSpPr txBox="1">
            <a:spLocks noChangeArrowheads="1"/>
          </p:cNvSpPr>
          <p:nvPr/>
        </p:nvSpPr>
        <p:spPr bwMode="auto">
          <a:xfrm>
            <a:off x="7444124" y="5629867"/>
            <a:ext cx="2039838" cy="3077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US" altLang="en-US" sz="1400" b="1">
                <a:solidFill>
                  <a:srgbClr val="003366"/>
                </a:solidFill>
                <a:latin typeface="Calibri" panose="020F0502020204030204" pitchFamily="34" charset="0"/>
                <a:cs typeface="Calibri" panose="020F0502020204030204" pitchFamily="34" charset="0"/>
              </a:rPr>
              <a:t>Time</a:t>
            </a:r>
          </a:p>
        </p:txBody>
      </p:sp>
      <p:sp>
        <p:nvSpPr>
          <p:cNvPr id="20" name="Freeform 19"/>
          <p:cNvSpPr/>
          <p:nvPr/>
        </p:nvSpPr>
        <p:spPr bwMode="auto">
          <a:xfrm>
            <a:off x="1817687" y="2242523"/>
            <a:ext cx="8145462" cy="3514727"/>
          </a:xfrm>
          <a:custGeom>
            <a:avLst/>
            <a:gdLst>
              <a:gd name="connsiteX0" fmla="*/ 0 w 8520752"/>
              <a:gd name="connsiteY0" fmla="*/ 3894161 h 3894161"/>
              <a:gd name="connsiteX1" fmla="*/ 4107976 w 8520752"/>
              <a:gd name="connsiteY1" fmla="*/ 413982 h 3894161"/>
              <a:gd name="connsiteX2" fmla="*/ 7915701 w 8520752"/>
              <a:gd name="connsiteY2" fmla="*/ 1410269 h 3894161"/>
              <a:gd name="connsiteX3" fmla="*/ 7738281 w 8520752"/>
              <a:gd name="connsiteY3" fmla="*/ 1355678 h 3894161"/>
            </a:gdLst>
            <a:ahLst/>
            <a:cxnLst>
              <a:cxn ang="0">
                <a:pos x="connsiteX0" y="connsiteY0"/>
              </a:cxn>
              <a:cxn ang="0">
                <a:pos x="connsiteX1" y="connsiteY1"/>
              </a:cxn>
              <a:cxn ang="0">
                <a:pos x="connsiteX2" y="connsiteY2"/>
              </a:cxn>
              <a:cxn ang="0">
                <a:pos x="connsiteX3" y="connsiteY3"/>
              </a:cxn>
            </a:cxnLst>
            <a:rect l="l" t="t" r="r" b="b"/>
            <a:pathLst>
              <a:path w="8520752" h="3894161">
                <a:moveTo>
                  <a:pt x="0" y="3894161"/>
                </a:moveTo>
                <a:cubicBezTo>
                  <a:pt x="1394346" y="2361062"/>
                  <a:pt x="2788693" y="827964"/>
                  <a:pt x="4107976" y="413982"/>
                </a:cubicBezTo>
                <a:cubicBezTo>
                  <a:pt x="5427259" y="0"/>
                  <a:pt x="7310650" y="1253320"/>
                  <a:pt x="7915701" y="1410269"/>
                </a:cubicBezTo>
                <a:cubicBezTo>
                  <a:pt x="8520752" y="1567218"/>
                  <a:pt x="8129516" y="1461448"/>
                  <a:pt x="7738281" y="1355678"/>
                </a:cubicBezTo>
              </a:path>
            </a:pathLst>
          </a:custGeom>
          <a:ln>
            <a:solidFill>
              <a:srgbClr val="141F3C"/>
            </a:solidFill>
            <a:headEnd type="none" w="med" len="med"/>
            <a:tailEnd type="none" w="med" len="med"/>
          </a:ln>
        </p:spPr>
        <p:style>
          <a:lnRef idx="1">
            <a:schemeClr val="accent4"/>
          </a:lnRef>
          <a:fillRef idx="0">
            <a:schemeClr val="accent4"/>
          </a:fillRef>
          <a:effectRef idx="0">
            <a:schemeClr val="accent4"/>
          </a:effectRef>
          <a:fontRef idx="minor">
            <a:schemeClr val="tx1"/>
          </a:fontRef>
        </p:style>
        <p:txBody>
          <a:bodyPr wrap="none" anchor="ctr"/>
          <a:lstStyle>
            <a:defPPr>
              <a:defRPr lang="en-US"/>
            </a:defPPr>
            <a:lvl1pPr algn="ctr" rtl="0" fontAlgn="base">
              <a:spcBef>
                <a:spcPct val="0"/>
              </a:spcBef>
              <a:spcAft>
                <a:spcPct val="0"/>
              </a:spcAft>
              <a:defRPr sz="36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mn-lt"/>
                <a:ea typeface="+mn-ea"/>
                <a:cs typeface="+mn-cs"/>
              </a:defRPr>
            </a:lvl2pPr>
            <a:lvl3pPr marL="914400" algn="ctr" rtl="0" fontAlgn="base">
              <a:spcBef>
                <a:spcPct val="0"/>
              </a:spcBef>
              <a:spcAft>
                <a:spcPct val="0"/>
              </a:spcAft>
              <a:defRPr sz="3600" kern="1200">
                <a:solidFill>
                  <a:schemeClr val="tx1"/>
                </a:solidFill>
                <a:latin typeface="+mn-lt"/>
                <a:ea typeface="+mn-ea"/>
                <a:cs typeface="+mn-cs"/>
              </a:defRPr>
            </a:lvl3pPr>
            <a:lvl4pPr marL="1371600" algn="ctr" rtl="0" fontAlgn="base">
              <a:spcBef>
                <a:spcPct val="0"/>
              </a:spcBef>
              <a:spcAft>
                <a:spcPct val="0"/>
              </a:spcAft>
              <a:defRPr sz="3600" kern="1200">
                <a:solidFill>
                  <a:schemeClr val="tx1"/>
                </a:solidFill>
                <a:latin typeface="+mn-lt"/>
                <a:ea typeface="+mn-ea"/>
                <a:cs typeface="+mn-cs"/>
              </a:defRPr>
            </a:lvl4pPr>
            <a:lvl5pPr marL="1828800" algn="ctr" rtl="0" fontAlgn="base">
              <a:spcBef>
                <a:spcPct val="0"/>
              </a:spcBef>
              <a:spcAft>
                <a:spcPct val="0"/>
              </a:spcAft>
              <a:defRPr sz="3600" kern="1200">
                <a:solidFill>
                  <a:schemeClr val="tx1"/>
                </a:solidFill>
                <a:latin typeface="+mn-lt"/>
                <a:ea typeface="+mn-ea"/>
                <a:cs typeface="+mn-cs"/>
              </a:defRPr>
            </a:lvl5pPr>
            <a:lvl6pPr marL="2286000" algn="l" defTabSz="914400" rtl="0" eaLnBrk="1" latinLnBrk="0" hangingPunct="1">
              <a:defRPr sz="3600" kern="1200">
                <a:solidFill>
                  <a:schemeClr val="tx1"/>
                </a:solidFill>
                <a:latin typeface="+mn-lt"/>
                <a:ea typeface="+mn-ea"/>
                <a:cs typeface="+mn-cs"/>
              </a:defRPr>
            </a:lvl6pPr>
            <a:lvl7pPr marL="2743200" algn="l" defTabSz="914400" rtl="0" eaLnBrk="1" latinLnBrk="0" hangingPunct="1">
              <a:defRPr sz="3600" kern="1200">
                <a:solidFill>
                  <a:schemeClr val="tx1"/>
                </a:solidFill>
                <a:latin typeface="+mn-lt"/>
                <a:ea typeface="+mn-ea"/>
                <a:cs typeface="+mn-cs"/>
              </a:defRPr>
            </a:lvl7pPr>
            <a:lvl8pPr marL="3200400" algn="l" defTabSz="914400" rtl="0" eaLnBrk="1" latinLnBrk="0" hangingPunct="1">
              <a:defRPr sz="3600" kern="1200">
                <a:solidFill>
                  <a:schemeClr val="tx1"/>
                </a:solidFill>
                <a:latin typeface="+mn-lt"/>
                <a:ea typeface="+mn-ea"/>
                <a:cs typeface="+mn-cs"/>
              </a:defRPr>
            </a:lvl8pPr>
            <a:lvl9pPr marL="3657600" algn="l" defTabSz="914400" rtl="0" eaLnBrk="1" latinLnBrk="0" hangingPunct="1">
              <a:defRPr sz="3600" kern="1200">
                <a:solidFill>
                  <a:schemeClr val="tx1"/>
                </a:solidFill>
                <a:latin typeface="+mn-lt"/>
                <a:ea typeface="+mn-ea"/>
                <a:cs typeface="+mn-cs"/>
              </a:defRPr>
            </a:lvl9pPr>
          </a:lstStyle>
          <a:p>
            <a:pPr>
              <a:defRPr/>
            </a:pPr>
            <a:endParaRPr lang="en-US">
              <a:solidFill>
                <a:srgbClr val="00009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9708691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 name="Rectangle 16"/>
          <p:cNvSpPr/>
          <p:nvPr/>
        </p:nvSpPr>
        <p:spPr>
          <a:xfrm>
            <a:off x="304526" y="285349"/>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dirty="0">
              <a:solidFill>
                <a:schemeClr val="bg1"/>
              </a:solidFill>
              <a:latin typeface="Calibri" panose="020F0502020204030204" pitchFamily="34" charset="0"/>
              <a:cs typeface="Calibri" panose="020F0502020204030204" pitchFamily="34" charset="0"/>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9165" y="867890"/>
            <a:ext cx="11113036" cy="511784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73538" y="1215692"/>
            <a:ext cx="2285852" cy="2670837"/>
          </a:xfrm>
          <a:prstGeom prst="rect">
            <a:avLst/>
          </a:prstGeom>
        </p:spPr>
      </p:pic>
      <p:sp>
        <p:nvSpPr>
          <p:cNvPr id="15" name="TextBox 14"/>
          <p:cNvSpPr txBox="1"/>
          <p:nvPr/>
        </p:nvSpPr>
        <p:spPr>
          <a:xfrm>
            <a:off x="3573538" y="2265533"/>
            <a:ext cx="2285852" cy="1200329"/>
          </a:xfrm>
          <a:prstGeom prst="rect">
            <a:avLst/>
          </a:prstGeom>
          <a:noFill/>
        </p:spPr>
        <p:txBody>
          <a:bodyPr wrap="square" rtlCol="0">
            <a:spAutoFit/>
          </a:bodyPr>
          <a:lstStyle/>
          <a:p>
            <a:pPr algn="ctr"/>
            <a:r>
              <a:rPr lang="en-US" sz="3600" b="1" dirty="0">
                <a:solidFill>
                  <a:srgbClr val="141F3C"/>
                </a:solidFill>
                <a:latin typeface="Calibri" panose="020F0502020204030204" pitchFamily="34" charset="0"/>
                <a:cs typeface="Calibri" panose="020F0502020204030204" pitchFamily="34" charset="0"/>
              </a:rPr>
              <a:t>Other Methods</a:t>
            </a:r>
            <a:endParaRPr lang="en-US" sz="5400" b="1" dirty="0">
              <a:solidFill>
                <a:srgbClr val="141F3C"/>
              </a:solidFill>
              <a:latin typeface="Calibri" panose="020F0502020204030204" pitchFamily="34" charset="0"/>
              <a:cs typeface="Calibri" panose="020F0502020204030204" pitchFamily="34" charset="0"/>
            </a:endParaRPr>
          </a:p>
        </p:txBody>
      </p:sp>
      <p:pic>
        <p:nvPicPr>
          <p:cNvPr id="3078" name="Picture 6" descr="Image result for other services icon pn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4113371" y="1318513"/>
            <a:ext cx="1076417" cy="1076417"/>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TextBox 20"/>
          <p:cNvSpPr txBox="1"/>
          <p:nvPr/>
        </p:nvSpPr>
        <p:spPr>
          <a:xfrm>
            <a:off x="5809352" y="3416820"/>
            <a:ext cx="5015530" cy="1569660"/>
          </a:xfrm>
          <a:prstGeom prst="rect">
            <a:avLst/>
          </a:prstGeom>
          <a:noFill/>
          <a:ln>
            <a:solidFill>
              <a:srgbClr val="00A1DE"/>
            </a:solidFill>
            <a:prstDash val="dash"/>
          </a:ln>
        </p:spPr>
        <p:txBody>
          <a:bodyPr wrap="square" rtlCol="0">
            <a:spAutoFit/>
          </a:bodyPr>
          <a:lstStyle/>
          <a:p>
            <a:pPr marL="285750" indent="-285750">
              <a:lnSpc>
                <a:spcPct val="150000"/>
              </a:lnSpc>
              <a:buFont typeface="Arial" panose="020B0604020202020204" pitchFamily="34" charset="0"/>
              <a:buChar char="•"/>
            </a:pPr>
            <a:r>
              <a:rPr lang="en-US" sz="1600" b="1" dirty="0">
                <a:latin typeface="Calibri" panose="020F0502020204030204" pitchFamily="34" charset="0"/>
                <a:cs typeface="Calibri" panose="020F0502020204030204" pitchFamily="34" charset="0"/>
              </a:rPr>
              <a:t>Contingent Claim Valuation (Option Pricing)</a:t>
            </a:r>
          </a:p>
          <a:p>
            <a:pPr marL="285750" indent="-285750">
              <a:lnSpc>
                <a:spcPct val="150000"/>
              </a:lnSpc>
              <a:buFont typeface="Arial" panose="020B0604020202020204" pitchFamily="34" charset="0"/>
              <a:buChar char="•"/>
            </a:pPr>
            <a:r>
              <a:rPr lang="en-US" sz="1600" b="1" dirty="0">
                <a:latin typeface="Calibri" panose="020F0502020204030204" pitchFamily="34" charset="0"/>
                <a:cs typeface="Calibri" panose="020F0502020204030204" pitchFamily="34" charset="0"/>
              </a:rPr>
              <a:t>Price of Recent Investment / </a:t>
            </a:r>
            <a:r>
              <a:rPr lang="en-US" sz="1600" b="1" dirty="0" err="1">
                <a:latin typeface="Calibri" panose="020F0502020204030204" pitchFamily="34" charset="0"/>
                <a:cs typeface="Calibri" panose="020F0502020204030204" pitchFamily="34" charset="0"/>
              </a:rPr>
              <a:t>Backsolve</a:t>
            </a:r>
            <a:r>
              <a:rPr lang="en-US" sz="1600" b="1" dirty="0">
                <a:latin typeface="Calibri" panose="020F0502020204030204" pitchFamily="34" charset="0"/>
                <a:cs typeface="Calibri" panose="020F0502020204030204" pitchFamily="34" charset="0"/>
              </a:rPr>
              <a:t> Method</a:t>
            </a:r>
          </a:p>
          <a:p>
            <a:pPr marL="285750" indent="-285750">
              <a:lnSpc>
                <a:spcPct val="150000"/>
              </a:lnSpc>
              <a:buFont typeface="Arial" panose="020B0604020202020204" pitchFamily="34" charset="0"/>
              <a:buChar char="•"/>
            </a:pPr>
            <a:r>
              <a:rPr lang="en-US" sz="1600" b="1" dirty="0" smtClean="0">
                <a:latin typeface="Calibri" panose="020F0502020204030204" pitchFamily="34" charset="0"/>
                <a:cs typeface="Calibri" panose="020F0502020204030204" pitchFamily="34" charset="0"/>
              </a:rPr>
              <a:t>Venture </a:t>
            </a:r>
            <a:r>
              <a:rPr lang="en-US" sz="1600" b="1" dirty="0">
                <a:latin typeface="Calibri" panose="020F0502020204030204" pitchFamily="34" charset="0"/>
                <a:cs typeface="Calibri" panose="020F0502020204030204" pitchFamily="34" charset="0"/>
              </a:rPr>
              <a:t>Capitalist Method (Start Up)</a:t>
            </a:r>
          </a:p>
          <a:p>
            <a:pPr marL="285750" indent="-285750">
              <a:lnSpc>
                <a:spcPct val="150000"/>
              </a:lnSpc>
              <a:buFont typeface="Arial" panose="020B0604020202020204" pitchFamily="34" charset="0"/>
              <a:buChar char="•"/>
            </a:pPr>
            <a:r>
              <a:rPr lang="en-US" sz="1600" b="1" dirty="0">
                <a:latin typeface="Calibri" panose="020F0502020204030204" pitchFamily="34" charset="0"/>
                <a:cs typeface="Calibri" panose="020F0502020204030204" pitchFamily="34" charset="0"/>
              </a:rPr>
              <a:t>Rule of Thumb (Industry wise)</a:t>
            </a:r>
          </a:p>
        </p:txBody>
      </p:sp>
      <p:sp>
        <p:nvSpPr>
          <p:cNvPr id="10" name="TextBox 9">
            <a:extLst>
              <a:ext uri="{FF2B5EF4-FFF2-40B4-BE49-F238E27FC236}">
                <a16:creationId xmlns="" xmlns:a16="http://schemas.microsoft.com/office/drawing/2014/main" id="{746A52C9-094F-4E7A-B9B4-ACD3DC0B6DF6}"/>
              </a:ext>
            </a:extLst>
          </p:cNvPr>
          <p:cNvSpPr txBox="1"/>
          <p:nvPr/>
        </p:nvSpPr>
        <p:spPr>
          <a:xfrm>
            <a:off x="304843" y="189289"/>
            <a:ext cx="8920046" cy="584775"/>
          </a:xfrm>
          <a:prstGeom prst="rect">
            <a:avLst/>
          </a:prstGeom>
          <a:solidFill>
            <a:srgbClr val="D50032"/>
          </a:solidFill>
        </p:spPr>
        <p:txBody>
          <a:bodyPr wrap="square" rtlCol="0">
            <a:spAutoFit/>
          </a:bodyPr>
          <a:lstStyle/>
          <a:p>
            <a:pPr algn="ctr"/>
            <a:r>
              <a:rPr lang="en-US" sz="3200" b="1" dirty="0">
                <a:solidFill>
                  <a:schemeClr val="bg1"/>
                </a:solidFill>
                <a:latin typeface="Calibri" panose="020F0502020204030204" pitchFamily="34" charset="0"/>
                <a:cs typeface="Calibri" panose="020F0502020204030204" pitchFamily="34" charset="0"/>
              </a:rPr>
              <a:t>Valuation Approaches</a:t>
            </a:r>
          </a:p>
        </p:txBody>
      </p:sp>
    </p:spTree>
    <p:extLst>
      <p:ext uri="{BB962C8B-B14F-4D97-AF65-F5344CB8AC3E}">
        <p14:creationId xmlns:p14="http://schemas.microsoft.com/office/powerpoint/2010/main" xmlns="" val="426144875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678" y="2"/>
            <a:ext cx="4132792" cy="6857999"/>
          </a:xfrm>
          <a:prstGeom prst="rect">
            <a:avLst/>
          </a:prstGeom>
          <a:solidFill>
            <a:srgbClr val="D5003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400" dirty="0"/>
          </a:p>
        </p:txBody>
      </p:sp>
      <p:sp>
        <p:nvSpPr>
          <p:cNvPr id="7" name="TextBox 6"/>
          <p:cNvSpPr txBox="1"/>
          <p:nvPr/>
        </p:nvSpPr>
        <p:spPr>
          <a:xfrm>
            <a:off x="239704" y="2274839"/>
            <a:ext cx="3634028" cy="2308324"/>
          </a:xfrm>
          <a:prstGeom prst="rect">
            <a:avLst/>
          </a:prstGeom>
          <a:noFill/>
        </p:spPr>
        <p:txBody>
          <a:bodyPr wrap="square" rtlCol="0">
            <a:spAutoFit/>
          </a:bodyPr>
          <a:lstStyle/>
          <a:p>
            <a:pPr algn="ctr">
              <a:lnSpc>
                <a:spcPct val="150000"/>
              </a:lnSpc>
            </a:pPr>
            <a:r>
              <a:rPr lang="en-US" sz="3200" b="1" dirty="0">
                <a:solidFill>
                  <a:schemeClr val="bg1"/>
                </a:solidFill>
                <a:latin typeface="Calibri" panose="020F0502020204030204" pitchFamily="34" charset="0"/>
                <a:cs typeface="Calibri" panose="020F0502020204030204" pitchFamily="34" charset="0"/>
              </a:rPr>
              <a:t>Valuation methodologies &amp; Value impact</a:t>
            </a:r>
          </a:p>
        </p:txBody>
      </p:sp>
      <p:graphicFrame>
        <p:nvGraphicFramePr>
          <p:cNvPr id="8" name="Table 7"/>
          <p:cNvGraphicFramePr>
            <a:graphicFrameLocks noGrp="1"/>
          </p:cNvGraphicFramePr>
          <p:nvPr>
            <p:extLst>
              <p:ext uri="{D42A27DB-BD31-4B8C-83A1-F6EECF244321}">
                <p14:modId xmlns:p14="http://schemas.microsoft.com/office/powerpoint/2010/main" xmlns="" val="2231008314"/>
              </p:ext>
            </p:extLst>
          </p:nvPr>
        </p:nvGraphicFramePr>
        <p:xfrm>
          <a:off x="4960379" y="286224"/>
          <a:ext cx="6528390" cy="1624013"/>
        </p:xfrm>
        <a:graphic>
          <a:graphicData uri="http://schemas.openxmlformats.org/drawingml/2006/table">
            <a:tbl>
              <a:tblPr/>
              <a:tblGrid>
                <a:gridCol w="2888668">
                  <a:extLst>
                    <a:ext uri="{9D8B030D-6E8A-4147-A177-3AD203B41FA5}">
                      <a16:colId xmlns="" xmlns:a16="http://schemas.microsoft.com/office/drawing/2014/main" val="20000"/>
                    </a:ext>
                  </a:extLst>
                </a:gridCol>
                <a:gridCol w="1705081">
                  <a:extLst>
                    <a:ext uri="{9D8B030D-6E8A-4147-A177-3AD203B41FA5}">
                      <a16:colId xmlns="" xmlns:a16="http://schemas.microsoft.com/office/drawing/2014/main" val="20001"/>
                    </a:ext>
                  </a:extLst>
                </a:gridCol>
                <a:gridCol w="1934641">
                  <a:extLst>
                    <a:ext uri="{9D8B030D-6E8A-4147-A177-3AD203B41FA5}">
                      <a16:colId xmlns="" xmlns:a16="http://schemas.microsoft.com/office/drawing/2014/main" val="20002"/>
                    </a:ext>
                  </a:extLst>
                </a:gridCol>
              </a:tblGrid>
              <a:tr h="426360">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9315450" algn="l"/>
                        </a:tabLst>
                      </a:pPr>
                      <a:r>
                        <a:rPr kumimoji="0" lang="en-US" sz="1600" b="1" i="0" u="none" strike="noStrike" cap="none" normalizeH="0" baseline="0" dirty="0">
                          <a:ln>
                            <a:noFill/>
                          </a:ln>
                          <a:solidFill>
                            <a:srgbClr val="FFFFFF"/>
                          </a:solidFill>
                          <a:effectLst/>
                          <a:latin typeface="Calibri" panose="020F0502020204030204" pitchFamily="34" charset="0"/>
                          <a:ea typeface="Times New Roman" pitchFamily="18" charset="0"/>
                          <a:cs typeface="Arial" panose="020B0604020202020204" pitchFamily="34" charset="0"/>
                        </a:rPr>
                        <a:t>Major Valuation Methodologies</a:t>
                      </a:r>
                      <a:endParaRPr kumimoji="0" lang="en-US" sz="1600" b="0" i="0" u="none" strike="noStrike" cap="none" normalizeH="0" baseline="0" dirty="0">
                        <a:ln>
                          <a:noFill/>
                        </a:ln>
                        <a:solidFill>
                          <a:schemeClr val="tx1"/>
                        </a:solidFill>
                        <a:effectLst/>
                        <a:latin typeface="Calibri" panose="020F0502020204030204" pitchFamily="34" charset="0"/>
                        <a:ea typeface="Times New Roman" pitchFamily="18"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41F3C"/>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9315450" algn="l"/>
                        </a:tabLst>
                      </a:pPr>
                      <a:r>
                        <a:rPr kumimoji="0" lang="en-US" sz="1600" b="1" i="0" u="none" strike="noStrike" cap="none" normalizeH="0" baseline="0" dirty="0">
                          <a:ln>
                            <a:noFill/>
                          </a:ln>
                          <a:solidFill>
                            <a:srgbClr val="FFFFFF"/>
                          </a:solidFill>
                          <a:effectLst/>
                          <a:latin typeface="Calibri" panose="020F0502020204030204" pitchFamily="34" charset="0"/>
                          <a:ea typeface="Times New Roman" pitchFamily="18" charset="0"/>
                          <a:cs typeface="Arial" panose="020B0604020202020204" pitchFamily="34" charset="0"/>
                        </a:rPr>
                        <a:t>Ideal for</a:t>
                      </a:r>
                      <a:endParaRPr kumimoji="0" lang="en-US" sz="1600" b="0" i="0" u="none" strike="noStrike" cap="none" normalizeH="0" baseline="0" dirty="0">
                        <a:ln>
                          <a:noFill/>
                        </a:ln>
                        <a:solidFill>
                          <a:schemeClr val="tx1"/>
                        </a:solidFill>
                        <a:effectLst/>
                        <a:latin typeface="Calibri" panose="020F0502020204030204" pitchFamily="34" charset="0"/>
                        <a:ea typeface="Times New Roman" pitchFamily="18"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41F3C"/>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9315450" algn="l"/>
                        </a:tabLst>
                      </a:pPr>
                      <a:r>
                        <a:rPr kumimoji="0" lang="en-US" sz="1600" b="1" i="0" u="none" strike="noStrike" kern="1200" cap="none" normalizeH="0" baseline="0" dirty="0">
                          <a:ln>
                            <a:noFill/>
                          </a:ln>
                          <a:solidFill>
                            <a:srgbClr val="FFFFFF"/>
                          </a:solidFill>
                          <a:effectLst/>
                          <a:latin typeface="Calibri" panose="020F0502020204030204" pitchFamily="34" charset="0"/>
                          <a:ea typeface="Times New Roman" pitchFamily="18" charset="0"/>
                          <a:cs typeface="Arial" panose="020B0604020202020204" pitchFamily="34" charset="0"/>
                        </a:rPr>
                        <a:t>Result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41F3C"/>
                    </a:solidFill>
                  </a:tcPr>
                </a:tc>
                <a:extLst>
                  <a:ext uri="{0D108BD9-81ED-4DB2-BD59-A6C34878D82A}">
                    <a16:rowId xmlns="" xmlns:a16="http://schemas.microsoft.com/office/drawing/2014/main" val="10000"/>
                  </a:ext>
                </a:extLst>
              </a:tr>
              <a:tr h="365901">
                <a:tc gridSpan="3">
                  <a:txBody>
                    <a:bodyPr/>
                    <a:lstStyle/>
                    <a:p>
                      <a:pPr marL="0" marR="0" lvl="0" indent="0" algn="ctr" defTabSz="914400" rtl="0" eaLnBrk="1" fontAlgn="base" latinLnBrk="0" hangingPunct="1">
                        <a:lnSpc>
                          <a:spcPct val="150000"/>
                        </a:lnSpc>
                        <a:spcBef>
                          <a:spcPct val="0"/>
                        </a:spcBef>
                        <a:spcAft>
                          <a:spcPct val="0"/>
                        </a:spcAft>
                        <a:buClrTx/>
                        <a:buSzTx/>
                        <a:buFontTx/>
                        <a:buNone/>
                        <a:tabLst>
                          <a:tab pos="9315450" algn="l"/>
                        </a:tabLst>
                      </a:pPr>
                      <a:r>
                        <a:rPr kumimoji="0" lang="en-US" sz="1400" b="1" i="0" u="none" strike="noStrike" cap="none" normalizeH="0" baseline="0" dirty="0">
                          <a:ln>
                            <a:noFill/>
                          </a:ln>
                          <a:solidFill>
                            <a:schemeClr val="bg1"/>
                          </a:solidFill>
                          <a:effectLst/>
                          <a:latin typeface="Calibri" panose="020F0502020204030204" pitchFamily="34" charset="0"/>
                          <a:ea typeface="Times New Roman" pitchFamily="18" charset="0"/>
                          <a:cs typeface="Arial" panose="020B0604020202020204" pitchFamily="34" charset="0"/>
                        </a:rPr>
                        <a:t>Net Asset Value</a:t>
                      </a:r>
                      <a:endParaRPr kumimoji="0" lang="en-US" sz="1400" b="0" i="0" u="none" strike="noStrike" cap="none" normalizeH="0" baseline="0" dirty="0">
                        <a:ln>
                          <a:noFill/>
                        </a:ln>
                        <a:solidFill>
                          <a:schemeClr val="bg1"/>
                        </a:solidFill>
                        <a:effectLst/>
                        <a:latin typeface="Calibri" panose="020F0502020204030204" pitchFamily="34" charset="0"/>
                        <a:ea typeface="Times New Roman" pitchFamily="18"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50032"/>
                    </a:solidFill>
                  </a:tcPr>
                </a:tc>
                <a:tc hMerge="1">
                  <a:txBody>
                    <a:bodyPr/>
                    <a:lstStyle/>
                    <a:p>
                      <a:pPr marL="0" marR="0" lvl="0" indent="0" algn="just" defTabSz="914400" rtl="0" eaLnBrk="1" fontAlgn="base" latinLnBrk="0" hangingPunct="1">
                        <a:lnSpc>
                          <a:spcPct val="150000"/>
                        </a:lnSpc>
                        <a:spcBef>
                          <a:spcPct val="0"/>
                        </a:spcBef>
                        <a:spcAft>
                          <a:spcPct val="0"/>
                        </a:spcAft>
                        <a:buClrTx/>
                        <a:buSzTx/>
                        <a:buFontTx/>
                        <a:buNone/>
                        <a:tabLst>
                          <a:tab pos="9315450" algn="l"/>
                        </a:tabLst>
                      </a:pPr>
                      <a:endParaRPr kumimoji="0" lang="en-US" sz="1600" b="0" i="0" u="none" strike="noStrike" cap="none" normalizeH="0" baseline="0" dirty="0">
                        <a:ln>
                          <a:noFill/>
                        </a:ln>
                        <a:solidFill>
                          <a:schemeClr val="tx1"/>
                        </a:solidFill>
                        <a:effectLst/>
                        <a:latin typeface="Arial" charset="0"/>
                        <a:ea typeface="Times New Roman" pitchFamily="18"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just" defTabSz="914400" rtl="0" eaLnBrk="1" fontAlgn="base" latinLnBrk="0" hangingPunct="1">
                        <a:lnSpc>
                          <a:spcPct val="150000"/>
                        </a:lnSpc>
                        <a:spcBef>
                          <a:spcPct val="0"/>
                        </a:spcBef>
                        <a:spcAft>
                          <a:spcPct val="0"/>
                        </a:spcAft>
                        <a:buClrTx/>
                        <a:buSzTx/>
                        <a:buFontTx/>
                        <a:buNone/>
                        <a:tabLst>
                          <a:tab pos="9315450" algn="l"/>
                        </a:tabLst>
                      </a:pPr>
                      <a:endParaRPr kumimoji="0" lang="en-US" sz="1600" b="0" i="0" u="none" strike="noStrike" cap="none" normalizeH="0" baseline="0" dirty="0">
                        <a:ln>
                          <a:noFill/>
                        </a:ln>
                        <a:solidFill>
                          <a:schemeClr val="tx1"/>
                        </a:solidFill>
                        <a:effectLst/>
                        <a:latin typeface="Arial" charset="0"/>
                        <a:ea typeface="Times New Roman" pitchFamily="18"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26360">
                <a:tc>
                  <a:txBody>
                    <a:bodyPr/>
                    <a:lstStyle/>
                    <a:p>
                      <a:pPr marL="0" marR="0" lvl="0" indent="0" algn="just" defTabSz="914400" rtl="0" eaLnBrk="1" fontAlgn="base" latinLnBrk="0" hangingPunct="1">
                        <a:lnSpc>
                          <a:spcPct val="150000"/>
                        </a:lnSpc>
                        <a:spcBef>
                          <a:spcPct val="0"/>
                        </a:spcBef>
                        <a:spcAft>
                          <a:spcPct val="0"/>
                        </a:spcAft>
                        <a:buClrTx/>
                        <a:buSzTx/>
                        <a:buFontTx/>
                        <a:buNone/>
                        <a:tabLst>
                          <a:tab pos="9315450" algn="l"/>
                        </a:tabLst>
                      </a:pPr>
                      <a:r>
                        <a:rPr kumimoji="0" lang="en-US" sz="1400" b="1" i="0" u="none" strike="noStrike" cap="none" normalizeH="0" baseline="0" dirty="0">
                          <a:ln>
                            <a:noFill/>
                          </a:ln>
                          <a:solidFill>
                            <a:schemeClr val="tx1"/>
                          </a:solidFill>
                          <a:effectLst/>
                          <a:latin typeface="Calibri" panose="020F0502020204030204" pitchFamily="34" charset="0"/>
                          <a:ea typeface="Times New Roman" pitchFamily="18" charset="0"/>
                          <a:cs typeface="Arial" panose="020B0604020202020204" pitchFamily="34" charset="0"/>
                        </a:rPr>
                        <a:t>Net Asset Value (Book Value)</a:t>
                      </a:r>
                      <a:endParaRPr kumimoji="0" lang="en-US" sz="1400" b="0" i="0" u="none" strike="noStrike" cap="none" normalizeH="0" baseline="0" dirty="0">
                        <a:ln>
                          <a:noFill/>
                        </a:ln>
                        <a:solidFill>
                          <a:schemeClr val="tx1"/>
                        </a:solidFill>
                        <a:effectLst/>
                        <a:latin typeface="Calibri" panose="020F0502020204030204" pitchFamily="34" charset="0"/>
                        <a:ea typeface="Times New Roman" pitchFamily="18"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tab pos="9315450" algn="l"/>
                        </a:tabLst>
                      </a:pPr>
                      <a:r>
                        <a:rPr kumimoji="0" lang="en-US" sz="1400" b="0" i="0" u="none" strike="noStrike" cap="none" normalizeH="0" baseline="0" dirty="0">
                          <a:ln>
                            <a:noFill/>
                          </a:ln>
                          <a:solidFill>
                            <a:schemeClr val="tx1"/>
                          </a:solidFill>
                          <a:effectLst/>
                          <a:latin typeface="Calibri" panose="020F0502020204030204" pitchFamily="34" charset="0"/>
                          <a:ea typeface="Times New Roman" pitchFamily="18" charset="0"/>
                          <a:cs typeface="Arial" panose="020B0604020202020204" pitchFamily="34" charset="0"/>
                        </a:rPr>
                        <a:t>Minority Value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just" defTabSz="914400" rtl="0" eaLnBrk="1" fontAlgn="base" latinLnBrk="0" hangingPunct="1">
                        <a:lnSpc>
                          <a:spcPct val="150000"/>
                        </a:lnSpc>
                        <a:spcBef>
                          <a:spcPct val="0"/>
                        </a:spcBef>
                        <a:spcAft>
                          <a:spcPct val="0"/>
                        </a:spcAft>
                        <a:buClrTx/>
                        <a:buSzTx/>
                        <a:buFontTx/>
                        <a:buNone/>
                        <a:tabLst>
                          <a:tab pos="9315450" algn="l"/>
                        </a:tabLst>
                      </a:pPr>
                      <a:r>
                        <a:rPr kumimoji="0" lang="en-US" sz="1400" b="0" i="0" u="none" strike="noStrike" cap="none" normalizeH="0" baseline="0" dirty="0">
                          <a:ln>
                            <a:noFill/>
                          </a:ln>
                          <a:solidFill>
                            <a:schemeClr val="tx1"/>
                          </a:solidFill>
                          <a:effectLst/>
                          <a:latin typeface="Calibri" panose="020F0502020204030204" pitchFamily="34" charset="0"/>
                          <a:ea typeface="Times New Roman" pitchFamily="18" charset="0"/>
                          <a:cs typeface="Arial" panose="020B0604020202020204" pitchFamily="34" charset="0"/>
                        </a:rPr>
                        <a:t>Equity Value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05392">
                <a:tc>
                  <a:txBody>
                    <a:bodyPr/>
                    <a:lstStyle/>
                    <a:p>
                      <a:pPr marL="0" marR="0" lvl="0" indent="0" algn="just" defTabSz="914400" rtl="0" eaLnBrk="1" fontAlgn="base" latinLnBrk="0" hangingPunct="1">
                        <a:lnSpc>
                          <a:spcPct val="150000"/>
                        </a:lnSpc>
                        <a:spcBef>
                          <a:spcPct val="0"/>
                        </a:spcBef>
                        <a:spcAft>
                          <a:spcPct val="0"/>
                        </a:spcAft>
                        <a:buClrTx/>
                        <a:buSzTx/>
                        <a:buFontTx/>
                        <a:buNone/>
                        <a:tabLst>
                          <a:tab pos="9315450" algn="l"/>
                        </a:tabLst>
                      </a:pPr>
                      <a:r>
                        <a:rPr kumimoji="0" lang="en-US" sz="1400" b="1" i="0" u="none" strike="noStrike" kern="1200" cap="none" normalizeH="0" baseline="0" dirty="0">
                          <a:ln>
                            <a:noFill/>
                          </a:ln>
                          <a:solidFill>
                            <a:schemeClr val="tx1"/>
                          </a:solidFill>
                          <a:effectLst/>
                          <a:latin typeface="Calibri" panose="020F0502020204030204" pitchFamily="34" charset="0"/>
                          <a:ea typeface="Times New Roman" pitchFamily="18" charset="0"/>
                          <a:cs typeface="Arial" panose="020B0604020202020204" pitchFamily="34" charset="0"/>
                        </a:rPr>
                        <a:t>Net Asset Value (Fair Value)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tab pos="9315450" algn="l"/>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Times New Roman" pitchFamily="18" charset="0"/>
                          <a:cs typeface="Arial" panose="020B0604020202020204" pitchFamily="34" charset="0"/>
                        </a:rPr>
                        <a:t>Control Value</a:t>
                      </a:r>
                      <a:endParaRPr kumimoji="0" lang="en-US" sz="1400" b="0" i="0" u="none" strike="noStrike" cap="none" normalizeH="0" baseline="0" dirty="0">
                        <a:ln>
                          <a:noFill/>
                        </a:ln>
                        <a:solidFill>
                          <a:schemeClr val="tx1"/>
                        </a:solidFill>
                        <a:effectLst/>
                        <a:latin typeface="Calibri" panose="020F0502020204030204" pitchFamily="34" charset="0"/>
                        <a:ea typeface="Times New Roman" pitchFamily="18"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just" defTabSz="914400" rtl="0" eaLnBrk="1" fontAlgn="base" latinLnBrk="0" hangingPunct="1">
                        <a:lnSpc>
                          <a:spcPct val="150000"/>
                        </a:lnSpc>
                        <a:spcBef>
                          <a:spcPct val="0"/>
                        </a:spcBef>
                        <a:spcAft>
                          <a:spcPct val="0"/>
                        </a:spcAft>
                        <a:buClrTx/>
                        <a:buSzTx/>
                        <a:buFontTx/>
                        <a:buNone/>
                        <a:tabLst>
                          <a:tab pos="9315450" algn="l"/>
                        </a:tabLst>
                        <a:defRPr/>
                      </a:pPr>
                      <a:endParaRPr kumimoji="0" lang="en-US" sz="1600" b="0" i="0" u="none" strike="noStrike" cap="none" normalizeH="0" baseline="0" dirty="0">
                        <a:ln>
                          <a:noFill/>
                        </a:ln>
                        <a:solidFill>
                          <a:schemeClr val="tx1"/>
                        </a:solidFill>
                        <a:effectLst/>
                        <a:latin typeface="Arial" charset="0"/>
                        <a:ea typeface="Times New Roman" pitchFamily="18"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1711309412"/>
              </p:ext>
            </p:extLst>
          </p:nvPr>
        </p:nvGraphicFramePr>
        <p:xfrm>
          <a:off x="4945494" y="2113200"/>
          <a:ext cx="6531604" cy="1463040"/>
        </p:xfrm>
        <a:graphic>
          <a:graphicData uri="http://schemas.openxmlformats.org/drawingml/2006/table">
            <a:tbl>
              <a:tblPr/>
              <a:tblGrid>
                <a:gridCol w="2890090">
                  <a:extLst>
                    <a:ext uri="{9D8B030D-6E8A-4147-A177-3AD203B41FA5}">
                      <a16:colId xmlns="" xmlns:a16="http://schemas.microsoft.com/office/drawing/2014/main" val="20000"/>
                    </a:ext>
                  </a:extLst>
                </a:gridCol>
                <a:gridCol w="1705919">
                  <a:extLst>
                    <a:ext uri="{9D8B030D-6E8A-4147-A177-3AD203B41FA5}">
                      <a16:colId xmlns="" xmlns:a16="http://schemas.microsoft.com/office/drawing/2014/main" val="20001"/>
                    </a:ext>
                  </a:extLst>
                </a:gridCol>
                <a:gridCol w="1935595">
                  <a:extLst>
                    <a:ext uri="{9D8B030D-6E8A-4147-A177-3AD203B41FA5}">
                      <a16:colId xmlns="" xmlns:a16="http://schemas.microsoft.com/office/drawing/2014/main" val="20002"/>
                    </a:ext>
                  </a:extLst>
                </a:gridCol>
              </a:tblGrid>
              <a:tr h="365654">
                <a:tc gridSpan="3">
                  <a:txBody>
                    <a:bodyPr/>
                    <a:lstStyle/>
                    <a:p>
                      <a:pPr marL="0" marR="0" lvl="0" indent="0" algn="ctr" defTabSz="914400" rtl="0" eaLnBrk="1" fontAlgn="base" latinLnBrk="0" hangingPunct="1">
                        <a:lnSpc>
                          <a:spcPct val="150000"/>
                        </a:lnSpc>
                        <a:spcBef>
                          <a:spcPct val="0"/>
                        </a:spcBef>
                        <a:spcAft>
                          <a:spcPct val="0"/>
                        </a:spcAft>
                        <a:buClrTx/>
                        <a:buSzTx/>
                        <a:buFontTx/>
                        <a:buNone/>
                        <a:tabLst>
                          <a:tab pos="9315450" algn="l"/>
                        </a:tabLst>
                      </a:pPr>
                      <a:r>
                        <a:rPr kumimoji="0" lang="en-US" sz="1600" b="1" i="0" u="none" strike="noStrike" cap="none" normalizeH="0" baseline="0" dirty="0">
                          <a:ln>
                            <a:noFill/>
                          </a:ln>
                          <a:solidFill>
                            <a:schemeClr val="bg1"/>
                          </a:solidFill>
                          <a:effectLst/>
                          <a:latin typeface="Calibri" panose="020F0502020204030204" pitchFamily="34" charset="0"/>
                          <a:ea typeface="Times New Roman" pitchFamily="18" charset="0"/>
                          <a:cs typeface="Arial" panose="020B0604020202020204" pitchFamily="34" charset="0"/>
                        </a:rPr>
                        <a:t>Comparable Companies Multiples (CCM) Method</a:t>
                      </a:r>
                      <a:endParaRPr kumimoji="0" lang="en-US" sz="1600" b="0" i="0" u="none" strike="noStrike" cap="none" normalizeH="0" baseline="0" dirty="0">
                        <a:ln>
                          <a:noFill/>
                        </a:ln>
                        <a:solidFill>
                          <a:schemeClr val="bg1"/>
                        </a:solidFill>
                        <a:effectLst/>
                        <a:latin typeface="Calibri" panose="020F0502020204030204" pitchFamily="34" charset="0"/>
                        <a:ea typeface="Times New Roman" pitchFamily="18"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50032"/>
                    </a:solidFill>
                  </a:tcPr>
                </a:tc>
                <a:tc hMerge="1">
                  <a:txBody>
                    <a:bodyPr/>
                    <a:lstStyle/>
                    <a:p>
                      <a:endParaRPr lang="en-US"/>
                    </a:p>
                  </a:txBody>
                  <a:tcPr/>
                </a:tc>
                <a:tc hMerge="1">
                  <a:txBody>
                    <a:bodyPr/>
                    <a:lstStyle/>
                    <a:p>
                      <a:pPr marL="0" marR="0" lvl="0" indent="0" algn="just" defTabSz="914400" rtl="0" eaLnBrk="1" fontAlgn="base" latinLnBrk="0" hangingPunct="1">
                        <a:lnSpc>
                          <a:spcPct val="150000"/>
                        </a:lnSpc>
                        <a:spcBef>
                          <a:spcPct val="0"/>
                        </a:spcBef>
                        <a:spcAft>
                          <a:spcPct val="0"/>
                        </a:spcAft>
                        <a:buClrTx/>
                        <a:buSzTx/>
                        <a:buFontTx/>
                        <a:buNone/>
                        <a:tabLst>
                          <a:tab pos="9315450" algn="l"/>
                        </a:tabLst>
                      </a:pPr>
                      <a:endParaRPr kumimoji="0" lang="en-US" sz="1600" b="0" i="0" u="none" strike="noStrike" cap="none" normalizeH="0" baseline="0" dirty="0">
                        <a:ln>
                          <a:noFill/>
                        </a:ln>
                        <a:solidFill>
                          <a:schemeClr val="tx1"/>
                        </a:solidFill>
                        <a:effectLst/>
                        <a:latin typeface="Arial" charset="0"/>
                        <a:ea typeface="Times New Roman" pitchFamily="18"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65654">
                <a:tc>
                  <a:txBody>
                    <a:bodyPr/>
                    <a:lstStyle/>
                    <a:p>
                      <a:pPr marL="0" marR="0" lvl="0" indent="0" algn="just" defTabSz="914400" rtl="0" eaLnBrk="1" fontAlgn="base" latinLnBrk="0" hangingPunct="1">
                        <a:lnSpc>
                          <a:spcPct val="150000"/>
                        </a:lnSpc>
                        <a:spcBef>
                          <a:spcPct val="0"/>
                        </a:spcBef>
                        <a:spcAft>
                          <a:spcPct val="0"/>
                        </a:spcAft>
                        <a:buClrTx/>
                        <a:buSzTx/>
                        <a:buFontTx/>
                        <a:buNone/>
                        <a:tabLst>
                          <a:tab pos="9315450" algn="l"/>
                        </a:tabLst>
                      </a:pPr>
                      <a:r>
                        <a:rPr kumimoji="0" lang="en-US" sz="1600" b="1" i="0" u="none" strike="noStrike" cap="none" normalizeH="0" baseline="0" dirty="0">
                          <a:ln>
                            <a:noFill/>
                          </a:ln>
                          <a:solidFill>
                            <a:schemeClr val="tx1"/>
                          </a:solidFill>
                          <a:effectLst/>
                          <a:latin typeface="Calibri" panose="020F0502020204030204" pitchFamily="34" charset="0"/>
                          <a:ea typeface="Times New Roman" pitchFamily="18" charset="0"/>
                          <a:cs typeface="Arial" panose="020B0604020202020204" pitchFamily="34" charset="0"/>
                        </a:rPr>
                        <a:t>Price to Earning , Book Value Multiple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just" defTabSz="914400" rtl="0" eaLnBrk="1" fontAlgn="base" latinLnBrk="0" hangingPunct="1">
                        <a:lnSpc>
                          <a:spcPct val="150000"/>
                        </a:lnSpc>
                        <a:spcBef>
                          <a:spcPct val="0"/>
                        </a:spcBef>
                        <a:spcAft>
                          <a:spcPct val="0"/>
                        </a:spcAft>
                        <a:buClrTx/>
                        <a:buSzTx/>
                        <a:buFontTx/>
                        <a:buNone/>
                        <a:tabLst>
                          <a:tab pos="9315450" algn="l"/>
                        </a:tabLst>
                        <a:defRPr/>
                      </a:pPr>
                      <a:r>
                        <a:rPr kumimoji="0" lang="en-US" sz="1600" b="0" i="0" u="none" strike="noStrike" cap="none" normalizeH="0" baseline="0" dirty="0">
                          <a:ln>
                            <a:noFill/>
                          </a:ln>
                          <a:solidFill>
                            <a:schemeClr val="tx1"/>
                          </a:solidFill>
                          <a:effectLst/>
                          <a:latin typeface="Calibri" panose="020F0502020204030204" pitchFamily="34" charset="0"/>
                          <a:ea typeface="Times New Roman" pitchFamily="18" charset="0"/>
                          <a:cs typeface="Arial" panose="020B0604020202020204" pitchFamily="34" charset="0"/>
                        </a:rPr>
                        <a:t>Minority Value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tab pos="9315450" algn="l"/>
                        </a:tabLst>
                      </a:pPr>
                      <a:r>
                        <a:rPr kumimoji="0" lang="en-US" sz="1600" b="0" i="0" u="none" strike="noStrike" cap="none" normalizeH="0" baseline="0" dirty="0">
                          <a:ln>
                            <a:noFill/>
                          </a:ln>
                          <a:solidFill>
                            <a:schemeClr val="tx1"/>
                          </a:solidFill>
                          <a:effectLst/>
                          <a:latin typeface="Calibri" panose="020F0502020204030204" pitchFamily="34" charset="0"/>
                          <a:ea typeface="Times New Roman" pitchFamily="18" charset="0"/>
                          <a:cs typeface="Arial" panose="020B0604020202020204" pitchFamily="34" charset="0"/>
                        </a:rPr>
                        <a:t>Equity Value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65654">
                <a:tc>
                  <a:txBody>
                    <a:bodyPr/>
                    <a:lstStyle/>
                    <a:p>
                      <a:pPr marL="0" marR="0" lvl="0" indent="0" algn="just" defTabSz="914400" rtl="0" eaLnBrk="1" fontAlgn="base" latinLnBrk="0" hangingPunct="1">
                        <a:lnSpc>
                          <a:spcPct val="150000"/>
                        </a:lnSpc>
                        <a:spcBef>
                          <a:spcPct val="0"/>
                        </a:spcBef>
                        <a:spcAft>
                          <a:spcPct val="0"/>
                        </a:spcAft>
                        <a:buClrTx/>
                        <a:buSzTx/>
                        <a:buFontTx/>
                        <a:buNone/>
                        <a:tabLst>
                          <a:tab pos="9315450" algn="l"/>
                        </a:tabLst>
                      </a:pPr>
                      <a:r>
                        <a:rPr kumimoji="0" lang="en-US" sz="1600" b="1" i="0" u="none" strike="noStrike" cap="none" normalizeH="0" baseline="0" dirty="0">
                          <a:ln>
                            <a:noFill/>
                          </a:ln>
                          <a:solidFill>
                            <a:schemeClr val="tx1"/>
                          </a:solidFill>
                          <a:effectLst/>
                          <a:latin typeface="Calibri" panose="020F0502020204030204" pitchFamily="34" charset="0"/>
                          <a:ea typeface="Times New Roman" pitchFamily="18" charset="0"/>
                          <a:cs typeface="Arial" panose="020B0604020202020204" pitchFamily="34" charset="0"/>
                        </a:rPr>
                        <a:t>EBIT , EBITDA Multiple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tab pos="9315450" algn="l"/>
                        </a:tabLst>
                      </a:pPr>
                      <a:r>
                        <a:rPr kumimoji="0" lang="en-US" sz="1600" b="0" i="0" u="none" strike="noStrike" cap="none" normalizeH="0" baseline="0" dirty="0">
                          <a:ln>
                            <a:noFill/>
                          </a:ln>
                          <a:solidFill>
                            <a:schemeClr val="tx1"/>
                          </a:solidFill>
                          <a:effectLst/>
                          <a:latin typeface="Calibri" panose="020F0502020204030204" pitchFamily="34" charset="0"/>
                          <a:ea typeface="Times New Roman" pitchFamily="18" charset="0"/>
                          <a:cs typeface="Arial" panose="020B0604020202020204" pitchFamily="34" charset="0"/>
                        </a:rPr>
                        <a:t>Enterprise Value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xmlns="" val="1329797204"/>
              </p:ext>
            </p:extLst>
          </p:nvPr>
        </p:nvGraphicFramePr>
        <p:xfrm>
          <a:off x="4945494" y="3745252"/>
          <a:ext cx="6531604" cy="1516968"/>
        </p:xfrm>
        <a:graphic>
          <a:graphicData uri="http://schemas.openxmlformats.org/drawingml/2006/table">
            <a:tbl>
              <a:tblPr/>
              <a:tblGrid>
                <a:gridCol w="2890090">
                  <a:extLst>
                    <a:ext uri="{9D8B030D-6E8A-4147-A177-3AD203B41FA5}">
                      <a16:colId xmlns="" xmlns:a16="http://schemas.microsoft.com/office/drawing/2014/main" val="20000"/>
                    </a:ext>
                  </a:extLst>
                </a:gridCol>
                <a:gridCol w="1705919">
                  <a:extLst>
                    <a:ext uri="{9D8B030D-6E8A-4147-A177-3AD203B41FA5}">
                      <a16:colId xmlns="" xmlns:a16="http://schemas.microsoft.com/office/drawing/2014/main" val="20001"/>
                    </a:ext>
                  </a:extLst>
                </a:gridCol>
                <a:gridCol w="1935595">
                  <a:extLst>
                    <a:ext uri="{9D8B030D-6E8A-4147-A177-3AD203B41FA5}">
                      <a16:colId xmlns="" xmlns:a16="http://schemas.microsoft.com/office/drawing/2014/main" val="20002"/>
                    </a:ext>
                  </a:extLst>
                </a:gridCol>
              </a:tblGrid>
              <a:tr h="365983">
                <a:tc gridSpan="3">
                  <a:txBody>
                    <a:bodyPr/>
                    <a:lstStyle/>
                    <a:p>
                      <a:pPr marL="0" marR="0" lvl="0" indent="0" algn="ctr" defTabSz="914400" rtl="0" eaLnBrk="1" fontAlgn="base" latinLnBrk="0" hangingPunct="1">
                        <a:lnSpc>
                          <a:spcPct val="150000"/>
                        </a:lnSpc>
                        <a:spcBef>
                          <a:spcPct val="0"/>
                        </a:spcBef>
                        <a:spcAft>
                          <a:spcPct val="0"/>
                        </a:spcAft>
                        <a:buClrTx/>
                        <a:buSzTx/>
                        <a:buFontTx/>
                        <a:buNone/>
                        <a:tabLst>
                          <a:tab pos="9315450" algn="l"/>
                        </a:tabLst>
                      </a:pPr>
                      <a:r>
                        <a:rPr kumimoji="0" lang="en-US" sz="1600" b="1" i="0" u="none" strike="noStrike" cap="none" normalizeH="0" baseline="0" dirty="0">
                          <a:ln>
                            <a:noFill/>
                          </a:ln>
                          <a:solidFill>
                            <a:schemeClr val="bg1"/>
                          </a:solidFill>
                          <a:effectLst/>
                          <a:latin typeface="Calibri" panose="020F0502020204030204" pitchFamily="34" charset="0"/>
                          <a:ea typeface="Times New Roman" pitchFamily="18" charset="0"/>
                          <a:cs typeface="Arial" panose="020B0604020202020204" pitchFamily="34" charset="0"/>
                        </a:rPr>
                        <a:t>Comparable Transaction Multiples (CTM) Method</a:t>
                      </a:r>
                      <a:endParaRPr kumimoji="0" lang="en-US" sz="1600" b="0" i="0" u="none" strike="noStrike" cap="none" normalizeH="0" baseline="0" dirty="0">
                        <a:ln>
                          <a:noFill/>
                        </a:ln>
                        <a:solidFill>
                          <a:schemeClr val="bg1"/>
                        </a:solidFill>
                        <a:effectLst/>
                        <a:latin typeface="Calibri" panose="020F0502020204030204" pitchFamily="34" charset="0"/>
                        <a:ea typeface="Times New Roman" pitchFamily="18"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50032"/>
                    </a:solidFill>
                  </a:tcPr>
                </a:tc>
                <a:tc hMerge="1">
                  <a:txBody>
                    <a:bodyPr/>
                    <a:lstStyle/>
                    <a:p>
                      <a:endParaRPr lang="en-US"/>
                    </a:p>
                  </a:txBody>
                  <a:tcPr/>
                </a:tc>
                <a:tc hMerge="1">
                  <a:txBody>
                    <a:bodyPr/>
                    <a:lstStyle/>
                    <a:p>
                      <a:pPr marL="0" marR="0" lvl="0" indent="0" algn="just" defTabSz="914400" rtl="0" eaLnBrk="1" fontAlgn="base" latinLnBrk="0" hangingPunct="1">
                        <a:lnSpc>
                          <a:spcPct val="150000"/>
                        </a:lnSpc>
                        <a:spcBef>
                          <a:spcPct val="0"/>
                        </a:spcBef>
                        <a:spcAft>
                          <a:spcPct val="0"/>
                        </a:spcAft>
                        <a:buClrTx/>
                        <a:buSzTx/>
                        <a:buFontTx/>
                        <a:buNone/>
                        <a:tabLst>
                          <a:tab pos="9315450" algn="l"/>
                        </a:tabLst>
                      </a:pPr>
                      <a:endParaRPr kumimoji="0" lang="en-US" sz="1600" b="0" i="0" u="none" strike="noStrike" cap="none" normalizeH="0" baseline="0" dirty="0">
                        <a:ln>
                          <a:noFill/>
                        </a:ln>
                        <a:solidFill>
                          <a:schemeClr val="tx1"/>
                        </a:solidFill>
                        <a:effectLst/>
                        <a:latin typeface="Arial" charset="0"/>
                        <a:ea typeface="Times New Roman" pitchFamily="18"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19465">
                <a:tc>
                  <a:txBody>
                    <a:bodyPr/>
                    <a:lstStyle/>
                    <a:p>
                      <a:pPr marL="0" marR="0" lvl="0" indent="0" algn="just" defTabSz="914400" rtl="0" eaLnBrk="1" fontAlgn="base" latinLnBrk="0" hangingPunct="1">
                        <a:lnSpc>
                          <a:spcPct val="150000"/>
                        </a:lnSpc>
                        <a:spcBef>
                          <a:spcPct val="0"/>
                        </a:spcBef>
                        <a:spcAft>
                          <a:spcPct val="0"/>
                        </a:spcAft>
                        <a:buClrTx/>
                        <a:buSzTx/>
                        <a:buFontTx/>
                        <a:buNone/>
                        <a:tabLst>
                          <a:tab pos="9315450" algn="l"/>
                        </a:tabLst>
                      </a:pPr>
                      <a:r>
                        <a:rPr kumimoji="0" lang="en-US" sz="1600" b="1" i="0" u="none" strike="noStrike" cap="none" normalizeH="0" baseline="0" dirty="0">
                          <a:ln>
                            <a:noFill/>
                          </a:ln>
                          <a:solidFill>
                            <a:schemeClr val="tx1"/>
                          </a:solidFill>
                          <a:effectLst/>
                          <a:latin typeface="Calibri" panose="020F0502020204030204" pitchFamily="34" charset="0"/>
                          <a:ea typeface="Times New Roman" pitchFamily="18" charset="0"/>
                          <a:cs typeface="Arial" panose="020B0604020202020204" pitchFamily="34" charset="0"/>
                        </a:rPr>
                        <a:t>Price to Earning , Book Value Multiple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just" defTabSz="914400" rtl="0" eaLnBrk="1" fontAlgn="base" latinLnBrk="0" hangingPunct="1">
                        <a:lnSpc>
                          <a:spcPct val="150000"/>
                        </a:lnSpc>
                        <a:spcBef>
                          <a:spcPct val="0"/>
                        </a:spcBef>
                        <a:spcAft>
                          <a:spcPct val="0"/>
                        </a:spcAft>
                        <a:buClrTx/>
                        <a:buSzTx/>
                        <a:buFontTx/>
                        <a:buNone/>
                        <a:tabLst>
                          <a:tab pos="9315450" algn="l"/>
                        </a:tabLst>
                        <a:defRPr/>
                      </a:pPr>
                      <a:r>
                        <a:rPr kumimoji="0" lang="en-US" sz="1600" b="0" i="0" u="none" strike="noStrike" cap="none" normalizeH="0" baseline="0" dirty="0">
                          <a:ln>
                            <a:noFill/>
                          </a:ln>
                          <a:solidFill>
                            <a:schemeClr val="tx1"/>
                          </a:solidFill>
                          <a:effectLst/>
                          <a:latin typeface="Calibri" panose="020F0502020204030204" pitchFamily="34" charset="0"/>
                          <a:ea typeface="Times New Roman" pitchFamily="18" charset="0"/>
                          <a:cs typeface="Arial" panose="020B0604020202020204" pitchFamily="34" charset="0"/>
                        </a:rPr>
                        <a:t>Control Value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tab pos="9315450" algn="l"/>
                        </a:tabLst>
                      </a:pPr>
                      <a:r>
                        <a:rPr kumimoji="0" lang="en-US" sz="1600" b="0" i="0" u="none" strike="noStrike" cap="none" normalizeH="0" baseline="0" dirty="0">
                          <a:ln>
                            <a:noFill/>
                          </a:ln>
                          <a:solidFill>
                            <a:schemeClr val="tx1"/>
                          </a:solidFill>
                          <a:effectLst/>
                          <a:latin typeface="Calibri" panose="020F0502020204030204" pitchFamily="34" charset="0"/>
                          <a:ea typeface="Times New Roman" pitchFamily="18" charset="0"/>
                          <a:cs typeface="Arial" panose="020B0604020202020204" pitchFamily="34" charset="0"/>
                        </a:rPr>
                        <a:t>Equity Value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19465">
                <a:tc>
                  <a:txBody>
                    <a:bodyPr/>
                    <a:lstStyle/>
                    <a:p>
                      <a:pPr marL="0" marR="0" lvl="0" indent="0" algn="just" defTabSz="914400" rtl="0" eaLnBrk="1" fontAlgn="base" latinLnBrk="0" hangingPunct="1">
                        <a:lnSpc>
                          <a:spcPct val="150000"/>
                        </a:lnSpc>
                        <a:spcBef>
                          <a:spcPct val="0"/>
                        </a:spcBef>
                        <a:spcAft>
                          <a:spcPct val="0"/>
                        </a:spcAft>
                        <a:buClrTx/>
                        <a:buSzTx/>
                        <a:buFontTx/>
                        <a:buNone/>
                        <a:tabLst>
                          <a:tab pos="9315450" algn="l"/>
                        </a:tabLst>
                      </a:pPr>
                      <a:r>
                        <a:rPr kumimoji="0" lang="en-US" sz="1600" b="1" i="0" u="none" strike="noStrike" cap="none" normalizeH="0" baseline="0" dirty="0">
                          <a:ln>
                            <a:noFill/>
                          </a:ln>
                          <a:solidFill>
                            <a:schemeClr val="tx1"/>
                          </a:solidFill>
                          <a:effectLst/>
                          <a:latin typeface="Calibri" panose="020F0502020204030204" pitchFamily="34" charset="0"/>
                          <a:ea typeface="Times New Roman" pitchFamily="18" charset="0"/>
                          <a:cs typeface="Arial" panose="020B0604020202020204" pitchFamily="34" charset="0"/>
                        </a:rPr>
                        <a:t>EBIT , EBITDA Multiple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tab pos="9315450" algn="l"/>
                        </a:tabLst>
                      </a:pPr>
                      <a:r>
                        <a:rPr kumimoji="0" lang="en-US" sz="1600" b="0" i="0" u="none" strike="noStrike" cap="none" normalizeH="0" baseline="0" dirty="0">
                          <a:ln>
                            <a:noFill/>
                          </a:ln>
                          <a:solidFill>
                            <a:schemeClr val="tx1"/>
                          </a:solidFill>
                          <a:effectLst/>
                          <a:latin typeface="Calibri" panose="020F0502020204030204" pitchFamily="34" charset="0"/>
                          <a:ea typeface="Times New Roman" pitchFamily="18" charset="0"/>
                          <a:cs typeface="Arial" panose="020B0604020202020204" pitchFamily="34" charset="0"/>
                        </a:rPr>
                        <a:t>Enterprise Value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xmlns="" val="3396469320"/>
              </p:ext>
            </p:extLst>
          </p:nvPr>
        </p:nvGraphicFramePr>
        <p:xfrm>
          <a:off x="4945494" y="5427337"/>
          <a:ext cx="6531604" cy="1281114"/>
        </p:xfrm>
        <a:graphic>
          <a:graphicData uri="http://schemas.openxmlformats.org/drawingml/2006/table">
            <a:tbl>
              <a:tblPr/>
              <a:tblGrid>
                <a:gridCol w="2890090">
                  <a:extLst>
                    <a:ext uri="{9D8B030D-6E8A-4147-A177-3AD203B41FA5}">
                      <a16:colId xmlns="" xmlns:a16="http://schemas.microsoft.com/office/drawing/2014/main" val="20000"/>
                    </a:ext>
                  </a:extLst>
                </a:gridCol>
                <a:gridCol w="1705919">
                  <a:extLst>
                    <a:ext uri="{9D8B030D-6E8A-4147-A177-3AD203B41FA5}">
                      <a16:colId xmlns="" xmlns:a16="http://schemas.microsoft.com/office/drawing/2014/main" val="20001"/>
                    </a:ext>
                  </a:extLst>
                </a:gridCol>
                <a:gridCol w="1935595">
                  <a:extLst>
                    <a:ext uri="{9D8B030D-6E8A-4147-A177-3AD203B41FA5}">
                      <a16:colId xmlns="" xmlns:a16="http://schemas.microsoft.com/office/drawing/2014/main" val="20002"/>
                    </a:ext>
                  </a:extLst>
                </a:gridCol>
              </a:tblGrid>
              <a:tr h="365883">
                <a:tc gridSpan="3">
                  <a:txBody>
                    <a:bodyPr/>
                    <a:lstStyle/>
                    <a:p>
                      <a:pPr marL="0" marR="0" lvl="0" indent="0" algn="ctr" defTabSz="914400" rtl="0" eaLnBrk="1" fontAlgn="base" latinLnBrk="0" hangingPunct="1">
                        <a:lnSpc>
                          <a:spcPct val="150000"/>
                        </a:lnSpc>
                        <a:spcBef>
                          <a:spcPct val="0"/>
                        </a:spcBef>
                        <a:spcAft>
                          <a:spcPct val="0"/>
                        </a:spcAft>
                        <a:buClrTx/>
                        <a:buSzTx/>
                        <a:buFontTx/>
                        <a:buNone/>
                        <a:tabLst>
                          <a:tab pos="9315450" algn="l"/>
                        </a:tabLst>
                      </a:pPr>
                      <a:r>
                        <a:rPr kumimoji="0" lang="en-US" sz="1600" b="1" i="0" u="none" strike="noStrike" cap="none" normalizeH="0" baseline="0" dirty="0">
                          <a:ln>
                            <a:noFill/>
                          </a:ln>
                          <a:solidFill>
                            <a:schemeClr val="bg1"/>
                          </a:solidFill>
                          <a:effectLst/>
                          <a:latin typeface="Calibri" panose="020F0502020204030204" pitchFamily="34" charset="0"/>
                          <a:ea typeface="Times New Roman" pitchFamily="18" charset="0"/>
                          <a:cs typeface="Arial" charset="0"/>
                        </a:rPr>
                        <a:t>Discounted Cash Flow (DCF)</a:t>
                      </a:r>
                      <a:endParaRPr kumimoji="0" lang="en-US" sz="1600" b="0" i="0" u="none" strike="noStrike" cap="none" normalizeH="0" baseline="0" dirty="0">
                        <a:ln>
                          <a:noFill/>
                        </a:ln>
                        <a:solidFill>
                          <a:schemeClr val="bg1"/>
                        </a:solidFill>
                        <a:effectLst/>
                        <a:latin typeface="Calibri" panose="020F0502020204030204" pitchFamily="34" charset="0"/>
                        <a:ea typeface="Times New Roman" pitchFamily="18"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50032"/>
                    </a:solidFill>
                  </a:tcPr>
                </a:tc>
                <a:tc hMerge="1">
                  <a:txBody>
                    <a:bodyPr/>
                    <a:lstStyle/>
                    <a:p>
                      <a:endParaRPr lang="en-US"/>
                    </a:p>
                  </a:txBody>
                  <a:tcPr/>
                </a:tc>
                <a:tc hMerge="1">
                  <a:txBody>
                    <a:bodyPr/>
                    <a:lstStyle/>
                    <a:p>
                      <a:pPr marL="0" marR="0" lvl="0" indent="0" algn="just" defTabSz="914400" rtl="0" eaLnBrk="1" fontAlgn="base" latinLnBrk="0" hangingPunct="1">
                        <a:lnSpc>
                          <a:spcPct val="150000"/>
                        </a:lnSpc>
                        <a:spcBef>
                          <a:spcPct val="0"/>
                        </a:spcBef>
                        <a:spcAft>
                          <a:spcPct val="0"/>
                        </a:spcAft>
                        <a:buClrTx/>
                        <a:buSzTx/>
                        <a:buFontTx/>
                        <a:buNone/>
                        <a:tabLst>
                          <a:tab pos="9315450" algn="l"/>
                        </a:tabLst>
                      </a:pPr>
                      <a:endParaRPr kumimoji="0" lang="en-US" sz="1600" b="0" i="0" u="none" strike="noStrike" cap="none" normalizeH="0" baseline="0" dirty="0">
                        <a:ln>
                          <a:noFill/>
                        </a:ln>
                        <a:solidFill>
                          <a:schemeClr val="tx1"/>
                        </a:solidFill>
                        <a:effectLst/>
                        <a:latin typeface="Arial" charset="0"/>
                        <a:ea typeface="Times New Roman" pitchFamily="18"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65883">
                <a:tc>
                  <a:txBody>
                    <a:bodyPr/>
                    <a:lstStyle/>
                    <a:p>
                      <a:pPr marL="0" marR="0" lvl="0" indent="0" algn="just" defTabSz="914400" rtl="0" eaLnBrk="1" fontAlgn="base" latinLnBrk="0" hangingPunct="1">
                        <a:lnSpc>
                          <a:spcPct val="150000"/>
                        </a:lnSpc>
                        <a:spcBef>
                          <a:spcPct val="0"/>
                        </a:spcBef>
                        <a:spcAft>
                          <a:spcPct val="0"/>
                        </a:spcAft>
                        <a:buClrTx/>
                        <a:buSzTx/>
                        <a:buFontTx/>
                        <a:buNone/>
                        <a:tabLst>
                          <a:tab pos="9315450" algn="l"/>
                        </a:tabLst>
                      </a:pPr>
                      <a:r>
                        <a:rPr kumimoji="0" lang="en-US" sz="1600" b="1" i="0" u="none" strike="noStrike" cap="none" normalizeH="0" baseline="0" dirty="0">
                          <a:ln>
                            <a:noFill/>
                          </a:ln>
                          <a:solidFill>
                            <a:schemeClr val="tx1"/>
                          </a:solidFill>
                          <a:effectLst/>
                          <a:latin typeface="Calibri" panose="020F0502020204030204" pitchFamily="34" charset="0"/>
                          <a:ea typeface="Times New Roman" pitchFamily="18" charset="0"/>
                          <a:cs typeface="Arial" charset="0"/>
                        </a:rPr>
                        <a:t>Equity</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just" defTabSz="914400" rtl="0" eaLnBrk="1" fontAlgn="base" latinLnBrk="0" hangingPunct="1">
                        <a:lnSpc>
                          <a:spcPct val="150000"/>
                        </a:lnSpc>
                        <a:spcBef>
                          <a:spcPct val="0"/>
                        </a:spcBef>
                        <a:spcAft>
                          <a:spcPct val="0"/>
                        </a:spcAft>
                        <a:buClrTx/>
                        <a:buSzTx/>
                        <a:buFontTx/>
                        <a:buNone/>
                        <a:tabLst>
                          <a:tab pos="9315450" algn="l"/>
                        </a:tabLst>
                        <a:defRPr/>
                      </a:pPr>
                      <a:r>
                        <a:rPr kumimoji="0" lang="en-US" sz="1600" b="0" i="0" u="none" strike="noStrike" cap="none" normalizeH="0" baseline="0" dirty="0">
                          <a:ln>
                            <a:noFill/>
                          </a:ln>
                          <a:solidFill>
                            <a:schemeClr val="tx1"/>
                          </a:solidFill>
                          <a:effectLst/>
                          <a:latin typeface="Calibri" panose="020F0502020204030204" pitchFamily="34" charset="0"/>
                          <a:ea typeface="Times New Roman" pitchFamily="18" charset="0"/>
                          <a:cs typeface="Arial" charset="0"/>
                        </a:rPr>
                        <a:t>Control Value</a:t>
                      </a:r>
                    </a:p>
                    <a:p>
                      <a:pPr marL="0" marR="0" lvl="0" indent="0" algn="just" defTabSz="914400" rtl="0" eaLnBrk="1" fontAlgn="base" latinLnBrk="0" hangingPunct="1">
                        <a:lnSpc>
                          <a:spcPct val="150000"/>
                        </a:lnSpc>
                        <a:spcBef>
                          <a:spcPct val="0"/>
                        </a:spcBef>
                        <a:spcAft>
                          <a:spcPct val="0"/>
                        </a:spcAft>
                        <a:buClrTx/>
                        <a:buSzTx/>
                        <a:buFontTx/>
                        <a:buNone/>
                        <a:tabLst>
                          <a:tab pos="9315450" algn="l"/>
                        </a:tabLst>
                      </a:pPr>
                      <a:endParaRPr kumimoji="0" lang="en-US" sz="1600" b="0" i="0" u="none" strike="noStrike" cap="none" normalizeH="0" baseline="0" dirty="0">
                        <a:ln>
                          <a:noFill/>
                        </a:ln>
                        <a:solidFill>
                          <a:schemeClr val="tx1"/>
                        </a:solidFill>
                        <a:effectLst/>
                        <a:latin typeface="Calibri" panose="020F0502020204030204" pitchFamily="34" charset="0"/>
                        <a:ea typeface="Times New Roman" pitchFamily="18"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just" defTabSz="914400" rtl="0" eaLnBrk="1" fontAlgn="base" latinLnBrk="0" hangingPunct="1">
                        <a:lnSpc>
                          <a:spcPct val="150000"/>
                        </a:lnSpc>
                        <a:spcBef>
                          <a:spcPct val="0"/>
                        </a:spcBef>
                        <a:spcAft>
                          <a:spcPct val="0"/>
                        </a:spcAft>
                        <a:buClrTx/>
                        <a:buSzTx/>
                        <a:buFontTx/>
                        <a:buNone/>
                        <a:tabLst>
                          <a:tab pos="9315450" algn="l"/>
                        </a:tabLst>
                      </a:pPr>
                      <a:r>
                        <a:rPr kumimoji="0" lang="en-US" sz="1600" b="0" i="0" u="none" strike="noStrike" cap="none" normalizeH="0" baseline="0" dirty="0">
                          <a:ln>
                            <a:noFill/>
                          </a:ln>
                          <a:solidFill>
                            <a:schemeClr val="tx1"/>
                          </a:solidFill>
                          <a:effectLst/>
                          <a:latin typeface="Calibri" panose="020F0502020204030204" pitchFamily="34" charset="0"/>
                          <a:ea typeface="Times New Roman" pitchFamily="18" charset="0"/>
                          <a:cs typeface="Arial" charset="0"/>
                        </a:rPr>
                        <a:t>Equity Value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83465">
                <a:tc rowSpan="2">
                  <a:txBody>
                    <a:bodyPr/>
                    <a:lstStyle/>
                    <a:p>
                      <a:pPr marL="0" marR="0" lvl="0" indent="0" algn="just" defTabSz="914400" rtl="0" eaLnBrk="1" fontAlgn="base" latinLnBrk="0" hangingPunct="1">
                        <a:lnSpc>
                          <a:spcPct val="150000"/>
                        </a:lnSpc>
                        <a:spcBef>
                          <a:spcPct val="0"/>
                        </a:spcBef>
                        <a:spcAft>
                          <a:spcPct val="0"/>
                        </a:spcAft>
                        <a:buClrTx/>
                        <a:buSzTx/>
                        <a:buFontTx/>
                        <a:buNone/>
                        <a:tabLst>
                          <a:tab pos="9315450" algn="l"/>
                        </a:tabLst>
                      </a:pPr>
                      <a:r>
                        <a:rPr kumimoji="0" lang="en-US" sz="1600" b="1" i="0" u="none" strike="noStrike" cap="none" normalizeH="0" baseline="0" dirty="0">
                          <a:ln>
                            <a:noFill/>
                          </a:ln>
                          <a:solidFill>
                            <a:schemeClr val="tx1"/>
                          </a:solidFill>
                          <a:effectLst/>
                          <a:latin typeface="Calibri" panose="020F0502020204030204" pitchFamily="34" charset="0"/>
                          <a:ea typeface="Times New Roman" pitchFamily="18" charset="0"/>
                          <a:cs typeface="Arial" charset="0"/>
                        </a:rPr>
                        <a:t>Firm</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02"/>
                  </a:ext>
                </a:extLst>
              </a:tr>
              <a:tr h="365883">
                <a:tc vMerge="1">
                  <a:txBody>
                    <a:bodyPr/>
                    <a:lstStyle/>
                    <a:p>
                      <a:pPr marL="0" marR="0" lvl="0" indent="0" algn="just" defTabSz="914400" rtl="0" eaLnBrk="1" fontAlgn="base" latinLnBrk="0" hangingPunct="1">
                        <a:lnSpc>
                          <a:spcPct val="150000"/>
                        </a:lnSpc>
                        <a:spcBef>
                          <a:spcPct val="0"/>
                        </a:spcBef>
                        <a:spcAft>
                          <a:spcPct val="0"/>
                        </a:spcAft>
                        <a:buClrTx/>
                        <a:buSzTx/>
                        <a:buFontTx/>
                        <a:buNone/>
                        <a:tabLst>
                          <a:tab pos="9315450" algn="l"/>
                        </a:tabLst>
                      </a:pPr>
                      <a:endParaRPr kumimoji="0" lang="en-US" sz="1600" b="1" i="0" u="none" strike="noStrike" cap="none" normalizeH="0" baseline="0" dirty="0">
                        <a:ln>
                          <a:noFill/>
                        </a:ln>
                        <a:solidFill>
                          <a:schemeClr val="tx1"/>
                        </a:solidFill>
                        <a:effectLst/>
                        <a:latin typeface="Arial" charset="0"/>
                        <a:ea typeface="Times New Roman" pitchFamily="18"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tab pos="9315450" algn="l"/>
                        </a:tabLst>
                      </a:pPr>
                      <a:r>
                        <a:rPr kumimoji="0" lang="en-US" sz="1600" b="0" i="0" u="none" strike="noStrike" cap="none" normalizeH="0" baseline="0" dirty="0">
                          <a:ln>
                            <a:noFill/>
                          </a:ln>
                          <a:solidFill>
                            <a:schemeClr val="tx1"/>
                          </a:solidFill>
                          <a:effectLst/>
                          <a:latin typeface="Calibri" panose="020F0502020204030204" pitchFamily="34" charset="0"/>
                          <a:ea typeface="Times New Roman" pitchFamily="18" charset="0"/>
                          <a:cs typeface="Arial" charset="0"/>
                        </a:rPr>
                        <a:t>Enterprise Value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xmlns="" val="233028586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04526" y="299638"/>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dirty="0">
              <a:solidFill>
                <a:schemeClr val="bg1"/>
              </a:solidFill>
              <a:latin typeface="Stencil" panose="040409050D0802020404" pitchFamily="82" charset="0"/>
            </a:endParaRPr>
          </a:p>
        </p:txBody>
      </p:sp>
      <p:sp>
        <p:nvSpPr>
          <p:cNvPr id="2" name="Rectangle 1"/>
          <p:cNvSpPr/>
          <p:nvPr/>
        </p:nvSpPr>
        <p:spPr>
          <a:xfrm>
            <a:off x="401848" y="747208"/>
            <a:ext cx="11236985" cy="5978496"/>
          </a:xfrm>
          <a:prstGeom prst="rect">
            <a:avLst/>
          </a:prstGeom>
        </p:spPr>
        <p:txBody>
          <a:bodyPr wrap="square">
            <a:spAutoFit/>
          </a:bodyPr>
          <a:lstStyle/>
          <a:p>
            <a:pPr algn="just">
              <a:lnSpc>
                <a:spcPct val="150000"/>
              </a:lnSpc>
              <a:spcAft>
                <a:spcPts val="400"/>
              </a:spcAft>
            </a:pPr>
            <a:r>
              <a:rPr lang="en-US" sz="1400" b="1" dirty="0">
                <a:latin typeface="Calibri" panose="020F0502020204030204" pitchFamily="34" charset="0"/>
                <a:ea typeface="Times New Roman" panose="02020603050405020304" pitchFamily="18" charset="0"/>
                <a:cs typeface="Calibri" panose="020F0502020204030204" pitchFamily="34" charset="0"/>
              </a:rPr>
              <a:t>Discounts and Premiums come into picture when there exists difference between the subject being valued and the methodologies applied. As this can translate control value to non-control and vice-versa, so these should be judiciously applied.</a:t>
            </a:r>
          </a:p>
          <a:p>
            <a:pPr algn="just">
              <a:lnSpc>
                <a:spcPct val="150000"/>
              </a:lnSpc>
              <a:spcAft>
                <a:spcPts val="400"/>
              </a:spcAft>
            </a:pPr>
            <a:endParaRPr lang="en-US" sz="1400" b="1"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50000"/>
              </a:lnSpc>
            </a:pPr>
            <a:r>
              <a:rPr lang="en-US" sz="1400" b="1" i="1" dirty="0">
                <a:latin typeface="Calibri" panose="020F0502020204030204" pitchFamily="34" charset="0"/>
                <a:cs typeface="Calibri" panose="020F0502020204030204" pitchFamily="34" charset="0"/>
              </a:rPr>
              <a:t>Discount at Company Level </a:t>
            </a:r>
            <a:endParaRPr lang="en-GB" sz="1400" b="1" i="1" dirty="0">
              <a:latin typeface="Calibri" panose="020F0502020204030204" pitchFamily="34" charset="0"/>
              <a:cs typeface="Calibri" panose="020F0502020204030204" pitchFamily="34" charset="0"/>
            </a:endParaRPr>
          </a:p>
          <a:p>
            <a:pPr>
              <a:lnSpc>
                <a:spcPct val="150000"/>
              </a:lnSpc>
            </a:pPr>
            <a:r>
              <a:rPr lang="en-US" sz="1400" dirty="0">
                <a:latin typeface="Calibri" panose="020F0502020204030204" pitchFamily="34" charset="0"/>
                <a:cs typeface="Calibri" panose="020F0502020204030204" pitchFamily="34" charset="0"/>
              </a:rPr>
              <a:t>The company level discounts affect the equity value of the company and are applied before any apportionment is made to the shareholders. Major types of company level discounts include the following:</a:t>
            </a:r>
            <a:endParaRPr lang="en-GB" sz="1400" dirty="0">
              <a:latin typeface="Calibri" panose="020F0502020204030204" pitchFamily="34" charset="0"/>
              <a:cs typeface="Calibri" panose="020F0502020204030204" pitchFamily="34" charset="0"/>
            </a:endParaRPr>
          </a:p>
          <a:p>
            <a:pPr marL="285750" lvl="0" indent="-285750">
              <a:lnSpc>
                <a:spcPct val="150000"/>
              </a:lnSpc>
              <a:buFont typeface="Arial" panose="020B0604020202020204" pitchFamily="34" charset="0"/>
              <a:buChar char="•"/>
            </a:pPr>
            <a:r>
              <a:rPr lang="en-US" sz="1400" dirty="0">
                <a:latin typeface="Calibri" panose="020F0502020204030204" pitchFamily="34" charset="0"/>
                <a:cs typeface="Calibri" panose="020F0502020204030204" pitchFamily="34" charset="0"/>
              </a:rPr>
              <a:t>Key Person Discount</a:t>
            </a:r>
            <a:endParaRPr lang="en-GB" sz="1400" dirty="0">
              <a:latin typeface="Calibri" panose="020F0502020204030204" pitchFamily="34" charset="0"/>
              <a:cs typeface="Calibri" panose="020F0502020204030204" pitchFamily="34" charset="0"/>
            </a:endParaRPr>
          </a:p>
          <a:p>
            <a:pPr marL="285750" lvl="0" indent="-285750">
              <a:lnSpc>
                <a:spcPct val="150000"/>
              </a:lnSpc>
              <a:buFont typeface="Arial" panose="020B0604020202020204" pitchFamily="34" charset="0"/>
              <a:buChar char="•"/>
            </a:pPr>
            <a:r>
              <a:rPr lang="en-US" sz="1400" dirty="0">
                <a:latin typeface="Calibri" panose="020F0502020204030204" pitchFamily="34" charset="0"/>
                <a:cs typeface="Calibri" panose="020F0502020204030204" pitchFamily="34" charset="0"/>
              </a:rPr>
              <a:t>Discount for Contingent Liabilities</a:t>
            </a:r>
            <a:endParaRPr lang="en-GB" sz="1400" dirty="0">
              <a:latin typeface="Calibri" panose="020F0502020204030204" pitchFamily="34" charset="0"/>
              <a:cs typeface="Calibri" panose="020F0502020204030204" pitchFamily="34" charset="0"/>
            </a:endParaRPr>
          </a:p>
          <a:p>
            <a:pPr marL="285750" lvl="0" indent="-285750">
              <a:lnSpc>
                <a:spcPct val="150000"/>
              </a:lnSpc>
              <a:buFont typeface="Arial" panose="020B0604020202020204" pitchFamily="34" charset="0"/>
              <a:buChar char="•"/>
            </a:pPr>
            <a:r>
              <a:rPr lang="en-US" sz="1400" dirty="0">
                <a:latin typeface="Calibri" panose="020F0502020204030204" pitchFamily="34" charset="0"/>
                <a:cs typeface="Calibri" panose="020F0502020204030204" pitchFamily="34" charset="0"/>
              </a:rPr>
              <a:t>Diversified Company Discount</a:t>
            </a:r>
            <a:endParaRPr lang="en-GB" sz="1400" dirty="0">
              <a:latin typeface="Calibri" panose="020F0502020204030204" pitchFamily="34" charset="0"/>
              <a:cs typeface="Calibri" panose="020F0502020204030204" pitchFamily="34" charset="0"/>
            </a:endParaRPr>
          </a:p>
          <a:p>
            <a:pPr marL="285750" lvl="0" indent="-285750">
              <a:lnSpc>
                <a:spcPct val="150000"/>
              </a:lnSpc>
              <a:buFont typeface="Arial" panose="020B0604020202020204" pitchFamily="34" charset="0"/>
              <a:buChar char="•"/>
            </a:pPr>
            <a:r>
              <a:rPr lang="en-US" sz="1400" dirty="0">
                <a:latin typeface="Calibri" panose="020F0502020204030204" pitchFamily="34" charset="0"/>
                <a:cs typeface="Calibri" panose="020F0502020204030204" pitchFamily="34" charset="0"/>
              </a:rPr>
              <a:t>Holding Company Discount</a:t>
            </a:r>
            <a:endParaRPr lang="en-GB" sz="1400" dirty="0">
              <a:latin typeface="Calibri" panose="020F0502020204030204" pitchFamily="34" charset="0"/>
              <a:cs typeface="Calibri" panose="020F0502020204030204" pitchFamily="34" charset="0"/>
            </a:endParaRPr>
          </a:p>
          <a:p>
            <a:pPr marL="285750" lvl="0" indent="-285750">
              <a:lnSpc>
                <a:spcPct val="150000"/>
              </a:lnSpc>
              <a:buFont typeface="Arial" panose="020B0604020202020204" pitchFamily="34" charset="0"/>
              <a:buChar char="•"/>
            </a:pPr>
            <a:r>
              <a:rPr lang="en-US" sz="1400" dirty="0">
                <a:latin typeface="Calibri" panose="020F0502020204030204" pitchFamily="34" charset="0"/>
                <a:cs typeface="Calibri" panose="020F0502020204030204" pitchFamily="34" charset="0"/>
              </a:rPr>
              <a:t>Liquidation Discount (Tax Payout on Appreciation of Assets)</a:t>
            </a:r>
          </a:p>
          <a:p>
            <a:pPr lvl="0">
              <a:lnSpc>
                <a:spcPct val="150000"/>
              </a:lnSpc>
            </a:pPr>
            <a:endParaRPr lang="en-US" sz="1400" dirty="0">
              <a:latin typeface="Calibri" panose="020F0502020204030204" pitchFamily="34" charset="0"/>
              <a:cs typeface="Calibri" panose="020F0502020204030204" pitchFamily="34" charset="0"/>
            </a:endParaRPr>
          </a:p>
          <a:p>
            <a:pPr>
              <a:lnSpc>
                <a:spcPct val="150000"/>
              </a:lnSpc>
            </a:pPr>
            <a:r>
              <a:rPr lang="en-US" sz="1400" b="1" i="1" dirty="0">
                <a:latin typeface="Calibri" panose="020F0502020204030204" pitchFamily="34" charset="0"/>
                <a:cs typeface="Calibri" panose="020F0502020204030204" pitchFamily="34" charset="0"/>
              </a:rPr>
              <a:t>Discounts and Premium at Shareholder Level </a:t>
            </a:r>
            <a:endParaRPr lang="en-GB" sz="1400" b="1" i="1" dirty="0">
              <a:latin typeface="Calibri" panose="020F0502020204030204" pitchFamily="34" charset="0"/>
              <a:cs typeface="Calibri" panose="020F0502020204030204" pitchFamily="34" charset="0"/>
            </a:endParaRPr>
          </a:p>
          <a:p>
            <a:pPr>
              <a:lnSpc>
                <a:spcPct val="150000"/>
              </a:lnSpc>
            </a:pPr>
            <a:r>
              <a:rPr lang="en-US" sz="1400" dirty="0">
                <a:latin typeface="Calibri" panose="020F0502020204030204" pitchFamily="34" charset="0"/>
                <a:cs typeface="Calibri" panose="020F0502020204030204" pitchFamily="34" charset="0"/>
              </a:rPr>
              <a:t>The shareholder level discounts affect the value of specific shareholders and are applied after distribution of the equity value to the respective shareholders. Major types of shareholder level discounts include the following:</a:t>
            </a:r>
            <a:endParaRPr lang="en-GB" sz="1400" dirty="0">
              <a:latin typeface="Calibri" panose="020F0502020204030204" pitchFamily="34" charset="0"/>
              <a:cs typeface="Calibri" panose="020F0502020204030204" pitchFamily="34" charset="0"/>
            </a:endParaRPr>
          </a:p>
          <a:p>
            <a:pPr marL="285750" lvl="0" indent="-285750">
              <a:lnSpc>
                <a:spcPct val="150000"/>
              </a:lnSpc>
              <a:buFont typeface="Arial" panose="020B0604020202020204" pitchFamily="34" charset="0"/>
              <a:buChar char="•"/>
            </a:pPr>
            <a:r>
              <a:rPr lang="en-US" sz="1400" dirty="0">
                <a:latin typeface="Calibri" panose="020F0502020204030204" pitchFamily="34" charset="0"/>
                <a:cs typeface="Calibri" panose="020F0502020204030204" pitchFamily="34" charset="0"/>
              </a:rPr>
              <a:t>Discount for Lack of Control (DLOC)</a:t>
            </a:r>
            <a:endParaRPr lang="en-GB" sz="1400" dirty="0">
              <a:latin typeface="Calibri" panose="020F0502020204030204" pitchFamily="34" charset="0"/>
              <a:cs typeface="Calibri" panose="020F0502020204030204" pitchFamily="34" charset="0"/>
            </a:endParaRPr>
          </a:p>
          <a:p>
            <a:pPr marL="285750" lvl="0" indent="-285750">
              <a:lnSpc>
                <a:spcPct val="150000"/>
              </a:lnSpc>
              <a:buFont typeface="Arial" panose="020B0604020202020204" pitchFamily="34" charset="0"/>
              <a:buChar char="•"/>
            </a:pPr>
            <a:r>
              <a:rPr lang="en-US" sz="1400" dirty="0">
                <a:latin typeface="Calibri" panose="020F0502020204030204" pitchFamily="34" charset="0"/>
                <a:cs typeface="Calibri" panose="020F0502020204030204" pitchFamily="34" charset="0"/>
              </a:rPr>
              <a:t>Discount for Lack of Marketability (DLOM)</a:t>
            </a:r>
            <a:endParaRPr lang="en-GB" sz="1400" dirty="0">
              <a:latin typeface="Calibri" panose="020F0502020204030204" pitchFamily="34" charset="0"/>
              <a:cs typeface="Calibri" panose="020F0502020204030204" pitchFamily="34" charset="0"/>
            </a:endParaRPr>
          </a:p>
          <a:p>
            <a:pPr marL="285750" lvl="0" indent="-285750">
              <a:lnSpc>
                <a:spcPct val="150000"/>
              </a:lnSpc>
              <a:buFont typeface="Arial" panose="020B0604020202020204" pitchFamily="34" charset="0"/>
              <a:buChar char="•"/>
            </a:pPr>
            <a:r>
              <a:rPr lang="en-GB" sz="1400" dirty="0">
                <a:latin typeface="Calibri" panose="020F0502020204030204" pitchFamily="34" charset="0"/>
                <a:cs typeface="Calibri" panose="020F0502020204030204" pitchFamily="34" charset="0"/>
              </a:rPr>
              <a:t>Control Premium </a:t>
            </a:r>
            <a:endParaRPr lang="en-GB" sz="1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 name="TextBox 5">
            <a:extLst>
              <a:ext uri="{FF2B5EF4-FFF2-40B4-BE49-F238E27FC236}">
                <a16:creationId xmlns="" xmlns:a16="http://schemas.microsoft.com/office/drawing/2014/main" id="{BC471503-4193-413D-A9D1-F858BBF3E64C}"/>
              </a:ext>
            </a:extLst>
          </p:cNvPr>
          <p:cNvSpPr txBox="1"/>
          <p:nvPr/>
        </p:nvSpPr>
        <p:spPr>
          <a:xfrm>
            <a:off x="304526" y="279864"/>
            <a:ext cx="8920046" cy="584775"/>
          </a:xfrm>
          <a:prstGeom prst="rect">
            <a:avLst/>
          </a:prstGeom>
          <a:solidFill>
            <a:srgbClr val="D50032"/>
          </a:solidFill>
        </p:spPr>
        <p:txBody>
          <a:bodyPr wrap="square" rtlCol="0">
            <a:spAutoFit/>
          </a:bodyPr>
          <a:lstStyle/>
          <a:p>
            <a:r>
              <a:rPr lang="en-US" sz="3200" b="1" dirty="0">
                <a:solidFill>
                  <a:schemeClr val="bg1"/>
                </a:solidFill>
              </a:rPr>
              <a:t>Performing Value Adjustments</a:t>
            </a:r>
          </a:p>
        </p:txBody>
      </p:sp>
    </p:spTree>
    <p:extLst>
      <p:ext uri="{BB962C8B-B14F-4D97-AF65-F5344CB8AC3E}">
        <p14:creationId xmlns:p14="http://schemas.microsoft.com/office/powerpoint/2010/main" xmlns="" val="213609938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04526" y="299638"/>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dirty="0">
              <a:solidFill>
                <a:schemeClr val="bg1"/>
              </a:solidFill>
              <a:latin typeface="Stencil" panose="040409050D0802020404" pitchFamily="82" charset="0"/>
            </a:endParaRPr>
          </a:p>
        </p:txBody>
      </p:sp>
      <p:sp>
        <p:nvSpPr>
          <p:cNvPr id="2" name="Rectangle 1"/>
          <p:cNvSpPr/>
          <p:nvPr/>
        </p:nvSpPr>
        <p:spPr>
          <a:xfrm>
            <a:off x="496688" y="1164277"/>
            <a:ext cx="11236985" cy="4823052"/>
          </a:xfrm>
          <a:prstGeom prst="rect">
            <a:avLst/>
          </a:prstGeom>
        </p:spPr>
        <p:txBody>
          <a:bodyPr wrap="square">
            <a:spAutoFit/>
          </a:bodyPr>
          <a:lstStyle/>
          <a:p>
            <a:pPr algn="just">
              <a:lnSpc>
                <a:spcPct val="200000"/>
              </a:lnSpc>
              <a:spcAft>
                <a:spcPts val="400"/>
              </a:spcAft>
            </a:pPr>
            <a:r>
              <a:rPr lang="en-US" sz="1400" b="1" dirty="0">
                <a:solidFill>
                  <a:srgbClr val="D50032"/>
                </a:solidFill>
                <a:latin typeface="Calibri" panose="020F0502020204030204" pitchFamily="34" charset="0"/>
                <a:ea typeface="Times New Roman" panose="02020603050405020304" pitchFamily="18" charset="0"/>
                <a:cs typeface="Calibri" panose="020F0502020204030204" pitchFamily="34" charset="0"/>
              </a:rPr>
              <a:t>Non Operating Assets</a:t>
            </a:r>
          </a:p>
          <a:p>
            <a:pPr>
              <a:lnSpc>
                <a:spcPct val="200000"/>
              </a:lnSpc>
              <a:defRPr/>
            </a:pPr>
            <a:r>
              <a:rPr lang="en-US" sz="1400" b="1" dirty="0">
                <a:latin typeface="Calibri" panose="020F0502020204030204" pitchFamily="34" charset="0"/>
                <a:cs typeface="Calibri" panose="020F0502020204030204" pitchFamily="34" charset="0"/>
              </a:rPr>
              <a:t> Operating Assets </a:t>
            </a:r>
          </a:p>
          <a:p>
            <a:pPr marL="342900" indent="-342900" algn="just">
              <a:lnSpc>
                <a:spcPct val="200000"/>
              </a:lnSpc>
              <a:buFont typeface="Arial" panose="020B0604020202020204" pitchFamily="34" charset="0"/>
              <a:buChar char="•"/>
              <a:defRPr/>
            </a:pPr>
            <a:r>
              <a:rPr lang="en-US" sz="1400" dirty="0">
                <a:latin typeface="Calibri" panose="020F0502020204030204" pitchFamily="34" charset="0"/>
                <a:cs typeface="Calibri" panose="020F0502020204030204" pitchFamily="34" charset="0"/>
              </a:rPr>
              <a:t>Assets used in the operation of the business including working capital, Property, Plant &amp;  Equipment &amp; Intangible assets</a:t>
            </a:r>
          </a:p>
          <a:p>
            <a:pPr marL="342900" indent="-342900" algn="just">
              <a:lnSpc>
                <a:spcPct val="200000"/>
              </a:lnSpc>
              <a:buFont typeface="Arial" panose="020B0604020202020204" pitchFamily="34" charset="0"/>
              <a:buChar char="•"/>
              <a:defRPr/>
            </a:pPr>
            <a:r>
              <a:rPr lang="en-US" sz="1400" dirty="0">
                <a:latin typeface="Calibri" panose="020F0502020204030204" pitchFamily="34" charset="0"/>
                <a:cs typeface="Calibri" panose="020F0502020204030204" pitchFamily="34" charset="0"/>
              </a:rPr>
              <a:t>Valuing of operating assets is generally reflected in the cash flow generated by the business</a:t>
            </a:r>
          </a:p>
          <a:p>
            <a:pPr>
              <a:lnSpc>
                <a:spcPct val="200000"/>
              </a:lnSpc>
              <a:defRPr/>
            </a:pPr>
            <a:r>
              <a:rPr lang="en-US" sz="1400" b="1" dirty="0">
                <a:solidFill>
                  <a:srgbClr val="D50032"/>
                </a:solidFill>
                <a:latin typeface="Calibri" panose="020F0502020204030204" pitchFamily="34" charset="0"/>
                <a:cs typeface="Calibri" panose="020F0502020204030204" pitchFamily="34" charset="0"/>
              </a:rPr>
              <a:t>Non - Operating Assets</a:t>
            </a:r>
          </a:p>
          <a:p>
            <a:pPr marL="342900" indent="-342900" algn="just">
              <a:lnSpc>
                <a:spcPct val="200000"/>
              </a:lnSpc>
              <a:buFont typeface="Arial" panose="020B0604020202020204" pitchFamily="34" charset="0"/>
              <a:buChar char="•"/>
              <a:defRPr/>
            </a:pPr>
            <a:r>
              <a:rPr lang="en-US" sz="1400" dirty="0">
                <a:latin typeface="Calibri" panose="020F0502020204030204" pitchFamily="34" charset="0"/>
                <a:cs typeface="Calibri" panose="020F0502020204030204" pitchFamily="34" charset="0"/>
              </a:rPr>
              <a:t>Assets not used in the operations including excess cash balances, and assets held for investment purposes, such as vacant land &amp; Securities </a:t>
            </a:r>
            <a:r>
              <a:rPr lang="en-GB" sz="1400" dirty="0">
                <a:latin typeface="Calibri" panose="020F0502020204030204" pitchFamily="34" charset="0"/>
                <a:cs typeface="Calibri" panose="020F0502020204030204" pitchFamily="34" charset="0"/>
              </a:rPr>
              <a:t>(which are not generating any operational income) are the non-operating assets.</a:t>
            </a:r>
          </a:p>
          <a:p>
            <a:pPr marL="342900" indent="-342900" algn="just">
              <a:lnSpc>
                <a:spcPct val="200000"/>
              </a:lnSpc>
              <a:buFont typeface="Arial" panose="020B0604020202020204" pitchFamily="34" charset="0"/>
              <a:buChar char="•"/>
              <a:defRPr/>
            </a:pPr>
            <a:r>
              <a:rPr lang="en-US" sz="1400" u="sng" dirty="0">
                <a:latin typeface="Calibri" panose="020F0502020204030204" pitchFamily="34" charset="0"/>
                <a:cs typeface="Calibri" panose="020F0502020204030204" pitchFamily="34" charset="0"/>
              </a:rPr>
              <a:t>Investors generally do not give much value to such assets and Structure modification may be necessary</a:t>
            </a:r>
          </a:p>
          <a:p>
            <a:pPr marL="342900" indent="-342900" algn="just">
              <a:lnSpc>
                <a:spcPct val="200000"/>
              </a:lnSpc>
              <a:buFont typeface="Arial" panose="020B0604020202020204" pitchFamily="34" charset="0"/>
              <a:buChar char="•"/>
              <a:defRPr/>
            </a:pPr>
            <a:endParaRPr lang="en-US" sz="1400" u="sng" dirty="0">
              <a:latin typeface="Calibri" panose="020F0502020204030204" pitchFamily="34" charset="0"/>
              <a:cs typeface="Calibri" panose="020F0502020204030204" pitchFamily="34" charset="0"/>
            </a:endParaRPr>
          </a:p>
          <a:p>
            <a:pPr>
              <a:lnSpc>
                <a:spcPct val="200000"/>
              </a:lnSpc>
            </a:pPr>
            <a:r>
              <a:rPr lang="en-US" sz="1400" b="1" i="1" dirty="0">
                <a:solidFill>
                  <a:srgbClr val="D50032"/>
                </a:solidFill>
                <a:latin typeface="Calibri" panose="020F0502020204030204" pitchFamily="34" charset="0"/>
                <a:cs typeface="Calibri" panose="020F0502020204030204" pitchFamily="34" charset="0"/>
              </a:rPr>
              <a:t>Treatment of Non-operating Assets </a:t>
            </a:r>
            <a:endParaRPr lang="en-GB" sz="1400" b="1" i="1" dirty="0">
              <a:solidFill>
                <a:srgbClr val="D50032"/>
              </a:solidFill>
              <a:latin typeface="Calibri" panose="020F0502020204030204" pitchFamily="34" charset="0"/>
              <a:cs typeface="Calibri" panose="020F0502020204030204" pitchFamily="34" charset="0"/>
            </a:endParaRPr>
          </a:p>
          <a:p>
            <a:pPr lvl="0">
              <a:lnSpc>
                <a:spcPct val="200000"/>
              </a:lnSpc>
            </a:pPr>
            <a:r>
              <a:rPr lang="en-GB" sz="1400" dirty="0">
                <a:latin typeface="Calibri" panose="020F0502020204030204" pitchFamily="34" charset="0"/>
                <a:cs typeface="Calibri" panose="020F0502020204030204" pitchFamily="34" charset="0"/>
              </a:rPr>
              <a:t>The value of such non-operating asset should be added separately to arrive at the enterprise value. </a:t>
            </a:r>
            <a:endParaRPr lang="en-US" sz="1400" u="sng"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 xmlns:a16="http://schemas.microsoft.com/office/drawing/2014/main" id="{3C17AB65-8526-4503-BE26-B1A9A7A71685}"/>
              </a:ext>
            </a:extLst>
          </p:cNvPr>
          <p:cNvSpPr txBox="1"/>
          <p:nvPr/>
        </p:nvSpPr>
        <p:spPr>
          <a:xfrm>
            <a:off x="304526" y="279864"/>
            <a:ext cx="8920046" cy="584775"/>
          </a:xfrm>
          <a:prstGeom prst="rect">
            <a:avLst/>
          </a:prstGeom>
          <a:solidFill>
            <a:srgbClr val="D50032"/>
          </a:solidFill>
        </p:spPr>
        <p:txBody>
          <a:bodyPr wrap="square" rtlCol="0">
            <a:spAutoFit/>
          </a:bodyPr>
          <a:lstStyle/>
          <a:p>
            <a:r>
              <a:rPr lang="en-US" sz="3200" b="1" dirty="0">
                <a:solidFill>
                  <a:schemeClr val="bg1"/>
                </a:solidFill>
              </a:rPr>
              <a:t>Performing Value Adjustments</a:t>
            </a:r>
          </a:p>
        </p:txBody>
      </p:sp>
    </p:spTree>
    <p:extLst>
      <p:ext uri="{BB962C8B-B14F-4D97-AF65-F5344CB8AC3E}">
        <p14:creationId xmlns:p14="http://schemas.microsoft.com/office/powerpoint/2010/main" xmlns="" val="391002890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D50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371343" y="357390"/>
            <a:ext cx="11449319" cy="6168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924578" y="2982500"/>
            <a:ext cx="7476351" cy="754694"/>
          </a:xfrm>
          <a:prstGeom prst="rect">
            <a:avLst/>
          </a:prstGeom>
          <a:noFill/>
        </p:spPr>
        <p:txBody>
          <a:bodyPr wrap="square" rtlCol="0">
            <a:spAutoFit/>
          </a:bodyPr>
          <a:lstStyle/>
          <a:p>
            <a:pPr marL="0" lvl="6" algn="ctr">
              <a:lnSpc>
                <a:spcPct val="150000"/>
              </a:lnSpc>
              <a:spcBef>
                <a:spcPct val="0"/>
              </a:spcBef>
              <a:defRPr/>
            </a:pPr>
            <a:r>
              <a:rPr lang="en-US" altLang="en-US" sz="3200" b="1" dirty="0">
                <a:solidFill>
                  <a:srgbClr val="141F3C"/>
                </a:solidFill>
                <a:latin typeface="Calibri" panose="020F0502020204030204" pitchFamily="34" charset="0"/>
                <a:cs typeface="Calibri" panose="020F0502020204030204" pitchFamily="34" charset="0"/>
              </a:rPr>
              <a:t>Regulatory Valuation in India</a:t>
            </a:r>
          </a:p>
        </p:txBody>
      </p:sp>
      <p:pic>
        <p:nvPicPr>
          <p:cNvPr id="5" name="Picture 3" descr="D:\Sameer\Office Management\Valuation site\valuation images\Valuation Services\123rf- cv\17205843_m.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1343" y="365416"/>
            <a:ext cx="3837800" cy="6088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2038313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D50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371343" y="357390"/>
            <a:ext cx="11449319" cy="6168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317809" y="2390831"/>
            <a:ext cx="9439837" cy="1338828"/>
          </a:xfrm>
          <a:prstGeom prst="rect">
            <a:avLst/>
          </a:prstGeom>
          <a:noFill/>
        </p:spPr>
        <p:txBody>
          <a:bodyPr wrap="square" rtlCol="0">
            <a:spAutoFit/>
          </a:bodyPr>
          <a:lstStyle/>
          <a:p>
            <a:pPr marL="0" lvl="6" algn="ctr">
              <a:lnSpc>
                <a:spcPct val="150000"/>
              </a:lnSpc>
              <a:spcBef>
                <a:spcPct val="0"/>
              </a:spcBef>
              <a:defRPr/>
            </a:pPr>
            <a:r>
              <a:rPr lang="en-US" altLang="en-US" sz="5400" b="1" dirty="0" smtClean="0">
                <a:solidFill>
                  <a:srgbClr val="141F3C"/>
                </a:solidFill>
                <a:latin typeface="Calibri" panose="020F0502020204030204" pitchFamily="34" charset="0"/>
                <a:cs typeface="Calibri" panose="020F0502020204030204" pitchFamily="34" charset="0"/>
              </a:rPr>
              <a:t>Discounted Cash Flow Valuation</a:t>
            </a:r>
            <a:endParaRPr lang="en-US" altLang="en-US" sz="5400" b="1" dirty="0">
              <a:solidFill>
                <a:srgbClr val="141F3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19090658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304526" y="285349"/>
            <a:ext cx="11621310" cy="630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dirty="0">
              <a:solidFill>
                <a:schemeClr val="bg1"/>
              </a:solidFill>
              <a:latin typeface="Stencil" panose="040409050D0802020404" pitchFamily="82"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7224" y="545757"/>
            <a:ext cx="10579376" cy="1162451"/>
          </a:xfrm>
          <a:prstGeom prst="rect">
            <a:avLst/>
          </a:prstGeom>
        </p:spPr>
      </p:pic>
      <p:sp>
        <p:nvSpPr>
          <p:cNvPr id="5" name="TextBox 4"/>
          <p:cNvSpPr txBox="1"/>
          <p:nvPr/>
        </p:nvSpPr>
        <p:spPr>
          <a:xfrm>
            <a:off x="642084" y="803816"/>
            <a:ext cx="8425716" cy="584775"/>
          </a:xfrm>
          <a:prstGeom prst="rect">
            <a:avLst/>
          </a:prstGeom>
          <a:noFill/>
        </p:spPr>
        <p:txBody>
          <a:bodyPr wrap="square" rtlCol="0">
            <a:spAutoFit/>
          </a:bodyPr>
          <a:lstStyle/>
          <a:p>
            <a:r>
              <a:rPr lang="en-US" sz="3200" b="1" u="sng" dirty="0">
                <a:solidFill>
                  <a:schemeClr val="bg1"/>
                </a:solidFill>
                <a:latin typeface="Calibri" panose="020F0502020204030204" pitchFamily="34" charset="0"/>
                <a:cs typeface="Calibri" panose="020F0502020204030204" pitchFamily="34" charset="0"/>
              </a:rPr>
              <a:t>Free cash flows – value trend</a:t>
            </a:r>
          </a:p>
        </p:txBody>
      </p:sp>
      <p:pic>
        <p:nvPicPr>
          <p:cNvPr id="8" name="Picture 3" descr="C:\Documents and Settings\Administrator\Desktop\DCF_.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12925" y="1966267"/>
            <a:ext cx="8566150" cy="3797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7"/>
          <p:cNvSpPr>
            <a:spLocks noChangeArrowheads="1"/>
          </p:cNvSpPr>
          <p:nvPr/>
        </p:nvSpPr>
        <p:spPr bwMode="auto">
          <a:xfrm>
            <a:off x="2376488" y="5763567"/>
            <a:ext cx="7624762"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dirty="0">
                <a:solidFill>
                  <a:srgbClr val="D50032"/>
                </a:solidFill>
              </a:rPr>
              <a:t>Terminal Value is calculated for the Perpetuity period based on the Adjusted last year cash flows of the Projected period.</a:t>
            </a:r>
          </a:p>
        </p:txBody>
      </p:sp>
    </p:spTree>
    <p:extLst>
      <p:ext uri="{BB962C8B-B14F-4D97-AF65-F5344CB8AC3E}">
        <p14:creationId xmlns:p14="http://schemas.microsoft.com/office/powerpoint/2010/main" xmlns="" val="359507960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a:off x="3" y="0"/>
            <a:ext cx="383866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73" name="TextBox 72"/>
          <p:cNvSpPr txBox="1"/>
          <p:nvPr/>
        </p:nvSpPr>
        <p:spPr>
          <a:xfrm>
            <a:off x="171277" y="1720106"/>
            <a:ext cx="3245600" cy="2355132"/>
          </a:xfrm>
          <a:prstGeom prst="rect">
            <a:avLst/>
          </a:prstGeom>
          <a:noFill/>
        </p:spPr>
        <p:txBody>
          <a:bodyPr wrap="square" rtlCol="0">
            <a:spAutoFit/>
          </a:bodyPr>
          <a:lstStyle/>
          <a:p>
            <a:pPr algn="ctr">
              <a:lnSpc>
                <a:spcPct val="250000"/>
              </a:lnSpc>
            </a:pPr>
            <a:r>
              <a:rPr lang="en-US" sz="3200" b="1" dirty="0">
                <a:solidFill>
                  <a:schemeClr val="bg1"/>
                </a:solidFill>
                <a:latin typeface="Calibri" panose="020F0502020204030204" pitchFamily="34" charset="0"/>
                <a:cs typeface="Calibri" panose="020F0502020204030204" pitchFamily="34" charset="0"/>
              </a:rPr>
              <a:t>Free cash flow calculation</a:t>
            </a:r>
          </a:p>
        </p:txBody>
      </p:sp>
      <p:sp>
        <p:nvSpPr>
          <p:cNvPr id="7" name="TextBox 4"/>
          <p:cNvSpPr txBox="1">
            <a:spLocks noChangeArrowheads="1"/>
          </p:cNvSpPr>
          <p:nvPr/>
        </p:nvSpPr>
        <p:spPr bwMode="auto">
          <a:xfrm>
            <a:off x="3602788" y="1619250"/>
            <a:ext cx="8370887"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200" b="1" dirty="0">
                <a:solidFill>
                  <a:srgbClr val="D50032"/>
                </a:solidFill>
                <a:cs typeface="Calibri" panose="020F0502020204030204" pitchFamily="34" charset="0"/>
              </a:rPr>
              <a:t>Free cash flows to firm (FCFF) is calculated as</a:t>
            </a:r>
          </a:p>
        </p:txBody>
      </p:sp>
      <p:sp>
        <p:nvSpPr>
          <p:cNvPr id="9" name="Rectangle 8"/>
          <p:cNvSpPr/>
          <p:nvPr/>
        </p:nvSpPr>
        <p:spPr>
          <a:xfrm>
            <a:off x="3983788" y="2647950"/>
            <a:ext cx="1406525" cy="609600"/>
          </a:xfrm>
          <a:prstGeom prst="rect">
            <a:avLst/>
          </a:prstGeom>
          <a:solidFill>
            <a:srgbClr val="141F3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1600" b="1" dirty="0">
                <a:latin typeface="Calibri" panose="020F0502020204030204" pitchFamily="34" charset="0"/>
                <a:cs typeface="Calibri" panose="020F0502020204030204" pitchFamily="34" charset="0"/>
              </a:rPr>
              <a:t>EBITDA</a:t>
            </a:r>
          </a:p>
        </p:txBody>
      </p:sp>
      <p:sp>
        <p:nvSpPr>
          <p:cNvPr id="11" name="Rectangle 10"/>
          <p:cNvSpPr/>
          <p:nvPr/>
        </p:nvSpPr>
        <p:spPr>
          <a:xfrm>
            <a:off x="6023725" y="2266950"/>
            <a:ext cx="3987800" cy="1268413"/>
          </a:xfrm>
          <a:prstGeom prst="rect">
            <a:avLst/>
          </a:prstGeom>
          <a:solidFill>
            <a:srgbClr val="141F3C"/>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lnSpc>
                <a:spcPct val="150000"/>
              </a:lnSpc>
              <a:defRPr/>
            </a:pPr>
            <a:r>
              <a:rPr lang="en-US" sz="1600" b="1" dirty="0">
                <a:latin typeface="Calibri" panose="020F0502020204030204" pitchFamily="34" charset="0"/>
                <a:cs typeface="Calibri" panose="020F0502020204030204" pitchFamily="34" charset="0"/>
              </a:rPr>
              <a:t>Taxes</a:t>
            </a:r>
          </a:p>
          <a:p>
            <a:pPr eaLnBrk="1" hangingPunct="1">
              <a:lnSpc>
                <a:spcPct val="150000"/>
              </a:lnSpc>
              <a:defRPr/>
            </a:pPr>
            <a:r>
              <a:rPr lang="en-US" sz="1600" b="1" dirty="0">
                <a:latin typeface="Calibri" panose="020F0502020204030204" pitchFamily="34" charset="0"/>
                <a:cs typeface="Calibri" panose="020F0502020204030204" pitchFamily="34" charset="0"/>
              </a:rPr>
              <a:t>Change in  Non  Cash Working capital</a:t>
            </a:r>
          </a:p>
          <a:p>
            <a:pPr eaLnBrk="1" hangingPunct="1">
              <a:lnSpc>
                <a:spcPct val="150000"/>
              </a:lnSpc>
              <a:defRPr/>
            </a:pPr>
            <a:r>
              <a:rPr lang="en-US" sz="1600" b="1" dirty="0">
                <a:latin typeface="Calibri" panose="020F0502020204030204" pitchFamily="34" charset="0"/>
                <a:cs typeface="Calibri" panose="020F0502020204030204" pitchFamily="34" charset="0"/>
              </a:rPr>
              <a:t>Capital Expenditure</a:t>
            </a:r>
          </a:p>
          <a:p>
            <a:pPr eaLnBrk="1" hangingPunct="1">
              <a:lnSpc>
                <a:spcPct val="150000"/>
              </a:lnSpc>
              <a:defRPr/>
            </a:pPr>
            <a:endParaRPr lang="en-US" sz="1600" b="1" dirty="0">
              <a:latin typeface="Calibri" panose="020F0502020204030204" pitchFamily="34" charset="0"/>
              <a:cs typeface="Calibri" panose="020F0502020204030204" pitchFamily="34" charset="0"/>
            </a:endParaRPr>
          </a:p>
          <a:p>
            <a:pPr eaLnBrk="1" hangingPunct="1">
              <a:lnSpc>
                <a:spcPct val="150000"/>
              </a:lnSpc>
              <a:defRPr/>
            </a:pPr>
            <a:endParaRPr lang="en-US" sz="1600" b="1" dirty="0">
              <a:latin typeface="Calibri" panose="020F0502020204030204" pitchFamily="34" charset="0"/>
              <a:cs typeface="Calibri" panose="020F0502020204030204" pitchFamily="34" charset="0"/>
            </a:endParaRPr>
          </a:p>
          <a:p>
            <a:pPr eaLnBrk="1" hangingPunct="1">
              <a:lnSpc>
                <a:spcPct val="150000"/>
              </a:lnSpc>
              <a:defRPr/>
            </a:pPr>
            <a:endParaRPr lang="en-US" sz="1600" b="1" dirty="0">
              <a:latin typeface="Calibri" panose="020F0502020204030204" pitchFamily="34" charset="0"/>
              <a:cs typeface="Calibri" panose="020F0502020204030204" pitchFamily="34" charset="0"/>
            </a:endParaRPr>
          </a:p>
        </p:txBody>
      </p:sp>
      <p:sp>
        <p:nvSpPr>
          <p:cNvPr id="13" name="Equal 12"/>
          <p:cNvSpPr/>
          <p:nvPr/>
        </p:nvSpPr>
        <p:spPr>
          <a:xfrm>
            <a:off x="10073438" y="2800350"/>
            <a:ext cx="280987" cy="381000"/>
          </a:xfrm>
          <a:prstGeom prst="mathEqua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latin typeface="Calibri" panose="020F0502020204030204" pitchFamily="34" charset="0"/>
              <a:cs typeface="Calibri" panose="020F0502020204030204" pitchFamily="34" charset="0"/>
            </a:endParaRPr>
          </a:p>
        </p:txBody>
      </p:sp>
      <p:sp>
        <p:nvSpPr>
          <p:cNvPr id="14" name="Flowchart: Process 13"/>
          <p:cNvSpPr/>
          <p:nvPr/>
        </p:nvSpPr>
        <p:spPr>
          <a:xfrm>
            <a:off x="10449675" y="2343150"/>
            <a:ext cx="1306513" cy="1219200"/>
          </a:xfrm>
          <a:prstGeom prst="flowChartProcess">
            <a:avLst/>
          </a:prstGeom>
          <a:solidFill>
            <a:srgbClr val="D50032"/>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r>
              <a:rPr lang="en-US" sz="1600" b="1" dirty="0">
                <a:solidFill>
                  <a:schemeClr val="bg1"/>
                </a:solidFill>
                <a:latin typeface="Calibri" panose="020F0502020204030204" pitchFamily="34" charset="0"/>
                <a:cs typeface="Calibri" panose="020F0502020204030204" pitchFamily="34" charset="0"/>
              </a:rPr>
              <a:t>Free Cash Flow to Firm</a:t>
            </a:r>
          </a:p>
        </p:txBody>
      </p:sp>
      <p:sp>
        <p:nvSpPr>
          <p:cNvPr id="15" name="Minus 14"/>
          <p:cNvSpPr/>
          <p:nvPr/>
        </p:nvSpPr>
        <p:spPr>
          <a:xfrm>
            <a:off x="5460163" y="2724150"/>
            <a:ext cx="493712" cy="457200"/>
          </a:xfrm>
          <a:prstGeom prst="mathMin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atin typeface="Calibri" panose="020F0502020204030204" pitchFamily="34" charset="0"/>
              <a:cs typeface="Calibri" panose="020F0502020204030204" pitchFamily="34" charset="0"/>
            </a:endParaRPr>
          </a:p>
        </p:txBody>
      </p:sp>
      <p:sp>
        <p:nvSpPr>
          <p:cNvPr id="16" name="TextBox 15"/>
          <p:cNvSpPr txBox="1"/>
          <p:nvPr/>
        </p:nvSpPr>
        <p:spPr>
          <a:xfrm>
            <a:off x="3915525" y="3648250"/>
            <a:ext cx="7878763" cy="3142527"/>
          </a:xfrm>
          <a:prstGeom prst="rect">
            <a:avLst/>
          </a:prstGeom>
          <a:ln>
            <a:solidFill>
              <a:srgbClr val="141F3C"/>
            </a:solidFill>
            <a:prstDash val="lgDash"/>
          </a:ln>
        </p:spPr>
        <p:style>
          <a:lnRef idx="2">
            <a:schemeClr val="accent1"/>
          </a:lnRef>
          <a:fillRef idx="1">
            <a:schemeClr val="lt1"/>
          </a:fillRef>
          <a:effectRef idx="0">
            <a:schemeClr val="accent1"/>
          </a:effectRef>
          <a:fontRef idx="minor">
            <a:schemeClr val="dk1"/>
          </a:fontRef>
        </p:style>
        <p:txBody>
          <a:bodyPr>
            <a:spAutoFit/>
          </a:bodyPr>
          <a:lstStyle/>
          <a:p>
            <a:pPr algn="just" eaLnBrk="1" hangingPunct="1">
              <a:lnSpc>
                <a:spcPct val="150000"/>
              </a:lnSpc>
              <a:defRPr/>
            </a:pPr>
            <a:r>
              <a:rPr lang="en-US" dirty="0">
                <a:latin typeface="Calibri" panose="020F0502020204030204" pitchFamily="34" charset="0"/>
                <a:cs typeface="Calibri" panose="020F0502020204030204" pitchFamily="34" charset="0"/>
              </a:rPr>
              <a:t>Note that </a:t>
            </a:r>
            <a:r>
              <a:rPr lang="en-US" b="1" dirty="0">
                <a:solidFill>
                  <a:srgbClr val="D50032"/>
                </a:solidFill>
                <a:latin typeface="Calibri" panose="020F0502020204030204" pitchFamily="34" charset="0"/>
                <a:cs typeface="Calibri" panose="020F0502020204030204" pitchFamily="34" charset="0"/>
              </a:rPr>
              <a:t>an alternate to above is following (FCFE) method in which the value of Equity is directly valued in lieu of the value of Firm</a:t>
            </a:r>
            <a:r>
              <a:rPr lang="en-US" dirty="0">
                <a:latin typeface="Calibri" panose="020F0502020204030204" pitchFamily="34" charset="0"/>
                <a:cs typeface="Calibri" panose="020F0502020204030204" pitchFamily="34" charset="0"/>
              </a:rPr>
              <a:t>. Under this approach, the Interest and Finance charges is also deducted to arrive at the Free Cash Flows. Adjustment is also made for Debt (Inflows and Outflows) over the definite period of Cash Flows and also in Perpetuity workings.</a:t>
            </a:r>
          </a:p>
          <a:p>
            <a:pPr algn="just" eaLnBrk="1" hangingPunct="1">
              <a:lnSpc>
                <a:spcPct val="150000"/>
              </a:lnSpc>
              <a:defRPr/>
            </a:pPr>
            <a:endParaRPr lang="en-US" sz="800" dirty="0">
              <a:latin typeface="Calibri" panose="020F0502020204030204" pitchFamily="34" charset="0"/>
              <a:cs typeface="Calibri" panose="020F0502020204030204" pitchFamily="34" charset="0"/>
            </a:endParaRPr>
          </a:p>
          <a:p>
            <a:pPr algn="just" eaLnBrk="1" hangingPunct="1">
              <a:lnSpc>
                <a:spcPct val="150000"/>
              </a:lnSpc>
              <a:defRPr/>
            </a:pPr>
            <a:r>
              <a:rPr lang="en-US" dirty="0">
                <a:latin typeface="Calibri" panose="020F0502020204030204" pitchFamily="34" charset="0"/>
                <a:cs typeface="Calibri" panose="020F0502020204030204" pitchFamily="34" charset="0"/>
              </a:rPr>
              <a:t>Theoretically, the value conclusion should remain same irrespective of the method followed (FCFF or FCFE),  (Provided, assumptions are consistent).</a:t>
            </a:r>
          </a:p>
        </p:txBody>
      </p:sp>
      <p:sp>
        <p:nvSpPr>
          <p:cNvPr id="17" name="TextBox 4"/>
          <p:cNvSpPr txBox="1">
            <a:spLocks noChangeArrowheads="1"/>
          </p:cNvSpPr>
          <p:nvPr/>
        </p:nvSpPr>
        <p:spPr bwMode="auto">
          <a:xfrm>
            <a:off x="3744075" y="1085850"/>
            <a:ext cx="83693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200" b="1" dirty="0">
                <a:solidFill>
                  <a:srgbClr val="D50032"/>
                </a:solidFill>
                <a:cs typeface="Calibri" panose="020F0502020204030204" pitchFamily="34" charset="0"/>
              </a:rPr>
              <a:t>FREE CASH FLOWS</a:t>
            </a:r>
          </a:p>
        </p:txBody>
      </p:sp>
    </p:spTree>
    <p:extLst>
      <p:ext uri="{BB962C8B-B14F-4D97-AF65-F5344CB8AC3E}">
        <p14:creationId xmlns:p14="http://schemas.microsoft.com/office/powerpoint/2010/main" xmlns="" val="72955354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a:off x="3" y="0"/>
            <a:ext cx="383866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73" name="TextBox 72"/>
          <p:cNvSpPr txBox="1"/>
          <p:nvPr/>
        </p:nvSpPr>
        <p:spPr>
          <a:xfrm>
            <a:off x="104776" y="1803231"/>
            <a:ext cx="3733887" cy="1924245"/>
          </a:xfrm>
          <a:prstGeom prst="rect">
            <a:avLst/>
          </a:prstGeom>
          <a:noFill/>
        </p:spPr>
        <p:txBody>
          <a:bodyPr wrap="square" rtlCol="0">
            <a:spAutoFit/>
          </a:bodyPr>
          <a:lstStyle/>
          <a:p>
            <a:pPr algn="ctr">
              <a:lnSpc>
                <a:spcPct val="200000"/>
              </a:lnSpc>
            </a:pPr>
            <a:r>
              <a:rPr lang="en-US" sz="3200" b="1" dirty="0">
                <a:solidFill>
                  <a:schemeClr val="bg1"/>
                </a:solidFill>
                <a:latin typeface="Calibri" panose="020F0502020204030204" pitchFamily="34" charset="0"/>
                <a:cs typeface="Calibri" panose="020F0502020204030204" pitchFamily="34" charset="0"/>
              </a:rPr>
              <a:t>Cost of capital calculation</a:t>
            </a:r>
          </a:p>
        </p:txBody>
      </p:sp>
      <p:sp>
        <p:nvSpPr>
          <p:cNvPr id="24" name="TextBox 3"/>
          <p:cNvSpPr txBox="1">
            <a:spLocks noChangeArrowheads="1"/>
          </p:cNvSpPr>
          <p:nvPr/>
        </p:nvSpPr>
        <p:spPr bwMode="auto">
          <a:xfrm>
            <a:off x="3761514" y="362503"/>
            <a:ext cx="8580437"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200" b="1" dirty="0">
                <a:solidFill>
                  <a:srgbClr val="D50032"/>
                </a:solidFill>
                <a:cs typeface="Calibri" panose="020F0502020204030204" pitchFamily="34" charset="0"/>
              </a:rPr>
              <a:t>DISCOUNT RATE – WEIGHTED AVERAGE COST OF CAPITAL</a:t>
            </a:r>
          </a:p>
        </p:txBody>
      </p:sp>
      <p:sp>
        <p:nvSpPr>
          <p:cNvPr id="25" name="TextBox 6"/>
          <p:cNvSpPr txBox="1">
            <a:spLocks noChangeArrowheads="1"/>
          </p:cNvSpPr>
          <p:nvPr/>
        </p:nvSpPr>
        <p:spPr bwMode="auto">
          <a:xfrm>
            <a:off x="3972651" y="2653265"/>
            <a:ext cx="7999609" cy="2846292"/>
          </a:xfrm>
          <a:prstGeom prst="rect">
            <a:avLst/>
          </a:prstGeom>
          <a:solidFill>
            <a:srgbClr val="141F3C"/>
          </a:solidFill>
          <a:ln>
            <a:solidFill>
              <a:schemeClr val="accent1">
                <a:lumMod val="75000"/>
              </a:schemeClr>
            </a:solidFill>
            <a:prstDash val="dash"/>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lvl="1" eaLnBrk="1" hangingPunct="1">
              <a:lnSpc>
                <a:spcPct val="200000"/>
              </a:lnSpc>
              <a:defRPr/>
            </a:pPr>
            <a:r>
              <a:rPr lang="en-US" sz="2000" dirty="0">
                <a:solidFill>
                  <a:schemeClr val="bg1"/>
                </a:solidFill>
                <a:latin typeface="Calibri" panose="020F0502020204030204" pitchFamily="34" charset="0"/>
                <a:cs typeface="Calibri" panose="020F0502020204030204" pitchFamily="34" charset="0"/>
              </a:rPr>
              <a:t>Where:</a:t>
            </a:r>
          </a:p>
          <a:p>
            <a:pPr lvl="1" eaLnBrk="1" hangingPunct="1">
              <a:lnSpc>
                <a:spcPct val="200000"/>
              </a:lnSpc>
              <a:defRPr/>
            </a:pPr>
            <a:r>
              <a:rPr lang="en-US" dirty="0">
                <a:solidFill>
                  <a:schemeClr val="bg1"/>
                </a:solidFill>
                <a:latin typeface="Calibri" panose="020F0502020204030204" pitchFamily="34" charset="0"/>
                <a:cs typeface="Calibri" panose="020F0502020204030204" pitchFamily="34" charset="0"/>
              </a:rPr>
              <a:t>D   = Debt part of capital structure</a:t>
            </a:r>
          </a:p>
          <a:p>
            <a:pPr lvl="1" eaLnBrk="1" hangingPunct="1">
              <a:lnSpc>
                <a:spcPct val="200000"/>
              </a:lnSpc>
              <a:defRPr/>
            </a:pPr>
            <a:r>
              <a:rPr lang="en-US" dirty="0">
                <a:solidFill>
                  <a:schemeClr val="bg1"/>
                </a:solidFill>
                <a:latin typeface="Calibri" panose="020F0502020204030204" pitchFamily="34" charset="0"/>
                <a:cs typeface="Calibri" panose="020F0502020204030204" pitchFamily="34" charset="0"/>
              </a:rPr>
              <a:t>E   = Equity part of capital structure</a:t>
            </a:r>
          </a:p>
          <a:p>
            <a:pPr lvl="1" eaLnBrk="1" hangingPunct="1">
              <a:lnSpc>
                <a:spcPct val="200000"/>
              </a:lnSpc>
              <a:defRPr/>
            </a:pPr>
            <a:r>
              <a:rPr lang="en-US" dirty="0">
                <a:solidFill>
                  <a:schemeClr val="bg1"/>
                </a:solidFill>
                <a:latin typeface="Calibri" panose="020F0502020204030204" pitchFamily="34" charset="0"/>
                <a:cs typeface="Calibri" panose="020F0502020204030204" pitchFamily="34" charset="0"/>
              </a:rPr>
              <a:t>K</a:t>
            </a:r>
            <a:r>
              <a:rPr lang="en-US" baseline="-25000" dirty="0">
                <a:solidFill>
                  <a:schemeClr val="bg1"/>
                </a:solidFill>
                <a:latin typeface="Calibri" panose="020F0502020204030204" pitchFamily="34" charset="0"/>
                <a:cs typeface="Calibri" panose="020F0502020204030204" pitchFamily="34" charset="0"/>
              </a:rPr>
              <a:t>d</a:t>
            </a:r>
            <a:r>
              <a:rPr lang="en-US" dirty="0">
                <a:solidFill>
                  <a:schemeClr val="bg1"/>
                </a:solidFill>
                <a:latin typeface="Calibri" panose="020F0502020204030204" pitchFamily="34" charset="0"/>
                <a:cs typeface="Calibri" panose="020F0502020204030204" pitchFamily="34" charset="0"/>
              </a:rPr>
              <a:t> = Cost of Debt (Post tax)</a:t>
            </a:r>
          </a:p>
          <a:p>
            <a:pPr lvl="1" eaLnBrk="1" hangingPunct="1">
              <a:lnSpc>
                <a:spcPct val="200000"/>
              </a:lnSpc>
              <a:defRPr/>
            </a:pPr>
            <a:r>
              <a:rPr lang="en-US" dirty="0">
                <a:solidFill>
                  <a:schemeClr val="bg1"/>
                </a:solidFill>
                <a:latin typeface="Calibri" panose="020F0502020204030204" pitchFamily="34" charset="0"/>
                <a:cs typeface="Calibri" panose="020F0502020204030204" pitchFamily="34" charset="0"/>
              </a:rPr>
              <a:t>K</a:t>
            </a:r>
            <a:r>
              <a:rPr lang="en-US" baseline="-25000" dirty="0">
                <a:solidFill>
                  <a:schemeClr val="bg1"/>
                </a:solidFill>
                <a:latin typeface="Calibri" panose="020F0502020204030204" pitchFamily="34" charset="0"/>
                <a:cs typeface="Calibri" panose="020F0502020204030204" pitchFamily="34" charset="0"/>
              </a:rPr>
              <a:t>e</a:t>
            </a:r>
            <a:r>
              <a:rPr lang="en-US" dirty="0">
                <a:solidFill>
                  <a:schemeClr val="bg1"/>
                </a:solidFill>
                <a:latin typeface="Calibri" panose="020F0502020204030204" pitchFamily="34" charset="0"/>
                <a:cs typeface="Calibri" panose="020F0502020204030204" pitchFamily="34" charset="0"/>
              </a:rPr>
              <a:t> = Cost of Equity</a:t>
            </a:r>
            <a:endParaRPr lang="en-US" sz="1600" dirty="0">
              <a:solidFill>
                <a:schemeClr val="bg1"/>
              </a:solidFill>
              <a:latin typeface="Calibri" panose="020F0502020204030204" pitchFamily="34" charset="0"/>
              <a:cs typeface="Calibri" panose="020F0502020204030204" pitchFamily="34" charset="0"/>
            </a:endParaRPr>
          </a:p>
        </p:txBody>
      </p:sp>
      <p:sp>
        <p:nvSpPr>
          <p:cNvPr id="26" name="Line 5"/>
          <p:cNvSpPr>
            <a:spLocks noChangeShapeType="1"/>
          </p:cNvSpPr>
          <p:nvPr/>
        </p:nvSpPr>
        <p:spPr bwMode="auto">
          <a:xfrm>
            <a:off x="7839801" y="1770615"/>
            <a:ext cx="2039938"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27" name="TextBox 26"/>
          <p:cNvSpPr txBox="1"/>
          <p:nvPr/>
        </p:nvSpPr>
        <p:spPr>
          <a:xfrm>
            <a:off x="3972651" y="5783203"/>
            <a:ext cx="7685949"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eaLnBrk="1" hangingPunct="1">
              <a:defRPr/>
            </a:pPr>
            <a:r>
              <a:rPr lang="en-US" b="1" dirty="0">
                <a:solidFill>
                  <a:srgbClr val="D50032"/>
                </a:solidFill>
                <a:latin typeface="Calibri" panose="020F0502020204030204" pitchFamily="34" charset="0"/>
                <a:cs typeface="Calibri" panose="020F0502020204030204" pitchFamily="34" charset="0"/>
              </a:rPr>
              <a:t>In case of following FCFE, Discount Rate is </a:t>
            </a:r>
            <a:r>
              <a:rPr lang="en-US" b="1" dirty="0" err="1">
                <a:solidFill>
                  <a:srgbClr val="D50032"/>
                </a:solidFill>
                <a:latin typeface="Calibri" panose="020F0502020204030204" pitchFamily="34" charset="0"/>
                <a:cs typeface="Calibri" panose="020F0502020204030204" pitchFamily="34" charset="0"/>
              </a:rPr>
              <a:t>Ke</a:t>
            </a:r>
            <a:r>
              <a:rPr lang="en-US" b="1" dirty="0">
                <a:solidFill>
                  <a:srgbClr val="D50032"/>
                </a:solidFill>
                <a:latin typeface="Calibri" panose="020F0502020204030204" pitchFamily="34" charset="0"/>
                <a:cs typeface="Calibri" panose="020F0502020204030204" pitchFamily="34" charset="0"/>
              </a:rPr>
              <a:t> and Not WACC  </a:t>
            </a:r>
          </a:p>
        </p:txBody>
      </p:sp>
      <p:sp>
        <p:nvSpPr>
          <p:cNvPr id="28" name="Equal 27"/>
          <p:cNvSpPr/>
          <p:nvPr/>
        </p:nvSpPr>
        <p:spPr>
          <a:xfrm>
            <a:off x="6996839" y="1586465"/>
            <a:ext cx="280987" cy="381000"/>
          </a:xfrm>
          <a:prstGeom prst="mathEqua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latin typeface="Calibri" panose="020F0502020204030204" pitchFamily="34" charset="0"/>
              <a:cs typeface="Calibri" panose="020F0502020204030204" pitchFamily="34" charset="0"/>
            </a:endParaRPr>
          </a:p>
        </p:txBody>
      </p:sp>
      <p:sp>
        <p:nvSpPr>
          <p:cNvPr id="29" name="TextBox 12"/>
          <p:cNvSpPr txBox="1">
            <a:spLocks noChangeArrowheads="1"/>
          </p:cNvSpPr>
          <p:nvPr/>
        </p:nvSpPr>
        <p:spPr bwMode="auto">
          <a:xfrm>
            <a:off x="5379176" y="1597578"/>
            <a:ext cx="11953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D50032"/>
                </a:solidFill>
                <a:cs typeface="Calibri" panose="020F0502020204030204" pitchFamily="34" charset="0"/>
              </a:rPr>
              <a:t>WACC</a:t>
            </a:r>
          </a:p>
        </p:txBody>
      </p:sp>
      <p:sp>
        <p:nvSpPr>
          <p:cNvPr id="36" name="Text Box 4"/>
          <p:cNvSpPr txBox="1">
            <a:spLocks noChangeArrowheads="1"/>
          </p:cNvSpPr>
          <p:nvPr/>
        </p:nvSpPr>
        <p:spPr bwMode="auto">
          <a:xfrm>
            <a:off x="7010537" y="1292778"/>
            <a:ext cx="3394075"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spcAft>
                <a:spcPct val="60000"/>
              </a:spcAft>
              <a:buFontTx/>
              <a:buNone/>
            </a:pPr>
            <a:r>
              <a:rPr lang="en-US" altLang="en-US" sz="2000" dirty="0">
                <a:cs typeface="Calibri" panose="020F0502020204030204" pitchFamily="34" charset="0"/>
              </a:rPr>
              <a:t>(</a:t>
            </a:r>
            <a:r>
              <a:rPr lang="en-US" altLang="en-US" sz="2000" dirty="0" err="1">
                <a:cs typeface="Calibri" panose="020F0502020204030204" pitchFamily="34" charset="0"/>
              </a:rPr>
              <a:t>K</a:t>
            </a:r>
            <a:r>
              <a:rPr lang="en-US" altLang="en-US" sz="2000" baseline="-25000" dirty="0" err="1">
                <a:cs typeface="Calibri" panose="020F0502020204030204" pitchFamily="34" charset="0"/>
              </a:rPr>
              <a:t>d</a:t>
            </a:r>
            <a:r>
              <a:rPr lang="en-US" altLang="en-US" sz="2000" dirty="0">
                <a:cs typeface="Calibri" panose="020F0502020204030204" pitchFamily="34" charset="0"/>
              </a:rPr>
              <a:t> x D) + (</a:t>
            </a:r>
            <a:r>
              <a:rPr lang="en-US" altLang="en-US" sz="2000" dirty="0" err="1">
                <a:cs typeface="Calibri" panose="020F0502020204030204" pitchFamily="34" charset="0"/>
              </a:rPr>
              <a:t>K</a:t>
            </a:r>
            <a:r>
              <a:rPr lang="en-US" altLang="en-US" sz="2000" baseline="-25000" dirty="0" err="1">
                <a:cs typeface="Calibri" panose="020F0502020204030204" pitchFamily="34" charset="0"/>
              </a:rPr>
              <a:t>e</a:t>
            </a:r>
            <a:r>
              <a:rPr lang="en-US" altLang="en-US" sz="2000" dirty="0">
                <a:cs typeface="Calibri" panose="020F0502020204030204" pitchFamily="34" charset="0"/>
              </a:rPr>
              <a:t> x E)</a:t>
            </a:r>
          </a:p>
          <a:p>
            <a:pPr algn="ctr" eaLnBrk="1" hangingPunct="1">
              <a:spcBef>
                <a:spcPct val="0"/>
              </a:spcBef>
              <a:buFontTx/>
              <a:buNone/>
            </a:pPr>
            <a:r>
              <a:rPr lang="en-US" altLang="en-US" sz="2000" dirty="0">
                <a:cs typeface="Calibri" panose="020F0502020204030204" pitchFamily="34" charset="0"/>
              </a:rPr>
              <a:t>(D + E)</a:t>
            </a:r>
          </a:p>
        </p:txBody>
      </p:sp>
    </p:spTree>
    <p:extLst>
      <p:ext uri="{BB962C8B-B14F-4D97-AF65-F5344CB8AC3E}">
        <p14:creationId xmlns:p14="http://schemas.microsoft.com/office/powerpoint/2010/main" xmlns="" val="100184964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a:off x="3" y="0"/>
            <a:ext cx="383866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p:cNvSpPr txBox="1"/>
          <p:nvPr/>
        </p:nvSpPr>
        <p:spPr>
          <a:xfrm>
            <a:off x="176896" y="1984671"/>
            <a:ext cx="3733887" cy="1924245"/>
          </a:xfrm>
          <a:prstGeom prst="rect">
            <a:avLst/>
          </a:prstGeom>
          <a:noFill/>
        </p:spPr>
        <p:txBody>
          <a:bodyPr wrap="square" rtlCol="0">
            <a:spAutoFit/>
          </a:bodyPr>
          <a:lstStyle/>
          <a:p>
            <a:pPr algn="ctr">
              <a:lnSpc>
                <a:spcPct val="200000"/>
              </a:lnSpc>
            </a:pPr>
            <a:r>
              <a:rPr lang="en-US" sz="3200" b="1" dirty="0">
                <a:solidFill>
                  <a:schemeClr val="bg1"/>
                </a:solidFill>
                <a:latin typeface="Calibri" panose="020F0502020204030204" pitchFamily="34" charset="0"/>
                <a:cs typeface="Calibri" panose="020F0502020204030204" pitchFamily="34" charset="0"/>
              </a:rPr>
              <a:t>Cost of Equity calculation</a:t>
            </a:r>
          </a:p>
        </p:txBody>
      </p:sp>
      <p:sp>
        <p:nvSpPr>
          <p:cNvPr id="17" name="TextBox 3"/>
          <p:cNvSpPr txBox="1">
            <a:spLocks noChangeArrowheads="1"/>
          </p:cNvSpPr>
          <p:nvPr/>
        </p:nvSpPr>
        <p:spPr bwMode="auto">
          <a:xfrm>
            <a:off x="4194040" y="841375"/>
            <a:ext cx="7341173"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200" b="1" dirty="0">
                <a:solidFill>
                  <a:srgbClr val="D50032"/>
                </a:solidFill>
              </a:rPr>
              <a:t>DISCOUNT RATE  - COST OF EQUITY</a:t>
            </a:r>
          </a:p>
        </p:txBody>
      </p:sp>
      <p:sp>
        <p:nvSpPr>
          <p:cNvPr id="18" name="TextBox 6"/>
          <p:cNvSpPr txBox="1">
            <a:spLocks noChangeArrowheads="1"/>
          </p:cNvSpPr>
          <p:nvPr/>
        </p:nvSpPr>
        <p:spPr bwMode="auto">
          <a:xfrm>
            <a:off x="3982903" y="3279775"/>
            <a:ext cx="8127581" cy="3008772"/>
          </a:xfrm>
          <a:prstGeom prst="rect">
            <a:avLst/>
          </a:prstGeom>
          <a:noFill/>
          <a:ln>
            <a:solidFill>
              <a:schemeClr val="accent1">
                <a:lumMod val="75000"/>
              </a:schemeClr>
            </a:solidFill>
            <a:prstDash val="dash"/>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lvl="1" algn="just" eaLnBrk="1" hangingPunct="1">
              <a:lnSpc>
                <a:spcPct val="150000"/>
              </a:lnSpc>
              <a:defRPr/>
            </a:pPr>
            <a:r>
              <a:rPr lang="en-US" sz="1600" dirty="0">
                <a:latin typeface="Calibri" panose="020F0502020204030204" pitchFamily="34" charset="0"/>
                <a:cs typeface="Arial" pitchFamily="34" charset="0"/>
              </a:rPr>
              <a:t>Where:</a:t>
            </a:r>
          </a:p>
          <a:p>
            <a:pPr lvl="1" algn="just" eaLnBrk="1" hangingPunct="1">
              <a:lnSpc>
                <a:spcPct val="150000"/>
              </a:lnSpc>
              <a:defRPr/>
            </a:pPr>
            <a:r>
              <a:rPr lang="en-US" sz="1600" dirty="0" err="1">
                <a:latin typeface="Calibri" panose="020F0502020204030204" pitchFamily="34" charset="0"/>
                <a:cs typeface="Arial" pitchFamily="34" charset="0"/>
              </a:rPr>
              <a:t>Rf</a:t>
            </a:r>
            <a:r>
              <a:rPr lang="en-US" sz="1600" dirty="0">
                <a:latin typeface="Calibri" panose="020F0502020204030204" pitchFamily="34" charset="0"/>
                <a:cs typeface="Arial" pitchFamily="34" charset="0"/>
              </a:rPr>
              <a:t>   =   Risk free rate of return (Generally taken as 10-year Government  Bond Yield)</a:t>
            </a:r>
          </a:p>
          <a:p>
            <a:pPr lvl="1" algn="just" eaLnBrk="1" hangingPunct="1">
              <a:lnSpc>
                <a:spcPct val="150000"/>
              </a:lnSpc>
              <a:defRPr/>
            </a:pPr>
            <a:r>
              <a:rPr lang="en-US" sz="1600" dirty="0">
                <a:latin typeface="Calibri" panose="020F0502020204030204" pitchFamily="34" charset="0"/>
                <a:cs typeface="Arial" pitchFamily="34" charset="0"/>
              </a:rPr>
              <a:t>B    =   Beta Value (Sensitivity of the stock returns to market returns)</a:t>
            </a:r>
          </a:p>
          <a:p>
            <a:pPr lvl="1" algn="just" eaLnBrk="1" hangingPunct="1">
              <a:lnSpc>
                <a:spcPct val="150000"/>
              </a:lnSpc>
              <a:defRPr/>
            </a:pPr>
            <a:r>
              <a:rPr lang="en-US" sz="1600" dirty="0">
                <a:latin typeface="Calibri" panose="020F0502020204030204" pitchFamily="34" charset="0"/>
                <a:cs typeface="Arial" pitchFamily="34" charset="0"/>
              </a:rPr>
              <a:t>K</a:t>
            </a:r>
            <a:r>
              <a:rPr lang="en-US" sz="1600" baseline="-25000" dirty="0">
                <a:latin typeface="Calibri" panose="020F0502020204030204" pitchFamily="34" charset="0"/>
                <a:cs typeface="Arial" pitchFamily="34" charset="0"/>
              </a:rPr>
              <a:t>e</a:t>
            </a:r>
            <a:r>
              <a:rPr lang="en-US" sz="1600" dirty="0">
                <a:latin typeface="Calibri" panose="020F0502020204030204" pitchFamily="34" charset="0"/>
                <a:cs typeface="Arial" pitchFamily="34" charset="0"/>
              </a:rPr>
              <a:t>   =   Cost of Equity</a:t>
            </a:r>
          </a:p>
          <a:p>
            <a:pPr lvl="1" algn="just" eaLnBrk="1" hangingPunct="1">
              <a:lnSpc>
                <a:spcPct val="150000"/>
              </a:lnSpc>
              <a:defRPr/>
            </a:pPr>
            <a:r>
              <a:rPr lang="en-US" sz="1600" dirty="0" err="1">
                <a:latin typeface="Calibri" panose="020F0502020204030204" pitchFamily="34" charset="0"/>
                <a:cs typeface="Arial" pitchFamily="34" charset="0"/>
              </a:rPr>
              <a:t>Rm</a:t>
            </a:r>
            <a:r>
              <a:rPr lang="en-US" sz="1600" dirty="0">
                <a:latin typeface="Calibri" panose="020F0502020204030204" pitchFamily="34" charset="0"/>
                <a:cs typeface="Arial" pitchFamily="34" charset="0"/>
              </a:rPr>
              <a:t>=    Market Rate of Return (Generally taken as Long Term average  return of </a:t>
            </a:r>
          </a:p>
          <a:p>
            <a:pPr lvl="1" algn="just" eaLnBrk="1" hangingPunct="1">
              <a:lnSpc>
                <a:spcPct val="150000"/>
              </a:lnSpc>
              <a:defRPr/>
            </a:pPr>
            <a:r>
              <a:rPr lang="en-US" sz="1600" dirty="0">
                <a:latin typeface="Calibri" panose="020F0502020204030204" pitchFamily="34" charset="0"/>
                <a:cs typeface="Arial" pitchFamily="34" charset="0"/>
              </a:rPr>
              <a:t>            Stock Market)</a:t>
            </a:r>
          </a:p>
          <a:p>
            <a:pPr lvl="1" algn="just" eaLnBrk="1" hangingPunct="1">
              <a:lnSpc>
                <a:spcPct val="150000"/>
              </a:lnSpc>
              <a:defRPr/>
            </a:pPr>
            <a:r>
              <a:rPr lang="en-US" sz="1600" dirty="0">
                <a:latin typeface="Calibri" panose="020F0502020204030204" pitchFamily="34" charset="0"/>
                <a:cs typeface="Arial" pitchFamily="34" charset="0"/>
              </a:rPr>
              <a:t>SCRP = Small Company Risk Premium</a:t>
            </a:r>
          </a:p>
          <a:p>
            <a:pPr lvl="1" algn="just" eaLnBrk="1" hangingPunct="1">
              <a:lnSpc>
                <a:spcPct val="150000"/>
              </a:lnSpc>
              <a:defRPr/>
            </a:pPr>
            <a:r>
              <a:rPr lang="en-US" sz="1600" dirty="0">
                <a:latin typeface="Calibri" panose="020F0502020204030204" pitchFamily="34" charset="0"/>
                <a:cs typeface="Arial" pitchFamily="34" charset="0"/>
              </a:rPr>
              <a:t>CSRP= Company specific Risk premium</a:t>
            </a:r>
          </a:p>
        </p:txBody>
      </p:sp>
      <p:sp>
        <p:nvSpPr>
          <p:cNvPr id="19" name="TextBox 7"/>
          <p:cNvSpPr txBox="1">
            <a:spLocks noChangeArrowheads="1"/>
          </p:cNvSpPr>
          <p:nvPr/>
        </p:nvSpPr>
        <p:spPr bwMode="auto">
          <a:xfrm>
            <a:off x="3982903" y="2252663"/>
            <a:ext cx="7466147" cy="646112"/>
          </a:xfrm>
          <a:prstGeom prst="rect">
            <a:avLst/>
          </a:prstGeom>
          <a:noFill/>
          <a:ln>
            <a:solidFill>
              <a:schemeClr val="bg1"/>
            </a:solid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eaLnBrk="1" hangingPunct="1">
              <a:defRPr/>
            </a:pPr>
            <a:r>
              <a:rPr lang="en-US" b="1" dirty="0">
                <a:solidFill>
                  <a:srgbClr val="D50032"/>
                </a:solidFill>
                <a:latin typeface="Calibri" panose="020F0502020204030204" pitchFamily="34" charset="0"/>
                <a:cs typeface="Arial" pitchFamily="34" charset="0"/>
              </a:rPr>
              <a:t>Mod. CAPM Model</a:t>
            </a:r>
          </a:p>
          <a:p>
            <a:pPr algn="ctr" eaLnBrk="1" hangingPunct="1">
              <a:defRPr/>
            </a:pPr>
            <a:r>
              <a:rPr lang="en-US" dirty="0" err="1">
                <a:latin typeface="Calibri" panose="020F0502020204030204" pitchFamily="34" charset="0"/>
                <a:cs typeface="Arial" pitchFamily="34" charset="0"/>
              </a:rPr>
              <a:t>ke</a:t>
            </a:r>
            <a:r>
              <a:rPr lang="en-US" dirty="0">
                <a:latin typeface="Calibri" panose="020F0502020204030204" pitchFamily="34" charset="0"/>
                <a:cs typeface="Arial" pitchFamily="34" charset="0"/>
              </a:rPr>
              <a:t>  = </a:t>
            </a:r>
            <a:r>
              <a:rPr lang="en-US" dirty="0" err="1">
                <a:latin typeface="Calibri" panose="020F0502020204030204" pitchFamily="34" charset="0"/>
                <a:cs typeface="Arial" pitchFamily="34" charset="0"/>
              </a:rPr>
              <a:t>Rf</a:t>
            </a:r>
            <a:r>
              <a:rPr lang="en-US" dirty="0">
                <a:latin typeface="Calibri" panose="020F0502020204030204" pitchFamily="34" charset="0"/>
                <a:cs typeface="Arial" pitchFamily="34" charset="0"/>
              </a:rPr>
              <a:t> + B ( </a:t>
            </a:r>
            <a:r>
              <a:rPr lang="en-US" dirty="0" err="1">
                <a:latin typeface="Calibri" panose="020F0502020204030204" pitchFamily="34" charset="0"/>
                <a:cs typeface="Arial" pitchFamily="34" charset="0"/>
              </a:rPr>
              <a:t>Rm-Rf</a:t>
            </a:r>
            <a:r>
              <a:rPr lang="en-US" dirty="0">
                <a:latin typeface="Calibri" panose="020F0502020204030204" pitchFamily="34" charset="0"/>
                <a:cs typeface="Arial" pitchFamily="34" charset="0"/>
              </a:rPr>
              <a:t>) + SCRP + CSRP  </a:t>
            </a:r>
          </a:p>
        </p:txBody>
      </p:sp>
      <p:sp>
        <p:nvSpPr>
          <p:cNvPr id="20" name="Rectangle 7"/>
          <p:cNvSpPr>
            <a:spLocks noChangeArrowheads="1"/>
          </p:cNvSpPr>
          <p:nvPr/>
        </p:nvSpPr>
        <p:spPr bwMode="auto">
          <a:xfrm>
            <a:off x="3982903" y="1417638"/>
            <a:ext cx="7466147"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0"/>
              </a:spcBef>
              <a:buFontTx/>
              <a:buNone/>
            </a:pPr>
            <a:r>
              <a:rPr lang="en-US" altLang="en-US" sz="1800" i="1"/>
              <a:t>The Cost of Equity (Ke) is computed by using Modified Capital Asset Pricing Model (Mod. CAPM)</a:t>
            </a:r>
          </a:p>
        </p:txBody>
      </p:sp>
    </p:spTree>
    <p:extLst>
      <p:ext uri="{BB962C8B-B14F-4D97-AF65-F5344CB8AC3E}">
        <p14:creationId xmlns:p14="http://schemas.microsoft.com/office/powerpoint/2010/main" xmlns="" val="311921925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P">
      <a:dk1>
        <a:srgbClr val="000000"/>
      </a:dk1>
      <a:lt1>
        <a:srgbClr val="FFFFFF"/>
      </a:lt1>
      <a:dk2>
        <a:srgbClr val="666666"/>
      </a:dk2>
      <a:lt2>
        <a:srgbClr val="CCCCCC"/>
      </a:lt2>
      <a:accent1>
        <a:srgbClr val="E41D35"/>
      </a:accent1>
      <a:accent2>
        <a:srgbClr val="141F3C"/>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8005</TotalTime>
  <Words>7528</Words>
  <Application>Microsoft Office PowerPoint</Application>
  <PresentationFormat>Custom</PresentationFormat>
  <Paragraphs>901</Paragraphs>
  <Slides>106</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106</vt:i4>
      </vt:variant>
    </vt:vector>
  </HeadingPairs>
  <TitlesOfParts>
    <vt:vector size="109" baseType="lpstr">
      <vt:lpstr>Office Theme</vt:lpstr>
      <vt:lpstr>Document</vt:lpstr>
      <vt:lpstr>Acrobat Document</vt:lpstr>
      <vt:lpstr>Slide 0</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Sagar Bhargava</dc:creator>
  <cp:lastModifiedBy>eisht</cp:lastModifiedBy>
  <cp:revision>1422</cp:revision>
  <cp:lastPrinted>2018-05-11T06:42:06Z</cp:lastPrinted>
  <dcterms:created xsi:type="dcterms:W3CDTF">2016-11-10T11:16:19Z</dcterms:created>
  <dcterms:modified xsi:type="dcterms:W3CDTF">2019-04-30T06:20:30Z</dcterms:modified>
</cp:coreProperties>
</file>