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4" r:id="rId3"/>
    <p:sldId id="268" r:id="rId4"/>
    <p:sldId id="347" r:id="rId5"/>
    <p:sldId id="352" r:id="rId6"/>
    <p:sldId id="270" r:id="rId7"/>
    <p:sldId id="278" r:id="rId8"/>
    <p:sldId id="368" r:id="rId9"/>
    <p:sldId id="372" r:id="rId10"/>
    <p:sldId id="373" r:id="rId11"/>
    <p:sldId id="393" r:id="rId12"/>
    <p:sldId id="394" r:id="rId13"/>
    <p:sldId id="40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93" autoAdjust="0"/>
    <p:restoredTop sz="94660"/>
  </p:normalViewPr>
  <p:slideViewPr>
    <p:cSldViewPr snapToGrid="0">
      <p:cViewPr varScale="1">
        <p:scale>
          <a:sx n="86" d="100"/>
          <a:sy n="86" d="100"/>
        </p:scale>
        <p:origin x="187" y="62"/>
      </p:cViewPr>
      <p:guideLst/>
    </p:cSldViewPr>
  </p:slideViewPr>
  <p:notesTextViewPr>
    <p:cViewPr>
      <p:scale>
        <a:sx n="1" d="1"/>
        <a:sy n="1" d="1"/>
      </p:scale>
      <p:origin x="0" y="0"/>
    </p:cViewPr>
  </p:notesTextViewPr>
  <p:sorterViewPr>
    <p:cViewPr>
      <p:scale>
        <a:sx n="130" d="100"/>
        <a:sy n="130" d="100"/>
      </p:scale>
      <p:origin x="0" y="-85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F09ADD-737C-460B-B861-3D53432B45CE}" type="datetimeFigureOut">
              <a:rPr lang="en-US" smtClean="0"/>
              <a:t>08-Feb-19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27001-154C-477E-8CB6-22281F51667D}" type="slidenum">
              <a:rPr lang="en-US" smtClean="0"/>
              <a:t>‹#›</a:t>
            </a:fld>
            <a:endParaRPr lang="en-US"/>
          </a:p>
        </p:txBody>
      </p:sp>
    </p:spTree>
    <p:extLst>
      <p:ext uri="{BB962C8B-B14F-4D97-AF65-F5344CB8AC3E}">
        <p14:creationId xmlns:p14="http://schemas.microsoft.com/office/powerpoint/2010/main" val="3298096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2</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11</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12</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13</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3</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p:spPr>
        <p:txBody>
          <a:bodyPr/>
          <a:lstStyle/>
          <a:p>
            <a:fld id="{47CFB649-BD34-4108-B1E2-2BDD3F749EA1}" type="slidenum">
              <a:rPr lang="en-US"/>
              <a:pPr/>
              <a:t>4</a:t>
            </a:fld>
            <a:endParaRPr lang="en-US" dirty="0"/>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p:spPr>
        <p:txBody>
          <a:bodyPr/>
          <a:lstStyle/>
          <a:p>
            <a:fld id="{47CFB649-BD34-4108-B1E2-2BDD3F749EA1}" type="slidenum">
              <a:rPr lang="en-US"/>
              <a:pPr/>
              <a:t>5</a:t>
            </a:fld>
            <a:endParaRPr lang="en-US" dirty="0"/>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6</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7</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8</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9</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661A830-63D5-4EFB-B839-2C310EB11E1F}" type="slidenum">
              <a:rPr lang="en-US" smtClean="0">
                <a:ea typeface="Osaka" pitchFamily="112" charset="-128"/>
              </a:rPr>
              <a:pPr/>
              <a:t>10</a:t>
            </a:fld>
            <a:endParaRPr lang="en-US" dirty="0">
              <a:ea typeface="Osaka" pitchFamily="112" charset="-128"/>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05DEC-839A-43F6-9E79-3E9CBDCB84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88A026-08BD-43B6-A28F-A85ACFCA9D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720502-763A-4217-BA3E-C13179FFF3EC}"/>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5" name="Footer Placeholder 4">
            <a:extLst>
              <a:ext uri="{FF2B5EF4-FFF2-40B4-BE49-F238E27FC236}">
                <a16:creationId xmlns:a16="http://schemas.microsoft.com/office/drawing/2014/main" id="{3076F02D-E5D8-49AF-9B1E-E22EBA81BA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A57864-141E-4204-8C48-EBD1A3253A97}"/>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2731990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67A86-9003-4DBE-AA3F-50BBBB5AB8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428060-CFB2-44EE-AC16-8B29F98A07E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DF60C4-61B7-4E57-894C-FB2BE1912285}"/>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5" name="Footer Placeholder 4">
            <a:extLst>
              <a:ext uri="{FF2B5EF4-FFF2-40B4-BE49-F238E27FC236}">
                <a16:creationId xmlns:a16="http://schemas.microsoft.com/office/drawing/2014/main" id="{C7BCD480-390D-4207-9651-8552FEC5C4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4750D-E4AD-4B3D-B03C-A314205E1F28}"/>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3102439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880962D-C6FF-47F2-8498-4A117C31D0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4EF722-4777-4D4A-BDA7-45D67AF2E9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9809CA-53B2-4369-8D25-04B7226D157C}"/>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5" name="Footer Placeholder 4">
            <a:extLst>
              <a:ext uri="{FF2B5EF4-FFF2-40B4-BE49-F238E27FC236}">
                <a16:creationId xmlns:a16="http://schemas.microsoft.com/office/drawing/2014/main" id="{7A83A03D-0AE5-4587-9B77-5BC4EC348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F2C51-376A-49DE-B603-BC08573995A1}"/>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355024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6013B-3AAE-4C0C-A8E6-E08E585899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49D768-5919-4BC9-8C93-38B30D598B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B6052E-9E0A-4177-BEE7-C8E5C409A893}"/>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5" name="Footer Placeholder 4">
            <a:extLst>
              <a:ext uri="{FF2B5EF4-FFF2-40B4-BE49-F238E27FC236}">
                <a16:creationId xmlns:a16="http://schemas.microsoft.com/office/drawing/2014/main" id="{F8305E58-6255-42FE-9388-0FFF3B97CA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E90D00-21E7-4ABF-9563-DAC61DAB1A9F}"/>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283259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697D0-60A2-48AE-8C34-61E52A9A60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3DD44E-E1DA-450A-88E8-F01547A472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83F2C26-6E67-43FD-BD30-EBE2D3D12A25}"/>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5" name="Footer Placeholder 4">
            <a:extLst>
              <a:ext uri="{FF2B5EF4-FFF2-40B4-BE49-F238E27FC236}">
                <a16:creationId xmlns:a16="http://schemas.microsoft.com/office/drawing/2014/main" id="{E1E83847-08C8-4555-A43A-C8080868B0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EF975A-0281-4600-A097-31BC8D18D14A}"/>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3056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A3D5E-31AA-4240-9E45-881913209E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C2183D-D0E8-4748-93E9-540C636074D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CCCA6E-DA4B-49C3-8CDE-0A2244B7B5E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2CE0E9-BF97-4513-8F7E-B0226428E9AA}"/>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6" name="Footer Placeholder 5">
            <a:extLst>
              <a:ext uri="{FF2B5EF4-FFF2-40B4-BE49-F238E27FC236}">
                <a16:creationId xmlns:a16="http://schemas.microsoft.com/office/drawing/2014/main" id="{75BF4DAF-20D8-4289-ADD3-137F56FC3F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71BEB9-FCDE-4E46-99C4-D675B3F4FCDB}"/>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2542033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D36EB-3A57-45BE-9979-1DE79491C0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9F7FB9-C5B1-49BB-8A9A-E2D9E464A9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E6E5B3-6701-4799-8A26-7A8D62BA6D8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86BC83-EB78-4195-B663-35543E1E20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1A152-F600-45F2-ABF7-BF4FE43D2CC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404646-858A-4D67-A99F-7BF651D169BF}"/>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8" name="Footer Placeholder 7">
            <a:extLst>
              <a:ext uri="{FF2B5EF4-FFF2-40B4-BE49-F238E27FC236}">
                <a16:creationId xmlns:a16="http://schemas.microsoft.com/office/drawing/2014/main" id="{611AE263-CAC6-4BB3-86D3-9ABAE125F5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729C6E-5CBB-4E5D-B66B-09ABB83614CE}"/>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2337889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FFF78-822D-4DD7-BA65-323ABEFB88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3018AA-07C1-4943-AE5B-1DA69579AF8B}"/>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4" name="Footer Placeholder 3">
            <a:extLst>
              <a:ext uri="{FF2B5EF4-FFF2-40B4-BE49-F238E27FC236}">
                <a16:creationId xmlns:a16="http://schemas.microsoft.com/office/drawing/2014/main" id="{BB4E754D-CAA8-4B8B-91B9-B6C290C05D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889EC4-77BB-4E6B-9926-D5045CBA629A}"/>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3721414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145493-2D76-4887-BA57-B1C3BABB0A2E}"/>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3" name="Footer Placeholder 2">
            <a:extLst>
              <a:ext uri="{FF2B5EF4-FFF2-40B4-BE49-F238E27FC236}">
                <a16:creationId xmlns:a16="http://schemas.microsoft.com/office/drawing/2014/main" id="{AF3E0278-84A3-4BAC-9C2D-552A127B986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816D3F-C30A-4B7D-8985-B03602F2BC99}"/>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823271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5D5F9-19D7-4841-8B62-8A7A07F5AD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39DC67-9889-4923-9D32-9D5ADCE6C5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F66E0C-22AA-4CF2-B234-9A74865C1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D5452F-F500-482D-BA1D-2EFB6A5370B3}"/>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6" name="Footer Placeholder 5">
            <a:extLst>
              <a:ext uri="{FF2B5EF4-FFF2-40B4-BE49-F238E27FC236}">
                <a16:creationId xmlns:a16="http://schemas.microsoft.com/office/drawing/2014/main" id="{6F7637BD-E348-4415-8957-D070101D5A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99BB82-8276-4B51-A2AB-8559A813D59B}"/>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172216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F0D24-A281-40F0-B9AB-D125AB8E38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448BE8-3C88-45E4-97C3-5D5AC8C591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E949AD-DBF4-4E20-A847-B331DB612D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A65A8ED-0BDE-4BFE-902C-0A733899DF40}"/>
              </a:ext>
            </a:extLst>
          </p:cNvPr>
          <p:cNvSpPr>
            <a:spLocks noGrp="1"/>
          </p:cNvSpPr>
          <p:nvPr>
            <p:ph type="dt" sz="half" idx="10"/>
          </p:nvPr>
        </p:nvSpPr>
        <p:spPr/>
        <p:txBody>
          <a:bodyPr/>
          <a:lstStyle/>
          <a:p>
            <a:fld id="{A8A3DAF7-7620-4C98-8FC3-E417B6806578}" type="datetimeFigureOut">
              <a:rPr lang="en-US" smtClean="0"/>
              <a:t>08-Feb-19</a:t>
            </a:fld>
            <a:endParaRPr lang="en-US"/>
          </a:p>
        </p:txBody>
      </p:sp>
      <p:sp>
        <p:nvSpPr>
          <p:cNvPr id="6" name="Footer Placeholder 5">
            <a:extLst>
              <a:ext uri="{FF2B5EF4-FFF2-40B4-BE49-F238E27FC236}">
                <a16:creationId xmlns:a16="http://schemas.microsoft.com/office/drawing/2014/main" id="{56EFC13C-17AB-4123-90E2-CC5D3D07DE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2BFF46-29DB-497D-99DE-9B7C2FE1199E}"/>
              </a:ext>
            </a:extLst>
          </p:cNvPr>
          <p:cNvSpPr>
            <a:spLocks noGrp="1"/>
          </p:cNvSpPr>
          <p:nvPr>
            <p:ph type="sldNum" sz="quarter" idx="12"/>
          </p:nvPr>
        </p:nvSpPr>
        <p:spPr/>
        <p:txBody>
          <a:bodyPr/>
          <a:lstStyle/>
          <a:p>
            <a:fld id="{09DEFB61-D30B-4822-853B-CE45471E4141}" type="slidenum">
              <a:rPr lang="en-US" smtClean="0"/>
              <a:t>‹#›</a:t>
            </a:fld>
            <a:endParaRPr lang="en-US"/>
          </a:p>
        </p:txBody>
      </p:sp>
    </p:spTree>
    <p:extLst>
      <p:ext uri="{BB962C8B-B14F-4D97-AF65-F5344CB8AC3E}">
        <p14:creationId xmlns:p14="http://schemas.microsoft.com/office/powerpoint/2010/main" val="1352739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25C769-C3E6-4776-A7D6-5CC194854D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D0B9AD-84A7-4435-A8AE-8FA84268B4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FFDC47-66FA-4F69-800F-FD4BF011BA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A3DAF7-7620-4C98-8FC3-E417B6806578}" type="datetimeFigureOut">
              <a:rPr lang="en-US" smtClean="0"/>
              <a:t>08-Feb-19</a:t>
            </a:fld>
            <a:endParaRPr lang="en-US"/>
          </a:p>
        </p:txBody>
      </p:sp>
      <p:sp>
        <p:nvSpPr>
          <p:cNvPr id="5" name="Footer Placeholder 4">
            <a:extLst>
              <a:ext uri="{FF2B5EF4-FFF2-40B4-BE49-F238E27FC236}">
                <a16:creationId xmlns:a16="http://schemas.microsoft.com/office/drawing/2014/main" id="{DF40EB07-CE67-497C-9556-76B5A93B3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457E47-18D9-4724-9BE6-3B477AC377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DEFB61-D30B-4822-853B-CE45471E4141}" type="slidenum">
              <a:rPr lang="en-US" smtClean="0"/>
              <a:t>‹#›</a:t>
            </a:fld>
            <a:endParaRPr lang="en-US"/>
          </a:p>
        </p:txBody>
      </p:sp>
    </p:spTree>
    <p:extLst>
      <p:ext uri="{BB962C8B-B14F-4D97-AF65-F5344CB8AC3E}">
        <p14:creationId xmlns:p14="http://schemas.microsoft.com/office/powerpoint/2010/main" val="2023009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64461-542E-4318-A5B0-0FBDD4D684CE}"/>
              </a:ext>
            </a:extLst>
          </p:cNvPr>
          <p:cNvSpPr>
            <a:spLocks noGrp="1"/>
          </p:cNvSpPr>
          <p:nvPr>
            <p:ph type="ctrTitle"/>
          </p:nvPr>
        </p:nvSpPr>
        <p:spPr>
          <a:xfrm>
            <a:off x="1524000" y="174076"/>
            <a:ext cx="9144000" cy="1846113"/>
          </a:xfrm>
        </p:spPr>
        <p:txBody>
          <a:bodyPr anchor="t" anchorCtr="0"/>
          <a:lstStyle/>
          <a:p>
            <a:r>
              <a:rPr lang="en-US" dirty="0"/>
              <a:t>Introduction to Law of U.S. Corporate Reorganizations</a:t>
            </a:r>
          </a:p>
        </p:txBody>
      </p:sp>
      <p:sp>
        <p:nvSpPr>
          <p:cNvPr id="3" name="Subtitle 2">
            <a:extLst>
              <a:ext uri="{FF2B5EF4-FFF2-40B4-BE49-F238E27FC236}">
                <a16:creationId xmlns:a16="http://schemas.microsoft.com/office/drawing/2014/main" id="{8AC0FE2E-74D4-4F9A-B649-F93337D7269C}"/>
              </a:ext>
            </a:extLst>
          </p:cNvPr>
          <p:cNvSpPr>
            <a:spLocks noGrp="1"/>
          </p:cNvSpPr>
          <p:nvPr>
            <p:ph type="subTitle" idx="1"/>
          </p:nvPr>
        </p:nvSpPr>
        <p:spPr>
          <a:xfrm>
            <a:off x="1524000" y="4172505"/>
            <a:ext cx="9144000" cy="2201661"/>
          </a:xfrm>
        </p:spPr>
        <p:txBody>
          <a:bodyPr>
            <a:normAutofit lnSpcReduction="10000"/>
          </a:bodyPr>
          <a:lstStyle/>
          <a:p>
            <a:pPr>
              <a:spcBef>
                <a:spcPts val="0"/>
              </a:spcBef>
              <a:spcAft>
                <a:spcPts val="1200"/>
              </a:spcAft>
            </a:pPr>
            <a:r>
              <a:rPr lang="en-US" dirty="0"/>
              <a:t>Prof. C. Scott Pryor</a:t>
            </a:r>
          </a:p>
          <a:p>
            <a:pPr>
              <a:spcBef>
                <a:spcPts val="0"/>
              </a:spcBef>
              <a:spcAft>
                <a:spcPts val="600"/>
              </a:spcAft>
            </a:pPr>
            <a:r>
              <a:rPr lang="en-US" dirty="0"/>
              <a:t>Fulbright-Nehru Research Scholar at</a:t>
            </a:r>
          </a:p>
          <a:p>
            <a:pPr>
              <a:spcBef>
                <a:spcPts val="0"/>
              </a:spcBef>
              <a:spcAft>
                <a:spcPts val="1200"/>
              </a:spcAft>
            </a:pPr>
            <a:r>
              <a:rPr lang="en-US" dirty="0"/>
              <a:t>National Law University, Delhi</a:t>
            </a:r>
          </a:p>
          <a:p>
            <a:pPr>
              <a:spcBef>
                <a:spcPts val="0"/>
              </a:spcBef>
              <a:spcAft>
                <a:spcPts val="600"/>
              </a:spcAft>
            </a:pPr>
            <a:r>
              <a:rPr lang="en-US" dirty="0"/>
              <a:t>Professor of Law at</a:t>
            </a:r>
          </a:p>
          <a:p>
            <a:pPr>
              <a:spcBef>
                <a:spcPts val="0"/>
              </a:spcBef>
              <a:spcAft>
                <a:spcPts val="600"/>
              </a:spcAft>
            </a:pPr>
            <a:r>
              <a:rPr lang="en-US" dirty="0"/>
              <a:t>Campbell University School of Law, Raleigh, NC, USA</a:t>
            </a:r>
          </a:p>
          <a:p>
            <a:endParaRPr lang="en-US" dirty="0"/>
          </a:p>
        </p:txBody>
      </p:sp>
      <p:sp>
        <p:nvSpPr>
          <p:cNvPr id="5" name="Rectangle 4">
            <a:extLst>
              <a:ext uri="{FF2B5EF4-FFF2-40B4-BE49-F238E27FC236}">
                <a16:creationId xmlns:a16="http://schemas.microsoft.com/office/drawing/2014/main" id="{C4694B80-B2CD-444D-84A1-47CB90937ECE}"/>
              </a:ext>
            </a:extLst>
          </p:cNvPr>
          <p:cNvSpPr/>
          <p:nvPr/>
        </p:nvSpPr>
        <p:spPr>
          <a:xfrm>
            <a:off x="2050743" y="1825096"/>
            <a:ext cx="7892248" cy="2000548"/>
          </a:xfrm>
          <a:prstGeom prst="rect">
            <a:avLst/>
          </a:prstGeom>
        </p:spPr>
        <p:txBody>
          <a:bodyPr wrap="square">
            <a:spAutoFit/>
          </a:bodyPr>
          <a:lstStyle/>
          <a:p>
            <a:pPr algn="ctr"/>
            <a:r>
              <a:rPr lang="en-US" sz="3600" dirty="0">
                <a:solidFill>
                  <a:srgbClr val="222222"/>
                </a:solidFill>
                <a:latin typeface="Arial" panose="020B0604020202020204" pitchFamily="34" charset="0"/>
              </a:rPr>
              <a:t>Insolvency Professional Agency </a:t>
            </a:r>
          </a:p>
          <a:p>
            <a:pPr algn="ctr"/>
            <a:r>
              <a:rPr lang="en-US" sz="3600" dirty="0">
                <a:solidFill>
                  <a:srgbClr val="222222"/>
                </a:solidFill>
                <a:latin typeface="Arial" panose="020B0604020202020204" pitchFamily="34" charset="0"/>
              </a:rPr>
              <a:t>of</a:t>
            </a:r>
          </a:p>
          <a:p>
            <a:pPr algn="ctr"/>
            <a:r>
              <a:rPr lang="en-US" sz="3600" dirty="0">
                <a:solidFill>
                  <a:srgbClr val="222222"/>
                </a:solidFill>
                <a:latin typeface="Arial" panose="020B0604020202020204" pitchFamily="34" charset="0"/>
              </a:rPr>
              <a:t>Institute of Cost Accountants of India</a:t>
            </a:r>
          </a:p>
          <a:p>
            <a:pPr algn="ctr"/>
            <a:r>
              <a:rPr lang="en-US" sz="1600" dirty="0">
                <a:solidFill>
                  <a:srgbClr val="222222"/>
                </a:solidFill>
                <a:latin typeface="Arial" panose="020B0604020202020204" pitchFamily="34" charset="0"/>
              </a:rPr>
              <a:t>February 2019</a:t>
            </a:r>
            <a:endParaRPr lang="en-US" sz="1600" dirty="0"/>
          </a:p>
        </p:txBody>
      </p:sp>
    </p:spTree>
    <p:extLst>
      <p:ext uri="{BB962C8B-B14F-4D97-AF65-F5344CB8AC3E}">
        <p14:creationId xmlns:p14="http://schemas.microsoft.com/office/powerpoint/2010/main" val="2898680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a:r>
              <a:rPr lang="en-US" dirty="0"/>
              <a:t>Corporate Reorganization</a:t>
            </a:r>
            <a:endParaRPr lang="en-US" dirty="0">
              <a:latin typeface="+mn-lt"/>
            </a:endParaRP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startAt="6"/>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10</a:t>
            </a:fld>
            <a:endParaRPr lang="en-US" dirty="0"/>
          </a:p>
        </p:txBody>
      </p:sp>
      <p:sp>
        <p:nvSpPr>
          <p:cNvPr id="5" name="Rectangle 3"/>
          <p:cNvSpPr txBox="1">
            <a:spLocks noChangeArrowheads="1"/>
          </p:cNvSpPr>
          <p:nvPr/>
        </p:nvSpPr>
        <p:spPr>
          <a:xfrm>
            <a:off x="838200" y="2133600"/>
            <a:ext cx="9372600" cy="4449762"/>
          </a:xfrm>
          <a:prstGeom prst="rect">
            <a:avLst/>
          </a:prstGeom>
        </p:spPr>
        <p:txBody>
          <a:bodyPr vert="horz" lIns="91440" tIns="45720" rIns="91440" bIns="45720" rtlCol="0">
            <a:noAutofit/>
          </a:bodyPr>
          <a:lstStyle/>
          <a:p>
            <a:pPr marL="457200" indent="-457200">
              <a:spcBef>
                <a:spcPts val="300"/>
              </a:spcBef>
              <a:buClr>
                <a:schemeClr val="tx1"/>
              </a:buClr>
              <a:buSzPct val="100000"/>
              <a:buFont typeface="+mj-lt"/>
              <a:buAutoNum type="arabicPeriod" startAt="4"/>
            </a:pPr>
            <a:r>
              <a:rPr lang="en-US" sz="2400" dirty="0"/>
              <a:t>Plan of Reorganization – Process and Procedure</a:t>
            </a:r>
          </a:p>
          <a:p>
            <a:pPr marL="914400" indent="-457200">
              <a:spcBef>
                <a:spcPts val="300"/>
              </a:spcBef>
              <a:buSzPct val="80000"/>
              <a:buFont typeface="Arial" pitchFamily="34" charset="0"/>
              <a:buChar char="•"/>
            </a:pPr>
            <a:r>
              <a:rPr kumimoji="1" lang="en-US" sz="2200" dirty="0"/>
              <a:t>Core issue is usually cash flow</a:t>
            </a:r>
          </a:p>
          <a:p>
            <a:pPr marL="1371600" lvl="1" indent="-457200">
              <a:spcBef>
                <a:spcPts val="300"/>
              </a:spcBef>
              <a:buSzPct val="80000"/>
              <a:buFont typeface="Courier New" pitchFamily="49" charset="0"/>
              <a:buChar char="o"/>
            </a:pPr>
            <a:r>
              <a:rPr kumimoji="1" lang="en-US" sz="2000" dirty="0"/>
              <a:t>Bankruptcy cannot grow money!</a:t>
            </a:r>
          </a:p>
          <a:p>
            <a:pPr marL="1371600" lvl="1" indent="-457200">
              <a:spcBef>
                <a:spcPts val="300"/>
              </a:spcBef>
              <a:buSzPct val="80000"/>
              <a:buFont typeface="Courier New" pitchFamily="49" charset="0"/>
              <a:buChar char="o"/>
            </a:pPr>
            <a:r>
              <a:rPr kumimoji="1" lang="en-US" sz="2000" dirty="0"/>
              <a:t>The final question: Can the restructured debtor make its anticipated net revenues cover the new debt service?</a:t>
            </a:r>
          </a:p>
          <a:p>
            <a:pPr marL="914400" indent="-457200">
              <a:spcBef>
                <a:spcPts val="300"/>
              </a:spcBef>
              <a:buFont typeface="Arial" pitchFamily="34" charset="0"/>
              <a:buChar char="•"/>
            </a:pPr>
            <a:endParaRPr kumimoji="1" lang="en-US" sz="2200" dirty="0"/>
          </a:p>
          <a:p>
            <a:pPr marL="1371600" lvl="2" indent="-457200">
              <a:spcBef>
                <a:spcPts val="300"/>
              </a:spcBef>
              <a:buClr>
                <a:schemeClr val="tx1"/>
              </a:buClr>
              <a:buSzPct val="80000"/>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a:r>
              <a:rPr lang="en-US" dirty="0"/>
              <a:t>Corporate Reorganization</a:t>
            </a:r>
            <a:endParaRPr lang="en-US" dirty="0">
              <a:latin typeface="+mn-lt"/>
            </a:endParaRP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startAt="7"/>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11</a:t>
            </a:fld>
            <a:endParaRPr lang="en-US" dirty="0"/>
          </a:p>
        </p:txBody>
      </p:sp>
      <p:sp>
        <p:nvSpPr>
          <p:cNvPr id="5" name="Rectangle 3"/>
          <p:cNvSpPr txBox="1">
            <a:spLocks noChangeArrowheads="1"/>
          </p:cNvSpPr>
          <p:nvPr/>
        </p:nvSpPr>
        <p:spPr>
          <a:xfrm>
            <a:off x="798990" y="1981200"/>
            <a:ext cx="9411810" cy="4082249"/>
          </a:xfrm>
          <a:prstGeom prst="rect">
            <a:avLst/>
          </a:prstGeom>
        </p:spPr>
        <p:txBody>
          <a:bodyPr vert="horz" lIns="91440" tIns="45720" rIns="91440" bIns="45720" rtlCol="0">
            <a:noAutofit/>
          </a:bodyPr>
          <a:lstStyle/>
          <a:p>
            <a:pPr marL="457200" indent="-457200">
              <a:lnSpc>
                <a:spcPts val="3000"/>
              </a:lnSpc>
              <a:spcBef>
                <a:spcPts val="300"/>
              </a:spcBef>
              <a:buClr>
                <a:schemeClr val="tx1"/>
              </a:buClr>
              <a:buSzPct val="100000"/>
              <a:buFont typeface="+mj-lt"/>
              <a:buAutoNum type="arabicPeriod" startAt="4"/>
            </a:pPr>
            <a:r>
              <a:rPr lang="en-US" sz="2400" dirty="0"/>
              <a:t>Classification of Claims and Voting– Bankr. Code § 1126(c): </a:t>
            </a:r>
          </a:p>
          <a:p>
            <a:pPr marL="914400" lvl="1" indent="-457200">
              <a:lnSpc>
                <a:spcPts val="3000"/>
              </a:lnSpc>
              <a:spcBef>
                <a:spcPts val="300"/>
              </a:spcBef>
              <a:buClr>
                <a:schemeClr val="tx1"/>
              </a:buClr>
              <a:buSzPct val="80000"/>
              <a:buFont typeface="Arial" pitchFamily="34" charset="0"/>
              <a:buChar char="•"/>
            </a:pPr>
            <a:r>
              <a:rPr lang="en-US" sz="2200" dirty="0"/>
              <a:t>a class of claims has accepted a plan if creditors that hold</a:t>
            </a:r>
          </a:p>
          <a:p>
            <a:pPr marL="1371600" lvl="2" indent="-457200">
              <a:lnSpc>
                <a:spcPts val="3000"/>
              </a:lnSpc>
              <a:spcBef>
                <a:spcPts val="300"/>
              </a:spcBef>
              <a:buClr>
                <a:schemeClr val="tx1"/>
              </a:buClr>
              <a:buSzPct val="80000"/>
              <a:buFont typeface="Courier New" pitchFamily="49" charset="0"/>
              <a:buChar char="o"/>
            </a:pPr>
            <a:r>
              <a:rPr lang="en-US" sz="2000" dirty="0"/>
              <a:t>at least </a:t>
            </a:r>
            <a:r>
              <a:rPr lang="en-US" sz="2200" dirty="0"/>
              <a:t>⅔</a:t>
            </a:r>
            <a:r>
              <a:rPr lang="en-US" sz="2000" dirty="0"/>
              <a:t> in amount, and</a:t>
            </a:r>
          </a:p>
          <a:p>
            <a:pPr marL="1371600" lvl="2" indent="-457200">
              <a:lnSpc>
                <a:spcPts val="3000"/>
              </a:lnSpc>
              <a:spcBef>
                <a:spcPts val="300"/>
              </a:spcBef>
              <a:buClr>
                <a:schemeClr val="tx1"/>
              </a:buClr>
              <a:buSzPct val="80000"/>
              <a:buFont typeface="Courier New" pitchFamily="49" charset="0"/>
              <a:buChar char="o"/>
            </a:pPr>
            <a:r>
              <a:rPr lang="en-US" sz="2000" b="1" dirty="0"/>
              <a:t>&gt;</a:t>
            </a:r>
            <a:r>
              <a:rPr lang="en-US" sz="2000" dirty="0"/>
              <a:t> </a:t>
            </a:r>
            <a:r>
              <a:rPr lang="en-US" sz="2200" dirty="0"/>
              <a:t>½</a:t>
            </a:r>
            <a:r>
              <a:rPr lang="en-US" sz="2000" dirty="0"/>
              <a:t> in number</a:t>
            </a:r>
          </a:p>
          <a:p>
            <a:pPr marL="914400" lvl="1" indent="-457200">
              <a:lnSpc>
                <a:spcPts val="3000"/>
              </a:lnSpc>
              <a:spcBef>
                <a:spcPts val="300"/>
              </a:spcBef>
              <a:buClr>
                <a:schemeClr val="tx1"/>
              </a:buClr>
              <a:buSzPct val="80000"/>
              <a:buFont typeface="Arial" pitchFamily="34" charset="0"/>
              <a:buChar char="•"/>
            </a:pPr>
            <a:r>
              <a:rPr lang="en-US" sz="2000" dirty="0"/>
              <a:t>vote to accept the plan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a:r>
              <a:rPr lang="en-US" dirty="0"/>
              <a:t>Corporate Reorganization</a:t>
            </a:r>
            <a:endParaRPr lang="en-US" dirty="0">
              <a:latin typeface="+mn-lt"/>
            </a:endParaRP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startAt="8"/>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12</a:t>
            </a:fld>
            <a:endParaRPr lang="en-US" dirty="0"/>
          </a:p>
        </p:txBody>
      </p:sp>
      <p:sp>
        <p:nvSpPr>
          <p:cNvPr id="5" name="Rectangle 3"/>
          <p:cNvSpPr txBox="1">
            <a:spLocks noChangeArrowheads="1"/>
          </p:cNvSpPr>
          <p:nvPr/>
        </p:nvSpPr>
        <p:spPr>
          <a:xfrm>
            <a:off x="838200" y="1981200"/>
            <a:ext cx="9372600" cy="4602162"/>
          </a:xfrm>
          <a:prstGeom prst="rect">
            <a:avLst/>
          </a:prstGeom>
        </p:spPr>
        <p:txBody>
          <a:bodyPr vert="horz" lIns="91440" tIns="45720" rIns="91440" bIns="45720" rtlCol="0">
            <a:noAutofit/>
          </a:bodyPr>
          <a:lstStyle/>
          <a:p>
            <a:pPr marL="457200" indent="-457200">
              <a:lnSpc>
                <a:spcPts val="3000"/>
              </a:lnSpc>
              <a:spcBef>
                <a:spcPts val="300"/>
              </a:spcBef>
              <a:buClr>
                <a:schemeClr val="tx1"/>
              </a:buClr>
              <a:buSzPct val="100000"/>
              <a:buFont typeface="+mj-lt"/>
              <a:buAutoNum type="arabicPeriod"/>
            </a:pPr>
            <a:r>
              <a:rPr lang="en-US" sz="2400" dirty="0"/>
              <a:t>Confirmation of Plan – Bankr. Code § 1129(a): The court shall confirm a plan only if </a:t>
            </a:r>
            <a:r>
              <a:rPr lang="en-US" sz="2400" i="1" dirty="0"/>
              <a:t>all</a:t>
            </a:r>
            <a:r>
              <a:rPr lang="en-US" sz="2400" dirty="0"/>
              <a:t> of the following requirements are met:</a:t>
            </a:r>
          </a:p>
          <a:p>
            <a:pPr lvl="1">
              <a:lnSpc>
                <a:spcPts val="3000"/>
              </a:lnSpc>
              <a:spcBef>
                <a:spcPts val="300"/>
              </a:spcBef>
              <a:buClr>
                <a:schemeClr val="tx1"/>
              </a:buClr>
              <a:buSzPct val="100000"/>
            </a:pPr>
            <a:r>
              <a:rPr lang="en-US" sz="2200" dirty="0"/>
              <a:t>…</a:t>
            </a:r>
          </a:p>
          <a:p>
            <a:pPr marL="914400" lvl="1" indent="-457200">
              <a:lnSpc>
                <a:spcPts val="3000"/>
              </a:lnSpc>
              <a:spcBef>
                <a:spcPts val="300"/>
              </a:spcBef>
              <a:buClr>
                <a:schemeClr val="tx1"/>
              </a:buClr>
              <a:buSzPct val="100000"/>
              <a:buFont typeface="Wingdings" pitchFamily="2" charset="2"/>
              <a:buAutoNum type="arabicParenBoth" startAt="7"/>
            </a:pPr>
            <a:r>
              <a:rPr lang="en-US" sz="2200" dirty="0"/>
              <a:t>With respect to each impaired class</a:t>
            </a:r>
          </a:p>
          <a:p>
            <a:pPr marL="1371600" lvl="2" indent="-457200">
              <a:lnSpc>
                <a:spcPts val="3000"/>
              </a:lnSpc>
              <a:spcBef>
                <a:spcPts val="300"/>
              </a:spcBef>
              <a:buClr>
                <a:schemeClr val="tx1"/>
              </a:buClr>
              <a:buSzPct val="100000"/>
              <a:buAutoNum type="alphaUcParenBoth"/>
            </a:pPr>
            <a:r>
              <a:rPr lang="en-US" sz="2000" dirty="0"/>
              <a:t>Each </a:t>
            </a:r>
            <a:r>
              <a:rPr lang="en-US" sz="2000" i="1" dirty="0"/>
              <a:t>holder </a:t>
            </a:r>
            <a:r>
              <a:rPr lang="en-US" sz="2000" dirty="0"/>
              <a:t>of a claim has either (i) accepted the plan or (ii) will ultimately receive under the plan payments the present value of which is at least as much as it would have received under a Chapter 7 liquidation [the “</a:t>
            </a:r>
            <a:r>
              <a:rPr lang="en-US" sz="2000" i="1" dirty="0"/>
              <a:t>best interests</a:t>
            </a:r>
            <a:r>
              <a:rPr lang="en-US" sz="2000" dirty="0"/>
              <a:t>” test]</a:t>
            </a:r>
          </a:p>
          <a:p>
            <a:pPr marL="1371600" lvl="2" indent="-457200">
              <a:lnSpc>
                <a:spcPts val="3000"/>
              </a:lnSpc>
              <a:spcBef>
                <a:spcPts val="300"/>
              </a:spcBef>
              <a:buClr>
                <a:schemeClr val="tx1"/>
              </a:buClr>
              <a:buSzPct val="100000"/>
              <a:buFont typeface="Arial" panose="020B0604020202020204" pitchFamily="34" charset="0"/>
              <a:buChar char="•"/>
            </a:pPr>
            <a:r>
              <a:rPr lang="en-US" sz="2000" dirty="0">
                <a:effectLst>
                  <a:outerShdw blurRad="38100" dist="38100" dir="2700000" algn="tl">
                    <a:srgbClr val="000000">
                      <a:alpha val="43137"/>
                    </a:srgbClr>
                  </a:outerShdw>
                </a:effectLst>
              </a:rPr>
              <a:t>Proof that payments under plan </a:t>
            </a:r>
            <a:r>
              <a:rPr lang="en-US" sz="2000" u="sng" dirty="0">
                <a:effectLst>
                  <a:outerShdw blurRad="38100" dist="38100" dir="2700000" algn="tl">
                    <a:srgbClr val="000000">
                      <a:alpha val="43137"/>
                    </a:srgbClr>
                  </a:outerShdw>
                </a:effectLst>
              </a:rPr>
              <a:t>&gt;</a:t>
            </a:r>
            <a:r>
              <a:rPr lang="en-US" sz="2000" dirty="0">
                <a:effectLst>
                  <a:outerShdw blurRad="38100" dist="38100" dir="2700000" algn="tl">
                    <a:srgbClr val="000000">
                      <a:alpha val="43137"/>
                    </a:srgbClr>
                  </a:outerShdw>
                </a:effectLst>
              </a:rPr>
              <a:t> liquidation value requires evidence from cost accountants and valuators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a:r>
              <a:rPr lang="en-US" dirty="0"/>
              <a:t>Corporate Reorganization</a:t>
            </a:r>
            <a:endParaRPr lang="en-US" dirty="0">
              <a:latin typeface="+mn-lt"/>
            </a:endParaRP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startAt="8"/>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13</a:t>
            </a:fld>
            <a:endParaRPr lang="en-US" dirty="0"/>
          </a:p>
        </p:txBody>
      </p:sp>
      <p:sp>
        <p:nvSpPr>
          <p:cNvPr id="5" name="Rectangle 3"/>
          <p:cNvSpPr txBox="1">
            <a:spLocks noChangeArrowheads="1"/>
          </p:cNvSpPr>
          <p:nvPr/>
        </p:nvSpPr>
        <p:spPr>
          <a:xfrm>
            <a:off x="1981200" y="1981200"/>
            <a:ext cx="8229600" cy="4495800"/>
          </a:xfrm>
          <a:prstGeom prst="rect">
            <a:avLst/>
          </a:prstGeom>
        </p:spPr>
        <p:txBody>
          <a:bodyPr vert="horz" lIns="91440" tIns="45720" rIns="91440" bIns="45720" rtlCol="0">
            <a:noAutofit/>
          </a:bodyPr>
          <a:lstStyle/>
          <a:p>
            <a:pPr marL="457200" indent="-457200">
              <a:lnSpc>
                <a:spcPts val="3000"/>
              </a:lnSpc>
              <a:spcBef>
                <a:spcPts val="300"/>
              </a:spcBef>
              <a:buClr>
                <a:schemeClr val="tx1"/>
              </a:buClr>
              <a:buSzPct val="100000"/>
              <a:buFont typeface="+mj-lt"/>
              <a:buAutoNum type="arabicPeriod" startAt="11"/>
            </a:pPr>
            <a:r>
              <a:rPr lang="en-US" sz="2400" dirty="0"/>
              <a:t>Confirmation of Plan – Bankr. Code § 1129(a): The court shall confirm a plan only if </a:t>
            </a:r>
            <a:r>
              <a:rPr lang="en-US" sz="2400" i="1" dirty="0"/>
              <a:t>all</a:t>
            </a:r>
            <a:r>
              <a:rPr lang="en-US" sz="2400" dirty="0"/>
              <a:t> of the following requirements are met:</a:t>
            </a:r>
            <a:endParaRPr lang="en-US" sz="2200" dirty="0"/>
          </a:p>
          <a:p>
            <a:pPr lvl="1">
              <a:lnSpc>
                <a:spcPts val="3000"/>
              </a:lnSpc>
              <a:spcBef>
                <a:spcPts val="300"/>
              </a:spcBef>
              <a:buClr>
                <a:schemeClr val="tx1"/>
              </a:buClr>
              <a:buSzPct val="100000"/>
            </a:pPr>
            <a:r>
              <a:rPr lang="en-US" sz="2200" dirty="0"/>
              <a:t>…</a:t>
            </a:r>
          </a:p>
          <a:p>
            <a:pPr marL="914400" lvl="1" indent="-457200">
              <a:lnSpc>
                <a:spcPts val="3000"/>
              </a:lnSpc>
              <a:spcBef>
                <a:spcPts val="300"/>
              </a:spcBef>
              <a:buClr>
                <a:schemeClr val="tx1"/>
              </a:buClr>
              <a:buSzPct val="100000"/>
              <a:buFont typeface="Wingdings" pitchFamily="2" charset="2"/>
              <a:buAutoNum type="arabicParenBoth" startAt="11"/>
            </a:pPr>
            <a:r>
              <a:rPr lang="en-US" sz="2200" dirty="0"/>
              <a:t> Feasibility</a:t>
            </a:r>
          </a:p>
          <a:p>
            <a:pPr marL="1371600" lvl="2" indent="-457200">
              <a:lnSpc>
                <a:spcPts val="3000"/>
              </a:lnSpc>
              <a:spcBef>
                <a:spcPts val="300"/>
              </a:spcBef>
              <a:buClr>
                <a:schemeClr val="tx1"/>
              </a:buClr>
              <a:buSzPct val="80000"/>
              <a:buFont typeface="Courier New" pitchFamily="49" charset="0"/>
              <a:buChar char="o"/>
            </a:pPr>
            <a:r>
              <a:rPr lang="en-US" sz="2000" dirty="0"/>
              <a:t>Will </a:t>
            </a:r>
            <a:r>
              <a:rPr lang="en-US" sz="2000"/>
              <a:t>the restructured debtor </a:t>
            </a:r>
            <a:r>
              <a:rPr lang="en-US" sz="2000" dirty="0"/>
              <a:t>have sufficient net income to service its restructured debt obligations?</a:t>
            </a:r>
          </a:p>
          <a:p>
            <a:pPr marL="1371600" lvl="2" indent="-457200">
              <a:lnSpc>
                <a:spcPts val="3000"/>
              </a:lnSpc>
              <a:spcBef>
                <a:spcPts val="300"/>
              </a:spcBef>
              <a:buClr>
                <a:schemeClr val="tx1"/>
              </a:buClr>
              <a:buSzPct val="80000"/>
              <a:buFont typeface="Courier New" pitchFamily="49" charset="0"/>
              <a:buChar char="o"/>
            </a:pPr>
            <a:r>
              <a:rPr lang="en-US" sz="2000" dirty="0">
                <a:effectLst>
                  <a:outerShdw blurRad="38100" dist="38100" dir="2700000" algn="tl">
                    <a:srgbClr val="000000">
                      <a:alpha val="43137"/>
                    </a:srgbClr>
                  </a:outerShdw>
                </a:effectLst>
              </a:rPr>
              <a:t>Requires evidence from accountants and valuators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pPr marL="640080" indent="-640080">
              <a:lnSpc>
                <a:spcPts val="3600"/>
              </a:lnSpc>
            </a:pPr>
            <a:r>
              <a:rPr lang="en-US" dirty="0"/>
              <a:t>Personages in US Bankruptcy System</a:t>
            </a:r>
          </a:p>
        </p:txBody>
      </p:sp>
      <p:sp>
        <p:nvSpPr>
          <p:cNvPr id="3" name="TextBox 2"/>
          <p:cNvSpPr txBox="1"/>
          <p:nvPr/>
        </p:nvSpPr>
        <p:spPr>
          <a:xfrm>
            <a:off x="838199" y="1517315"/>
            <a:ext cx="9149179" cy="3929281"/>
          </a:xfrm>
          <a:prstGeom prst="rect">
            <a:avLst/>
          </a:prstGeom>
          <a:noFill/>
        </p:spPr>
        <p:txBody>
          <a:bodyPr wrap="square" rtlCol="0">
            <a:spAutoFit/>
          </a:bodyPr>
          <a:lstStyle/>
          <a:p>
            <a:pPr marL="457200" indent="-457200">
              <a:spcBef>
                <a:spcPts val="400"/>
              </a:spcBef>
              <a:buFont typeface="+mj-lt"/>
              <a:buAutoNum type="arabicPeriod"/>
            </a:pPr>
            <a:r>
              <a:rPr lang="en-US" sz="2400" dirty="0"/>
              <a:t>Bankruptcy Judge</a:t>
            </a:r>
          </a:p>
          <a:p>
            <a:pPr marL="914400" lvl="1" indent="-457200">
              <a:spcBef>
                <a:spcPts val="400"/>
              </a:spcBef>
              <a:buSzPct val="80000"/>
              <a:buFont typeface="Arial" pitchFamily="34" charset="0"/>
              <a:buChar char="•"/>
            </a:pPr>
            <a:r>
              <a:rPr lang="en-US" sz="2200" dirty="0"/>
              <a:t>Part of the federal judiciary</a:t>
            </a:r>
          </a:p>
          <a:p>
            <a:pPr marL="914400" lvl="1" indent="-457200">
              <a:spcBef>
                <a:spcPts val="400"/>
              </a:spcBef>
              <a:buSzPct val="80000"/>
              <a:buFont typeface="Arial" pitchFamily="34" charset="0"/>
              <a:buChar char="•"/>
            </a:pPr>
            <a:r>
              <a:rPr lang="en-US" sz="2200" dirty="0"/>
              <a:t>Not part of companies/corporate law administration (not NCLT)</a:t>
            </a:r>
          </a:p>
          <a:p>
            <a:pPr marL="457200" indent="-457200">
              <a:spcBef>
                <a:spcPts val="400"/>
              </a:spcBef>
              <a:buSzPct val="100000"/>
              <a:buFont typeface="+mj-lt"/>
              <a:buAutoNum type="arabicPeriod"/>
            </a:pPr>
            <a:r>
              <a:rPr lang="en-US" sz="2400" dirty="0">
                <a:effectLst>
                  <a:outerShdw blurRad="38100" dist="38100" dir="2700000" algn="tl">
                    <a:srgbClr val="000000">
                      <a:alpha val="43137"/>
                    </a:srgbClr>
                  </a:outerShdw>
                </a:effectLst>
              </a:rPr>
              <a:t>Debtor-in-Possession in Chapter 11</a:t>
            </a:r>
          </a:p>
          <a:p>
            <a:pPr marL="914400" lvl="1" indent="-457200">
              <a:spcBef>
                <a:spcPts val="400"/>
              </a:spcBef>
              <a:buSzPct val="80000"/>
              <a:buFont typeface="Arial" panose="020B0604020202020204" pitchFamily="34" charset="0"/>
              <a:buChar char="•"/>
            </a:pPr>
            <a:r>
              <a:rPr lang="en-US" sz="2000" dirty="0"/>
              <a:t>Management of pre-bankruptcy debtor remains in control of its assets and continues to run its business after filing Chapter 11 (Bankr. Code § 1107(a))</a:t>
            </a:r>
          </a:p>
          <a:p>
            <a:pPr marL="1371600" lvl="2" indent="-457200">
              <a:spcBef>
                <a:spcPts val="400"/>
              </a:spcBef>
              <a:buSzPct val="80000"/>
              <a:buFont typeface="Courier New" panose="02070309020205020404" pitchFamily="49" charset="0"/>
              <a:buChar char="o"/>
            </a:pPr>
            <a:r>
              <a:rPr lang="en-US" dirty="0"/>
              <a:t>Has most of the powers of a liquidation trustee (Bankr. Code § 1108)</a:t>
            </a:r>
          </a:p>
          <a:p>
            <a:pPr marL="1371600" lvl="2" indent="-457200">
              <a:spcBef>
                <a:spcPts val="400"/>
              </a:spcBef>
              <a:buSzPct val="80000"/>
              <a:buFont typeface="Courier New" panose="02070309020205020404" pitchFamily="49" charset="0"/>
              <a:buChar char="o"/>
            </a:pPr>
            <a:r>
              <a:rPr lang="en-US" dirty="0"/>
              <a:t>Has fiduciary duties to the bankruptcy estate and may be sued by creditors for violation of the duties of care and loyalty</a:t>
            </a:r>
          </a:p>
          <a:p>
            <a:pPr marL="914400" lvl="1" indent="-457200">
              <a:spcBef>
                <a:spcPts val="400"/>
              </a:spcBef>
              <a:buSzPct val="80000"/>
              <a:buFont typeface="Arial" panose="020B0604020202020204" pitchFamily="34" charset="0"/>
              <a:buChar char="•"/>
            </a:pPr>
            <a:r>
              <a:rPr lang="en-US" sz="2000" dirty="0"/>
              <a:t>May be replaced by Bankruptcy Court with a managing </a:t>
            </a:r>
            <a:r>
              <a:rPr lang="en-US" sz="2000" i="1" dirty="0"/>
              <a:t>trustee</a:t>
            </a:r>
            <a:r>
              <a:rPr lang="en-US" sz="2000" dirty="0"/>
              <a:t> (similar to RP)  but only for fraud or gross incompetence</a:t>
            </a:r>
          </a:p>
        </p:txBody>
      </p:sp>
      <p:sp>
        <p:nvSpPr>
          <p:cNvPr id="4" name="Slide Number Placeholder 3"/>
          <p:cNvSpPr>
            <a:spLocks noGrp="1"/>
          </p:cNvSpPr>
          <p:nvPr>
            <p:ph type="sldNum" sz="quarter" idx="12"/>
          </p:nvPr>
        </p:nvSpPr>
        <p:spPr/>
        <p:txBody>
          <a:bodyPr/>
          <a:lstStyle/>
          <a:p>
            <a:fld id="{69311383-5CE3-43CD-B716-A7F49726202D}"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pPr marL="640080" indent="-640080">
              <a:lnSpc>
                <a:spcPts val="3600"/>
              </a:lnSpc>
            </a:pPr>
            <a:r>
              <a:rPr lang="en-US" dirty="0"/>
              <a:t>Personages in the Bankruptcy System</a:t>
            </a:r>
          </a:p>
        </p:txBody>
      </p:sp>
      <p:sp>
        <p:nvSpPr>
          <p:cNvPr id="3" name="TextBox 2"/>
          <p:cNvSpPr txBox="1"/>
          <p:nvPr/>
        </p:nvSpPr>
        <p:spPr>
          <a:xfrm>
            <a:off x="838200" y="1752600"/>
            <a:ext cx="9783726" cy="4724400"/>
          </a:xfrm>
          <a:prstGeom prst="rect">
            <a:avLst/>
          </a:prstGeom>
          <a:noFill/>
        </p:spPr>
        <p:txBody>
          <a:bodyPr wrap="square" rtlCol="0">
            <a:noAutofit/>
          </a:bodyPr>
          <a:lstStyle/>
          <a:p>
            <a:pPr marL="457200" indent="-457200">
              <a:lnSpc>
                <a:spcPts val="3000"/>
              </a:lnSpc>
              <a:spcBef>
                <a:spcPts val="400"/>
              </a:spcBef>
              <a:buFont typeface="+mj-lt"/>
              <a:buAutoNum type="arabicPeriod" startAt="3"/>
            </a:pPr>
            <a:r>
              <a:rPr lang="en-US" sz="2400" dirty="0">
                <a:effectLst>
                  <a:outerShdw blurRad="38100" dist="38100" dir="2700000" algn="tl">
                    <a:srgbClr val="000000">
                      <a:alpha val="43137"/>
                    </a:srgbClr>
                  </a:outerShdw>
                </a:effectLst>
              </a:rPr>
              <a:t>Creditors’ Committee in Chapter 11</a:t>
            </a:r>
          </a:p>
          <a:p>
            <a:pPr marL="914400" lvl="1" indent="-457200">
              <a:lnSpc>
                <a:spcPts val="3000"/>
              </a:lnSpc>
              <a:spcBef>
                <a:spcPts val="400"/>
              </a:spcBef>
              <a:buSzPct val="80000"/>
              <a:buFont typeface="Arial" panose="020B0604020202020204" pitchFamily="34" charset="0"/>
              <a:buChar char="•"/>
            </a:pPr>
            <a:r>
              <a:rPr lang="en-US" sz="2000" dirty="0"/>
              <a:t>“As soon as practicable” after filing, a committee of </a:t>
            </a:r>
            <a:r>
              <a:rPr lang="en-US" sz="2000" i="1" u="sng" dirty="0">
                <a:effectLst>
                  <a:outerShdw blurRad="38100" dist="38100" dir="2700000" algn="tl">
                    <a:srgbClr val="000000">
                      <a:alpha val="43137"/>
                    </a:srgbClr>
                  </a:outerShdw>
                </a:effectLst>
              </a:rPr>
              <a:t>un</a:t>
            </a:r>
            <a:r>
              <a:rPr lang="en-US" sz="2000" i="1" dirty="0">
                <a:effectLst>
                  <a:outerShdw blurRad="38100" dist="38100" dir="2700000" algn="tl">
                    <a:srgbClr val="000000">
                      <a:alpha val="43137"/>
                    </a:srgbClr>
                  </a:outerShdw>
                </a:effectLst>
              </a:rPr>
              <a:t>secured</a:t>
            </a:r>
            <a:r>
              <a:rPr lang="en-US" sz="2000" dirty="0"/>
              <a:t> creditors shall be appointed</a:t>
            </a:r>
          </a:p>
          <a:p>
            <a:pPr marL="1371600" lvl="2" indent="-457200">
              <a:lnSpc>
                <a:spcPts val="3000"/>
              </a:lnSpc>
              <a:spcBef>
                <a:spcPts val="400"/>
              </a:spcBef>
              <a:buSzPct val="80000"/>
              <a:buFont typeface="Courier New" panose="02070309020205020404" pitchFamily="49" charset="0"/>
              <a:buChar char="o"/>
            </a:pPr>
            <a:r>
              <a:rPr lang="en-US" dirty="0"/>
              <a:t>Typically seven members drawn from volunteers among unsecured creditors holding 20 largest claims</a:t>
            </a:r>
          </a:p>
          <a:p>
            <a:pPr marL="914400" lvl="1" indent="-457200">
              <a:lnSpc>
                <a:spcPts val="3000"/>
              </a:lnSpc>
              <a:spcBef>
                <a:spcPts val="400"/>
              </a:spcBef>
              <a:buSzPct val="80000"/>
              <a:buFont typeface="Arial" panose="020B0604020202020204" pitchFamily="34" charset="0"/>
              <a:buChar char="•"/>
            </a:pPr>
            <a:r>
              <a:rPr lang="en-US" sz="2000" dirty="0"/>
              <a:t>Empowered to investigate, negotiate, and advocate on behalf of all unsecured creditors</a:t>
            </a:r>
          </a:p>
          <a:p>
            <a:pPr marL="914400" lvl="1" indent="-457200">
              <a:lnSpc>
                <a:spcPts val="3000"/>
              </a:lnSpc>
              <a:spcBef>
                <a:spcPts val="400"/>
              </a:spcBef>
              <a:buSzPct val="80000"/>
              <a:buFont typeface="Arial" panose="020B0604020202020204" pitchFamily="34" charset="0"/>
              <a:buChar char="•"/>
            </a:pPr>
            <a:r>
              <a:rPr lang="en-US" sz="2000" dirty="0"/>
              <a:t>Expenses of members paid by estate</a:t>
            </a:r>
          </a:p>
          <a:p>
            <a:pPr marL="914400" lvl="1" indent="-457200">
              <a:lnSpc>
                <a:spcPts val="3000"/>
              </a:lnSpc>
              <a:spcBef>
                <a:spcPts val="400"/>
              </a:spcBef>
              <a:buSzPct val="80000"/>
              <a:buFont typeface="Arial" panose="020B0604020202020204" pitchFamily="34" charset="0"/>
              <a:buChar char="•"/>
            </a:pPr>
            <a:r>
              <a:rPr lang="en-US" sz="2000" dirty="0"/>
              <a:t>With approval from the Bankruptcy Court, Committee may retain its own legal counsel and accountants who will be paid by the DIP</a:t>
            </a:r>
          </a:p>
        </p:txBody>
      </p:sp>
      <p:sp>
        <p:nvSpPr>
          <p:cNvPr id="4" name="Slide Number Placeholder 3"/>
          <p:cNvSpPr>
            <a:spLocks noGrp="1"/>
          </p:cNvSpPr>
          <p:nvPr>
            <p:ph type="sldNum" sz="quarter" idx="12"/>
          </p:nvPr>
        </p:nvSpPr>
        <p:spPr/>
        <p:txBody>
          <a:bodyPr/>
          <a:lstStyle/>
          <a:p>
            <a:fld id="{69311383-5CE3-43CD-B716-A7F49726202D}"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981200" y="1143000"/>
            <a:ext cx="8229600" cy="1143000"/>
          </a:xfrm>
        </p:spPr>
        <p:txBody>
          <a:bodyPr/>
          <a:lstStyle/>
          <a:p>
            <a:pPr marL="742950" indent="-742950">
              <a:buFont typeface="+mj-lt"/>
              <a:buAutoNum type="arabicPeriod" startAt="3"/>
            </a:pPr>
            <a:r>
              <a:rPr lang="en-US" b="1" dirty="0">
                <a:solidFill>
                  <a:srgbClr val="000000"/>
                </a:solidFill>
              </a:rPr>
              <a:t>CLAIMS AND PRIORITY</a:t>
            </a:r>
            <a:endParaRPr lang="en-US" b="1" dirty="0"/>
          </a:p>
        </p:txBody>
      </p:sp>
      <p:sp>
        <p:nvSpPr>
          <p:cNvPr id="89091" name="Rectangle 3"/>
          <p:cNvSpPr>
            <a:spLocks noGrp="1" noChangeArrowheads="1"/>
          </p:cNvSpPr>
          <p:nvPr>
            <p:ph type="body" idx="1"/>
          </p:nvPr>
        </p:nvSpPr>
        <p:spPr>
          <a:xfrm>
            <a:off x="838200" y="2133600"/>
            <a:ext cx="9372600" cy="4495800"/>
          </a:xfrm>
        </p:spPr>
        <p:txBody>
          <a:bodyPr>
            <a:noAutofit/>
          </a:bodyPr>
          <a:lstStyle/>
          <a:p>
            <a:pPr marL="457200" indent="-457200">
              <a:lnSpc>
                <a:spcPts val="3000"/>
              </a:lnSpc>
              <a:spcBef>
                <a:spcPts val="300"/>
              </a:spcBef>
              <a:buClr>
                <a:schemeClr val="tx1"/>
              </a:buClr>
              <a:buSzPct val="100000"/>
              <a:buFont typeface="+mj-lt"/>
              <a:buAutoNum type="arabicPeriod"/>
            </a:pPr>
            <a:r>
              <a:rPr lang="en-US" sz="2300" dirty="0">
                <a:solidFill>
                  <a:srgbClr val="000000"/>
                </a:solidFill>
              </a:rPr>
              <a:t>What Is a Claim? – Bankr. Code § 101: “(5) The term ‘claim’ means– </a:t>
            </a:r>
          </a:p>
          <a:p>
            <a:pPr marL="857250" lvl="1" indent="-457200">
              <a:lnSpc>
                <a:spcPts val="3000"/>
              </a:lnSpc>
              <a:spcBef>
                <a:spcPts val="300"/>
              </a:spcBef>
              <a:buClr>
                <a:schemeClr val="tx1"/>
              </a:buClr>
              <a:buSzPct val="100000"/>
              <a:buAutoNum type="alphaUcParenBoth"/>
            </a:pPr>
            <a:r>
              <a:rPr lang="en-US" sz="2100" dirty="0">
                <a:solidFill>
                  <a:srgbClr val="000000"/>
                </a:solidFill>
              </a:rPr>
              <a:t>right to payment, whether or not such right is reduced to judgment, liquidated, unliquidated, fixed, </a:t>
            </a:r>
            <a:r>
              <a:rPr lang="en-US" sz="2100" i="1" dirty="0">
                <a:solidFill>
                  <a:srgbClr val="000000"/>
                </a:solidFill>
                <a:effectLst>
                  <a:outerShdw blurRad="38100" dist="38100" dir="2700000" algn="tl">
                    <a:srgbClr val="000000">
                      <a:alpha val="43137"/>
                    </a:srgbClr>
                  </a:outerShdw>
                </a:effectLst>
              </a:rPr>
              <a:t>contingent</a:t>
            </a:r>
            <a:r>
              <a:rPr lang="en-US" sz="2100" dirty="0">
                <a:solidFill>
                  <a:srgbClr val="000000"/>
                </a:solidFill>
              </a:rPr>
              <a:t>, matured, unmatured, disputed, undisputed, legal, equitable, secured, or unsecured</a:t>
            </a:r>
          </a:p>
          <a:p>
            <a:pPr marL="1257300" lvl="2" indent="-457200">
              <a:lnSpc>
                <a:spcPts val="3000"/>
              </a:lnSpc>
              <a:spcBef>
                <a:spcPts val="300"/>
              </a:spcBef>
              <a:buClr>
                <a:schemeClr val="tx1"/>
              </a:buClr>
              <a:buSzPct val="80000"/>
              <a:buFont typeface="Courier New" pitchFamily="49" charset="0"/>
              <a:buChar char="o"/>
            </a:pPr>
            <a:r>
              <a:rPr lang="en-US" sz="1900" dirty="0">
                <a:solidFill>
                  <a:srgbClr val="000000"/>
                </a:solidFill>
              </a:rPr>
              <a:t>“All legal obligations of the debtor, </a:t>
            </a:r>
            <a:r>
              <a:rPr lang="en-US" sz="1900" i="1" dirty="0">
                <a:solidFill>
                  <a:srgbClr val="000000"/>
                </a:solidFill>
              </a:rPr>
              <a:t>no matter how remote or contingent</a:t>
            </a:r>
            <a:r>
              <a:rPr lang="en-US" sz="1900" dirty="0">
                <a:solidFill>
                  <a:srgbClr val="000000"/>
                </a:solidFill>
              </a:rPr>
              <a:t>, will be able to be dealt with in the bankruptcy case. It permits the broadest possible relief . . ..” (H.R. Rep. No. 595, 95th Cong., 1st Sess. 180 (1977))</a:t>
            </a:r>
          </a:p>
        </p:txBody>
      </p:sp>
      <p:sp>
        <p:nvSpPr>
          <p:cNvPr id="4" name="Rectangle 2"/>
          <p:cNvSpPr txBox="1">
            <a:spLocks noChangeArrowheads="1"/>
          </p:cNvSpPr>
          <p:nvPr/>
        </p:nvSpPr>
        <p:spPr>
          <a:xfrm>
            <a:off x="1981200" y="274638"/>
            <a:ext cx="8229600" cy="1143000"/>
          </a:xfrm>
          <a:prstGeom prst="rect">
            <a:avLst/>
          </a:prstGeom>
        </p:spPr>
        <p:txBody>
          <a:bodyPr vert="horz" lIns="91440" tIns="45720" rIns="91440" bIns="45720" rtlCol="0" anchor="ctr">
            <a:normAutofit/>
          </a:bodyPr>
          <a:lstStyle/>
          <a:p>
            <a:pPr algn="ctr">
              <a:spcBef>
                <a:spcPct val="0"/>
              </a:spcBef>
              <a:defRPr/>
            </a:pPr>
            <a:r>
              <a:rPr lang="en-US" sz="4400" dirty="0">
                <a:latin typeface="+mj-lt"/>
                <a:ea typeface="+mj-ea"/>
                <a:cs typeface="+mj-cs"/>
              </a:rPr>
              <a:t>Basic Bankruptcy Concepts</a:t>
            </a:r>
          </a:p>
        </p:txBody>
      </p:sp>
      <p:sp>
        <p:nvSpPr>
          <p:cNvPr id="5" name="Slide Number Placeholder 4"/>
          <p:cNvSpPr>
            <a:spLocks noGrp="1"/>
          </p:cNvSpPr>
          <p:nvPr>
            <p:ph type="sldNum" sz="quarter" idx="12"/>
          </p:nvPr>
        </p:nvSpPr>
        <p:spPr/>
        <p:txBody>
          <a:bodyPr/>
          <a:lstStyle/>
          <a:p>
            <a:fld id="{69311383-5CE3-43CD-B716-A7F49726202D}"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775533" y="1143000"/>
            <a:ext cx="8691239" cy="1143000"/>
          </a:xfrm>
        </p:spPr>
        <p:txBody>
          <a:bodyPr>
            <a:normAutofit fontScale="90000"/>
          </a:bodyPr>
          <a:lstStyle/>
          <a:p>
            <a:pPr marL="742950" indent="-742950">
              <a:buFont typeface="+mj-lt"/>
              <a:buAutoNum type="arabicPeriod" startAt="3"/>
            </a:pPr>
            <a:r>
              <a:rPr lang="en-US" b="1" dirty="0">
                <a:solidFill>
                  <a:srgbClr val="000000"/>
                </a:solidFill>
              </a:rPr>
              <a:t>CLAIMS AND PRIORITY (WATERFALL)</a:t>
            </a:r>
            <a:endParaRPr lang="en-US" b="1" dirty="0"/>
          </a:p>
        </p:txBody>
      </p:sp>
      <p:sp>
        <p:nvSpPr>
          <p:cNvPr id="89091" name="Rectangle 3"/>
          <p:cNvSpPr>
            <a:spLocks noGrp="1" noChangeArrowheads="1"/>
          </p:cNvSpPr>
          <p:nvPr>
            <p:ph type="body" idx="1"/>
          </p:nvPr>
        </p:nvSpPr>
        <p:spPr>
          <a:xfrm>
            <a:off x="838200" y="2133600"/>
            <a:ext cx="9372600" cy="4343400"/>
          </a:xfrm>
        </p:spPr>
        <p:txBody>
          <a:bodyPr>
            <a:noAutofit/>
          </a:bodyPr>
          <a:lstStyle/>
          <a:p>
            <a:pPr marL="457200" indent="-457200">
              <a:spcBef>
                <a:spcPts val="200"/>
              </a:spcBef>
              <a:buClr>
                <a:schemeClr val="tx1"/>
              </a:buClr>
              <a:buSzPct val="100000"/>
              <a:buFont typeface="+mj-lt"/>
              <a:buAutoNum type="arabicPeriod" startAt="3"/>
            </a:pPr>
            <a:r>
              <a:rPr lang="en-US" sz="2400" dirty="0">
                <a:solidFill>
                  <a:srgbClr val="000000"/>
                </a:solidFill>
              </a:rPr>
              <a:t>Basic Priority Scheme – Bankr. Code § 507(a): The following expenses and claims have priority in the following order:</a:t>
            </a:r>
          </a:p>
          <a:p>
            <a:pPr marL="400050" lvl="1" indent="0">
              <a:spcBef>
                <a:spcPts val="200"/>
              </a:spcBef>
              <a:buClr>
                <a:schemeClr val="tx1"/>
              </a:buClr>
              <a:buSzPct val="100000"/>
              <a:buNone/>
            </a:pPr>
            <a:endParaRPr lang="en-US" sz="2200" dirty="0">
              <a:solidFill>
                <a:srgbClr val="000000"/>
              </a:solidFill>
            </a:endParaRPr>
          </a:p>
          <a:p>
            <a:pPr marL="857250" lvl="1" indent="-457200">
              <a:spcBef>
                <a:spcPts val="200"/>
              </a:spcBef>
              <a:buClr>
                <a:schemeClr val="tx1"/>
              </a:buClr>
              <a:buSzPct val="100000"/>
              <a:buAutoNum type="arabicParenBoth"/>
            </a:pPr>
            <a:r>
              <a:rPr lang="en-US" sz="2200" dirty="0">
                <a:solidFill>
                  <a:srgbClr val="000000"/>
                </a:solidFill>
              </a:rPr>
              <a:t>Administrative expenses</a:t>
            </a:r>
          </a:p>
          <a:p>
            <a:pPr marL="400050" lvl="1" indent="0">
              <a:spcBef>
                <a:spcPts val="200"/>
              </a:spcBef>
              <a:spcAft>
                <a:spcPts val="600"/>
              </a:spcAft>
              <a:buClr>
                <a:schemeClr val="tx1"/>
              </a:buClr>
              <a:buSzPct val="100000"/>
              <a:buNone/>
            </a:pPr>
            <a:r>
              <a:rPr lang="en-US" sz="2200" dirty="0">
                <a:solidFill>
                  <a:srgbClr val="000000"/>
                </a:solidFill>
              </a:rPr>
              <a:t>…</a:t>
            </a:r>
          </a:p>
          <a:p>
            <a:pPr marL="857250" lvl="1" indent="-457200">
              <a:spcBef>
                <a:spcPts val="200"/>
              </a:spcBef>
              <a:buClr>
                <a:schemeClr val="tx1"/>
              </a:buClr>
              <a:buSzPct val="100000"/>
              <a:buFont typeface="Wingdings" pitchFamily="2" charset="2"/>
              <a:buAutoNum type="arabicParenBoth" startAt="4"/>
            </a:pPr>
            <a:r>
              <a:rPr lang="en-US" sz="2200" dirty="0">
                <a:solidFill>
                  <a:srgbClr val="000000"/>
                </a:solidFill>
              </a:rPr>
              <a:t>Wages</a:t>
            </a:r>
          </a:p>
          <a:p>
            <a:pPr marL="857250" lvl="1" indent="-457200">
              <a:spcBef>
                <a:spcPts val="200"/>
              </a:spcBef>
              <a:buClr>
                <a:schemeClr val="tx1"/>
              </a:buClr>
              <a:buSzPct val="100000"/>
              <a:buFont typeface="Wingdings" pitchFamily="2" charset="2"/>
              <a:buAutoNum type="arabicParenBoth" startAt="4"/>
            </a:pPr>
            <a:r>
              <a:rPr lang="en-US" sz="2200" dirty="0">
                <a:solidFill>
                  <a:srgbClr val="000000"/>
                </a:solidFill>
              </a:rPr>
              <a:t>Employee benefits</a:t>
            </a:r>
          </a:p>
          <a:p>
            <a:pPr marL="400050" lvl="1" indent="0">
              <a:spcBef>
                <a:spcPts val="200"/>
              </a:spcBef>
              <a:spcAft>
                <a:spcPts val="600"/>
              </a:spcAft>
              <a:buClr>
                <a:schemeClr val="tx1"/>
              </a:buClr>
              <a:buSzPct val="100000"/>
              <a:buNone/>
            </a:pPr>
            <a:r>
              <a:rPr lang="en-US" sz="2200" dirty="0">
                <a:solidFill>
                  <a:srgbClr val="000000"/>
                </a:solidFill>
              </a:rPr>
              <a:t>...</a:t>
            </a:r>
          </a:p>
          <a:p>
            <a:pPr marL="857250" lvl="1" indent="-457200">
              <a:spcBef>
                <a:spcPts val="200"/>
              </a:spcBef>
              <a:buClr>
                <a:schemeClr val="tx1"/>
              </a:buClr>
              <a:buSzPct val="100000"/>
              <a:buFont typeface="Wingdings" pitchFamily="2" charset="2"/>
              <a:buAutoNum type="arabicParenBoth" startAt="7"/>
            </a:pPr>
            <a:r>
              <a:rPr lang="en-US" sz="2200" dirty="0">
                <a:solidFill>
                  <a:srgbClr val="000000"/>
                </a:solidFill>
              </a:rPr>
              <a:t>Certain taxes</a:t>
            </a:r>
          </a:p>
        </p:txBody>
      </p:sp>
      <p:sp>
        <p:nvSpPr>
          <p:cNvPr id="4" name="Rectangle 2"/>
          <p:cNvSpPr txBox="1">
            <a:spLocks noChangeArrowheads="1"/>
          </p:cNvSpPr>
          <p:nvPr/>
        </p:nvSpPr>
        <p:spPr>
          <a:xfrm>
            <a:off x="1981200" y="274638"/>
            <a:ext cx="8229600" cy="1143000"/>
          </a:xfrm>
          <a:prstGeom prst="rect">
            <a:avLst/>
          </a:prstGeom>
        </p:spPr>
        <p:txBody>
          <a:bodyPr vert="horz" lIns="91440" tIns="45720" rIns="91440" bIns="45720" rtlCol="0" anchor="ctr">
            <a:normAutofit/>
          </a:bodyPr>
          <a:lstStyle/>
          <a:p>
            <a:pPr algn="ctr">
              <a:spcBef>
                <a:spcPct val="0"/>
              </a:spcBef>
              <a:defRPr/>
            </a:pPr>
            <a:r>
              <a:rPr lang="en-US" sz="4400" dirty="0">
                <a:latin typeface="+mj-lt"/>
                <a:ea typeface="+mj-ea"/>
                <a:cs typeface="+mj-cs"/>
              </a:rPr>
              <a:t>Basic Bankruptcy Concepts</a:t>
            </a:r>
          </a:p>
        </p:txBody>
      </p:sp>
      <p:sp>
        <p:nvSpPr>
          <p:cNvPr id="5" name="Slide Number Placeholder 4"/>
          <p:cNvSpPr>
            <a:spLocks noGrp="1"/>
          </p:cNvSpPr>
          <p:nvPr>
            <p:ph type="sldNum" sz="quarter" idx="12"/>
          </p:nvPr>
        </p:nvSpPr>
        <p:spPr/>
        <p:txBody>
          <a:bodyPr/>
          <a:lstStyle/>
          <a:p>
            <a:fld id="{69311383-5CE3-43CD-B716-A7F49726202D}"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eaLnBrk="1" hangingPunct="1"/>
            <a:r>
              <a:rPr lang="en-US" dirty="0">
                <a:latin typeface="+mn-lt"/>
              </a:rPr>
              <a:t>Corporate Reorganization</a:t>
            </a: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6</a:t>
            </a:fld>
            <a:endParaRPr lang="en-US" dirty="0"/>
          </a:p>
        </p:txBody>
      </p:sp>
      <p:sp>
        <p:nvSpPr>
          <p:cNvPr id="5" name="Rectangle 3"/>
          <p:cNvSpPr txBox="1">
            <a:spLocks noChangeArrowheads="1"/>
          </p:cNvSpPr>
          <p:nvPr/>
        </p:nvSpPr>
        <p:spPr>
          <a:xfrm>
            <a:off x="1981200" y="1981200"/>
            <a:ext cx="8229600" cy="4495800"/>
          </a:xfrm>
          <a:prstGeom prst="rect">
            <a:avLst/>
          </a:prstGeom>
        </p:spPr>
        <p:txBody>
          <a:bodyPr vert="horz" lIns="91440" tIns="45720" rIns="91440" bIns="45720" rtlCol="0">
            <a:noAutofit/>
          </a:bodyPr>
          <a:lstStyle/>
          <a:p>
            <a:pPr marL="457200" indent="-457200">
              <a:spcBef>
                <a:spcPts val="300"/>
              </a:spcBef>
              <a:buClr>
                <a:schemeClr val="tx1"/>
              </a:buClr>
              <a:buSzPct val="100000"/>
              <a:buFont typeface="+mj-lt"/>
              <a:buAutoNum type="arabicPeriod"/>
            </a:pPr>
            <a:r>
              <a:rPr lang="en-US" sz="2050" dirty="0">
                <a:solidFill>
                  <a:srgbClr val="000000"/>
                </a:solidFill>
              </a:rPr>
              <a:t>What Must Be Filed</a:t>
            </a:r>
          </a:p>
          <a:p>
            <a:pPr marL="457200" indent="-457200">
              <a:spcBef>
                <a:spcPts val="300"/>
              </a:spcBef>
              <a:buClr>
                <a:schemeClr val="tx1"/>
              </a:buClr>
              <a:buSzPct val="100000"/>
              <a:buFont typeface="+mj-lt"/>
              <a:buAutoNum type="arabicPeriod"/>
            </a:pPr>
            <a:r>
              <a:rPr lang="en-US" sz="2050" dirty="0">
                <a:solidFill>
                  <a:srgbClr val="000000"/>
                </a:solidFill>
              </a:rPr>
              <a:t>Rights, Powers, and Duties of a Debtor-in-Possession</a:t>
            </a:r>
          </a:p>
          <a:p>
            <a:pPr marL="457200" indent="-457200">
              <a:spcBef>
                <a:spcPts val="300"/>
              </a:spcBef>
              <a:buClr>
                <a:schemeClr val="tx1"/>
              </a:buClr>
              <a:buSzPct val="100000"/>
              <a:buFont typeface="+mj-lt"/>
              <a:buAutoNum type="arabicPeriod"/>
            </a:pPr>
            <a:r>
              <a:rPr lang="en-US" sz="2050" dirty="0"/>
              <a:t>Cash Collateral and Debtor-in-Possession Financing</a:t>
            </a:r>
          </a:p>
          <a:p>
            <a:pPr marL="457200" indent="-457200">
              <a:spcBef>
                <a:spcPts val="300"/>
              </a:spcBef>
              <a:buClr>
                <a:schemeClr val="tx1"/>
              </a:buClr>
              <a:buSzPct val="100000"/>
              <a:buFont typeface="+mj-lt"/>
              <a:buAutoNum type="arabicPeriod"/>
            </a:pPr>
            <a:r>
              <a:rPr lang="en-US" sz="2050" dirty="0"/>
              <a:t>Sales Outside Ordinary Course of Business</a:t>
            </a:r>
          </a:p>
          <a:p>
            <a:pPr marL="457200" indent="-457200">
              <a:spcBef>
                <a:spcPts val="300"/>
              </a:spcBef>
              <a:buClr>
                <a:schemeClr val="tx1"/>
              </a:buClr>
              <a:buSzPct val="100000"/>
              <a:buFont typeface="+mj-lt"/>
              <a:buAutoNum type="arabicPeriod"/>
            </a:pPr>
            <a:r>
              <a:rPr lang="en-US" sz="2050" dirty="0"/>
              <a:t>Plan of Reorganization </a:t>
            </a:r>
          </a:p>
          <a:p>
            <a:pPr marL="457200" indent="-457200">
              <a:spcBef>
                <a:spcPts val="300"/>
              </a:spcBef>
              <a:buClr>
                <a:schemeClr val="tx1"/>
              </a:buClr>
              <a:buSzPct val="100000"/>
              <a:buFont typeface="+mj-lt"/>
              <a:buAutoNum type="arabicPeriod"/>
            </a:pPr>
            <a:r>
              <a:rPr lang="en-US" sz="2050" dirty="0"/>
              <a:t>Disclosure Statement</a:t>
            </a:r>
          </a:p>
          <a:p>
            <a:pPr marL="457200" indent="-457200">
              <a:spcBef>
                <a:spcPts val="300"/>
              </a:spcBef>
              <a:buClr>
                <a:schemeClr val="tx1"/>
              </a:buClr>
              <a:buSzPct val="100000"/>
              <a:buFont typeface="+mj-lt"/>
              <a:buAutoNum type="arabicPeriod"/>
            </a:pPr>
            <a:r>
              <a:rPr lang="en-US" sz="2050" dirty="0"/>
              <a:t>Classification of Claims and Voting</a:t>
            </a:r>
          </a:p>
          <a:p>
            <a:pPr marL="457200" indent="-457200">
              <a:spcBef>
                <a:spcPts val="300"/>
              </a:spcBef>
              <a:buClr>
                <a:schemeClr val="tx1"/>
              </a:buClr>
              <a:buSzPct val="100000"/>
              <a:buFont typeface="+mj-lt"/>
              <a:buAutoNum type="arabicPeriod"/>
            </a:pPr>
            <a:r>
              <a:rPr lang="en-US" sz="2050" dirty="0"/>
              <a:t>Confirmation of Plan</a:t>
            </a:r>
          </a:p>
          <a:p>
            <a:pPr marL="457200" indent="-457200">
              <a:spcBef>
                <a:spcPts val="300"/>
              </a:spcBef>
              <a:buClr>
                <a:schemeClr val="tx1"/>
              </a:buClr>
              <a:buSzPct val="100000"/>
              <a:buFont typeface="+mj-lt"/>
              <a:buAutoNum type="arabicPeriod"/>
            </a:pPr>
            <a:r>
              <a:rPr lang="en-US" sz="2050" dirty="0"/>
              <a:t>Cram-Down of Plan</a:t>
            </a:r>
          </a:p>
          <a:p>
            <a:pPr marL="457200" indent="-457200">
              <a:spcBef>
                <a:spcPts val="300"/>
              </a:spcBef>
              <a:buClr>
                <a:schemeClr val="tx1"/>
              </a:buClr>
              <a:buSzPct val="100000"/>
              <a:buFont typeface="+mj-lt"/>
              <a:buAutoNum type="arabicPeriod"/>
            </a:pPr>
            <a:r>
              <a:rPr lang="en-US" sz="2050" dirty="0"/>
              <a:t>Post-Confirmation</a:t>
            </a:r>
            <a:endParaRPr lang="en-US" sz="2050"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a:r>
              <a:rPr lang="en-US" dirty="0"/>
              <a:t>Corporate Reorganization</a:t>
            </a:r>
            <a:endParaRPr lang="en-US" dirty="0">
              <a:latin typeface="+mn-lt"/>
            </a:endParaRP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startAt="2"/>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7</a:t>
            </a:fld>
            <a:endParaRPr lang="en-US" dirty="0"/>
          </a:p>
        </p:txBody>
      </p:sp>
      <p:sp>
        <p:nvSpPr>
          <p:cNvPr id="5" name="Rectangle 3"/>
          <p:cNvSpPr txBox="1">
            <a:spLocks noChangeArrowheads="1"/>
          </p:cNvSpPr>
          <p:nvPr/>
        </p:nvSpPr>
        <p:spPr>
          <a:xfrm>
            <a:off x="838200" y="2133600"/>
            <a:ext cx="9372600" cy="4524652"/>
          </a:xfrm>
          <a:prstGeom prst="rect">
            <a:avLst/>
          </a:prstGeom>
        </p:spPr>
        <p:txBody>
          <a:bodyPr vert="horz" lIns="91440" tIns="45720" rIns="91440" bIns="45720" rtlCol="0">
            <a:noAutofit/>
          </a:bodyPr>
          <a:lstStyle/>
          <a:p>
            <a:pPr marL="457200" indent="-457200">
              <a:lnSpc>
                <a:spcPts val="3000"/>
              </a:lnSpc>
              <a:spcBef>
                <a:spcPts val="300"/>
              </a:spcBef>
              <a:buClr>
                <a:schemeClr val="tx1"/>
              </a:buClr>
              <a:buSzPct val="100000"/>
              <a:buFont typeface="+mj-lt"/>
              <a:buAutoNum type="arabicPeriod"/>
            </a:pPr>
            <a:r>
              <a:rPr lang="en-US" sz="2400" dirty="0">
                <a:solidFill>
                  <a:srgbClr val="000000"/>
                </a:solidFill>
              </a:rPr>
              <a:t>Rights, Powers, and Duties of a Debtor-in-Possession – Bankr. Code § 1107(a): DIP has all the rights and powers, and shall perform all the functions and duties of a </a:t>
            </a:r>
            <a:r>
              <a:rPr lang="en-US" sz="2400" i="1" dirty="0">
                <a:solidFill>
                  <a:srgbClr val="000000"/>
                </a:solidFill>
                <a:effectLst>
                  <a:outerShdw blurRad="38100" dist="38100" dir="2700000" algn="tl">
                    <a:srgbClr val="000000">
                      <a:alpha val="43137"/>
                    </a:srgbClr>
                  </a:outerShdw>
                </a:effectLst>
              </a:rPr>
              <a:t>trustee</a:t>
            </a:r>
          </a:p>
          <a:p>
            <a:pPr marL="914400" lvl="1" indent="-457200">
              <a:lnSpc>
                <a:spcPts val="3000"/>
              </a:lnSpc>
              <a:spcBef>
                <a:spcPts val="300"/>
              </a:spcBef>
              <a:buClr>
                <a:schemeClr val="tx1"/>
              </a:buClr>
              <a:buSzPct val="80000"/>
              <a:buFont typeface="Arial" pitchFamily="34" charset="0"/>
              <a:buChar char="•"/>
            </a:pPr>
            <a:r>
              <a:rPr lang="en-US" sz="2200" dirty="0">
                <a:solidFill>
                  <a:srgbClr val="000000"/>
                </a:solidFill>
              </a:rPr>
              <a:t>If DIP fails to take seriously its fiduciary obligations, creditors may seek appointment of a managing trustee (RP)</a:t>
            </a:r>
          </a:p>
          <a:p>
            <a:pPr marL="914400" lvl="1" indent="-457200">
              <a:lnSpc>
                <a:spcPts val="3000"/>
              </a:lnSpc>
              <a:spcBef>
                <a:spcPts val="300"/>
              </a:spcBef>
              <a:buClr>
                <a:schemeClr val="tx1"/>
              </a:buClr>
              <a:buSzPct val="80000"/>
              <a:buFont typeface="Arial" pitchFamily="34" charset="0"/>
              <a:buChar char="•"/>
            </a:pPr>
            <a:r>
              <a:rPr lang="en-US" sz="2200" dirty="0">
                <a:solidFill>
                  <a:srgbClr val="000000"/>
                </a:solidFill>
              </a:rPr>
              <a:t>If management of DIP violates its fiduciary duty of loyalty, creditors or subsequent liquidation trustee may sue for damages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a:r>
              <a:rPr lang="en-US" dirty="0"/>
              <a:t>Corporate Reorganization</a:t>
            </a:r>
            <a:endParaRPr lang="en-US" dirty="0">
              <a:latin typeface="+mn-lt"/>
            </a:endParaRP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startAt="6"/>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8</a:t>
            </a:fld>
            <a:endParaRPr lang="en-US" dirty="0"/>
          </a:p>
        </p:txBody>
      </p:sp>
      <p:sp>
        <p:nvSpPr>
          <p:cNvPr id="5" name="Rectangle 3"/>
          <p:cNvSpPr txBox="1">
            <a:spLocks noChangeArrowheads="1"/>
          </p:cNvSpPr>
          <p:nvPr/>
        </p:nvSpPr>
        <p:spPr>
          <a:xfrm>
            <a:off x="838200" y="2133600"/>
            <a:ext cx="9372600" cy="4449762"/>
          </a:xfrm>
          <a:prstGeom prst="rect">
            <a:avLst/>
          </a:prstGeom>
        </p:spPr>
        <p:txBody>
          <a:bodyPr vert="horz" lIns="91440" tIns="45720" rIns="91440" bIns="45720" rtlCol="0">
            <a:noAutofit/>
          </a:bodyPr>
          <a:lstStyle/>
          <a:p>
            <a:pPr marL="457200" indent="-457200">
              <a:spcBef>
                <a:spcPts val="300"/>
              </a:spcBef>
              <a:buClr>
                <a:schemeClr val="tx1"/>
              </a:buClr>
              <a:buSzPct val="100000"/>
              <a:buFont typeface="+mj-lt"/>
              <a:buAutoNum type="arabicPeriod"/>
            </a:pPr>
            <a:r>
              <a:rPr lang="en-US" sz="2400" dirty="0"/>
              <a:t>Plan of Reorganization – Bankr. Code § 1123</a:t>
            </a:r>
          </a:p>
          <a:p>
            <a:pPr marL="914400" lvl="1" indent="-457200">
              <a:spcBef>
                <a:spcPts val="300"/>
              </a:spcBef>
              <a:buClr>
                <a:schemeClr val="tx1"/>
              </a:buClr>
              <a:buSzPct val="100000"/>
              <a:buAutoNum type="alphaLcParenBoth"/>
            </a:pPr>
            <a:r>
              <a:rPr lang="en-US" sz="2200" dirty="0"/>
              <a:t>The plan </a:t>
            </a:r>
            <a:r>
              <a:rPr lang="en-US" sz="2200" i="1" dirty="0"/>
              <a:t>shall</a:t>
            </a:r>
            <a:r>
              <a:rPr lang="en-US" sz="2200" dirty="0"/>
              <a:t> address 8 mandatory matters</a:t>
            </a:r>
          </a:p>
          <a:p>
            <a:pPr marL="914400" lvl="1" indent="-457200">
              <a:spcBef>
                <a:spcPts val="300"/>
              </a:spcBef>
              <a:buClr>
                <a:schemeClr val="tx1"/>
              </a:buClr>
              <a:buSzPct val="100000"/>
              <a:buAutoNum type="alphaLcParenBoth"/>
            </a:pPr>
            <a:r>
              <a:rPr lang="en-US" sz="2200" dirty="0"/>
              <a:t>The plan </a:t>
            </a:r>
            <a:r>
              <a:rPr lang="en-US" sz="2200" i="1" dirty="0"/>
              <a:t>may</a:t>
            </a:r>
            <a:r>
              <a:rPr lang="en-US" sz="2200" dirty="0"/>
              <a:t> provide for 6 permissive matters (in fact, Bankruptcy Courts have allowed plans to address more than the permissive items listed in the statute)</a:t>
            </a:r>
          </a:p>
          <a:p>
            <a:pPr marL="914400" lvl="1" indent="-457200">
              <a:spcBef>
                <a:spcPts val="300"/>
              </a:spcBef>
              <a:buClr>
                <a:schemeClr val="tx1"/>
              </a:buClr>
              <a:buSzPct val="80000"/>
              <a:buFont typeface="Arial" pitchFamily="34" charset="0"/>
              <a:buChar char="•"/>
            </a:pPr>
            <a:r>
              <a:rPr lang="en-US" sz="2200" dirty="0"/>
              <a:t>What </a:t>
            </a:r>
            <a:r>
              <a:rPr lang="en-US" sz="2200" i="1" dirty="0"/>
              <a:t>Is</a:t>
            </a:r>
            <a:r>
              <a:rPr lang="en-US" sz="2200" dirty="0"/>
              <a:t> a Plan?</a:t>
            </a:r>
          </a:p>
          <a:p>
            <a:pPr marL="1371600" lvl="2" indent="-457200">
              <a:spcBef>
                <a:spcPts val="300"/>
              </a:spcBef>
              <a:buClr>
                <a:schemeClr val="tx1"/>
              </a:buClr>
              <a:buSzPct val="80000"/>
              <a:buFont typeface="Courier New" pitchFamily="49" charset="0"/>
              <a:buChar char="o"/>
            </a:pPr>
            <a:r>
              <a:rPr kumimoji="1" lang="en-US" sz="2000" dirty="0"/>
              <a:t>A plan is a an agreement between the DIP, its creditors, and its equity holders that provides terms for emergence from bankruptcy, including treatment of their respective claims and interests</a:t>
            </a:r>
            <a:endParaRPr lang="en-US" sz="2200" dirty="0"/>
          </a:p>
          <a:p>
            <a:pPr marL="1371600" lvl="2" indent="-457200">
              <a:spcBef>
                <a:spcPts val="300"/>
              </a:spcBef>
              <a:buClr>
                <a:schemeClr val="tx1"/>
              </a:buClr>
              <a:buSzPct val="80000"/>
              <a:buFont typeface="Arial" pitchFamily="34" charset="0"/>
              <a:buChar char="•"/>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81200" y="274638"/>
            <a:ext cx="8229600" cy="944562"/>
          </a:xfrm>
        </p:spPr>
        <p:txBody>
          <a:bodyPr/>
          <a:lstStyle/>
          <a:p>
            <a:pPr algn="ctr"/>
            <a:r>
              <a:rPr lang="en-US" dirty="0"/>
              <a:t>Corporate Reorganization</a:t>
            </a:r>
            <a:endParaRPr lang="en-US" dirty="0">
              <a:latin typeface="+mn-lt"/>
            </a:endParaRPr>
          </a:p>
        </p:txBody>
      </p:sp>
      <p:sp>
        <p:nvSpPr>
          <p:cNvPr id="3" name="TextBox 2"/>
          <p:cNvSpPr txBox="1"/>
          <p:nvPr/>
        </p:nvSpPr>
        <p:spPr>
          <a:xfrm>
            <a:off x="1905000" y="1219200"/>
            <a:ext cx="8153400" cy="707886"/>
          </a:xfrm>
          <a:prstGeom prst="rect">
            <a:avLst/>
          </a:prstGeom>
          <a:noFill/>
        </p:spPr>
        <p:txBody>
          <a:bodyPr wrap="square" rtlCol="0">
            <a:spAutoFit/>
          </a:bodyPr>
          <a:lstStyle/>
          <a:p>
            <a:pPr marL="742950" indent="-742950">
              <a:buFont typeface="+mj-lt"/>
              <a:buAutoNum type="arabicPeriod" startAt="6"/>
            </a:pPr>
            <a:r>
              <a:rPr lang="en-US" sz="4000" b="1" dirty="0">
                <a:latin typeface="+mj-lt"/>
              </a:rPr>
              <a:t>Life Cycle of Corporate Chapter 11</a:t>
            </a:r>
          </a:p>
        </p:txBody>
      </p:sp>
      <p:sp>
        <p:nvSpPr>
          <p:cNvPr id="4" name="Slide Number Placeholder 3"/>
          <p:cNvSpPr>
            <a:spLocks noGrp="1"/>
          </p:cNvSpPr>
          <p:nvPr>
            <p:ph type="sldNum" sz="quarter" idx="12"/>
          </p:nvPr>
        </p:nvSpPr>
        <p:spPr/>
        <p:txBody>
          <a:bodyPr/>
          <a:lstStyle/>
          <a:p>
            <a:fld id="{69311383-5CE3-43CD-B716-A7F49726202D}" type="slidenum">
              <a:rPr lang="en-US" smtClean="0"/>
              <a:pPr/>
              <a:t>9</a:t>
            </a:fld>
            <a:endParaRPr lang="en-US" dirty="0"/>
          </a:p>
        </p:txBody>
      </p:sp>
      <p:sp>
        <p:nvSpPr>
          <p:cNvPr id="5" name="Rectangle 3"/>
          <p:cNvSpPr txBox="1">
            <a:spLocks noChangeArrowheads="1"/>
          </p:cNvSpPr>
          <p:nvPr/>
        </p:nvSpPr>
        <p:spPr>
          <a:xfrm>
            <a:off x="838200" y="2133600"/>
            <a:ext cx="9372600" cy="4382610"/>
          </a:xfrm>
          <a:prstGeom prst="rect">
            <a:avLst/>
          </a:prstGeom>
        </p:spPr>
        <p:txBody>
          <a:bodyPr vert="horz" lIns="91440" tIns="45720" rIns="91440" bIns="45720" rtlCol="0">
            <a:noAutofit/>
          </a:bodyPr>
          <a:lstStyle/>
          <a:p>
            <a:pPr marL="457200" indent="-457200">
              <a:spcBef>
                <a:spcPts val="300"/>
              </a:spcBef>
              <a:buClr>
                <a:schemeClr val="tx1"/>
              </a:buClr>
              <a:buSzPct val="100000"/>
              <a:buFont typeface="+mj-lt"/>
              <a:buAutoNum type="arabicPeriod" startAt="3"/>
            </a:pPr>
            <a:r>
              <a:rPr lang="en-US" sz="2400" dirty="0"/>
              <a:t>Plan of Reorganization – Process and Procedure</a:t>
            </a:r>
          </a:p>
          <a:p>
            <a:pPr marL="914400" indent="-457200">
              <a:spcBef>
                <a:spcPts val="300"/>
              </a:spcBef>
              <a:buSzPct val="80000"/>
              <a:buFont typeface="Arial" pitchFamily="34" charset="0"/>
              <a:buChar char="•"/>
            </a:pPr>
            <a:r>
              <a:rPr kumimoji="1" lang="en-US" sz="2200" dirty="0"/>
              <a:t>Core issue is usually cash flow: The troubled company’s cash flow is too small to service debt </a:t>
            </a:r>
            <a:r>
              <a:rPr kumimoji="1" lang="en-US" sz="2200" i="1" dirty="0">
                <a:effectLst>
                  <a:outerShdw blurRad="38100" dist="38100" dir="2700000" algn="tl">
                    <a:srgbClr val="000000">
                      <a:alpha val="43137"/>
                    </a:srgbClr>
                  </a:outerShdw>
                </a:effectLst>
              </a:rPr>
              <a:t>and</a:t>
            </a:r>
            <a:r>
              <a:rPr kumimoji="1" lang="en-US" sz="2200" dirty="0"/>
              <a:t> pay variable (costs of goods sold) plus fixed (overhead) obligations</a:t>
            </a:r>
          </a:p>
          <a:p>
            <a:pPr marL="914400" indent="-457200">
              <a:spcBef>
                <a:spcPts val="300"/>
              </a:spcBef>
              <a:buSzPct val="80000"/>
              <a:buFont typeface="Arial" pitchFamily="34" charset="0"/>
              <a:buChar char="•"/>
            </a:pPr>
            <a:r>
              <a:rPr kumimoji="1" lang="en-US" sz="2200" dirty="0"/>
              <a:t>How does Chapter 11 address this issue?</a:t>
            </a:r>
          </a:p>
          <a:p>
            <a:pPr marL="1371600" lvl="1" indent="-457200">
              <a:spcBef>
                <a:spcPts val="300"/>
              </a:spcBef>
              <a:buSzPct val="80000"/>
              <a:buFont typeface="Courier New" pitchFamily="49" charset="0"/>
              <a:buChar char="o"/>
            </a:pPr>
            <a:r>
              <a:rPr kumimoji="1" lang="en-US" sz="2000" dirty="0"/>
              <a:t>Excess expenses, such as leases and losing contracts are addressed </a:t>
            </a:r>
            <a:r>
              <a:rPr kumimoji="1" lang="en-US" sz="2000" i="1" dirty="0"/>
              <a:t>during the case</a:t>
            </a:r>
            <a:r>
              <a:rPr kumimoji="1" lang="en-US" sz="2000" dirty="0"/>
              <a:t> by rejection</a:t>
            </a:r>
          </a:p>
          <a:p>
            <a:pPr marL="1371600" lvl="1" indent="-457200">
              <a:spcBef>
                <a:spcPts val="300"/>
              </a:spcBef>
              <a:buSzPct val="80000"/>
              <a:buFont typeface="Courier New" pitchFamily="49" charset="0"/>
              <a:buChar char="o"/>
            </a:pPr>
            <a:r>
              <a:rPr kumimoji="1" lang="en-US" sz="2000" dirty="0"/>
              <a:t>Plan of Reorganization looks to restructure debt service</a:t>
            </a:r>
          </a:p>
          <a:p>
            <a:pPr marL="914400" indent="-457200">
              <a:spcBef>
                <a:spcPts val="300"/>
              </a:spcBef>
              <a:buFont typeface="Arial" pitchFamily="34" charset="0"/>
              <a:buChar char="•"/>
            </a:pPr>
            <a:endParaRPr kumimoji="1" lang="en-US" sz="2200" dirty="0"/>
          </a:p>
          <a:p>
            <a:pPr marL="1371600" lvl="2" indent="-457200">
              <a:spcBef>
                <a:spcPts val="300"/>
              </a:spcBef>
              <a:buClr>
                <a:schemeClr val="tx1"/>
              </a:buClr>
              <a:buSzPct val="80000"/>
            </a:pPr>
            <a:endParaRPr lang="en-US"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7587</TotalTime>
  <Words>1013</Words>
  <Application>Microsoft Office PowerPoint</Application>
  <PresentationFormat>Widescreen</PresentationFormat>
  <Paragraphs>123</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Wingdings</vt:lpstr>
      <vt:lpstr>Office Theme</vt:lpstr>
      <vt:lpstr>Introduction to Law of U.S. Corporate Reorganizations</vt:lpstr>
      <vt:lpstr>Personages in US Bankruptcy System</vt:lpstr>
      <vt:lpstr>Personages in the Bankruptcy System</vt:lpstr>
      <vt:lpstr>CLAIMS AND PRIORITY</vt:lpstr>
      <vt:lpstr>CLAIMS AND PRIORITY (WATERFALL)</vt:lpstr>
      <vt:lpstr>Corporate Reorganization</vt:lpstr>
      <vt:lpstr>Corporate Reorganization</vt:lpstr>
      <vt:lpstr>Corporate Reorganization</vt:lpstr>
      <vt:lpstr>Corporate Reorganization</vt:lpstr>
      <vt:lpstr>Corporate Reorganization</vt:lpstr>
      <vt:lpstr>Corporate Reorganization</vt:lpstr>
      <vt:lpstr>Corporate Reorganization</vt:lpstr>
      <vt:lpstr>Corporate Reorganization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Law of U.S. Corporate Reorganizations</dc:title>
  <dc:creator>spryor99@gmail.com</dc:creator>
  <cp:lastModifiedBy>Risham Garg</cp:lastModifiedBy>
  <cp:revision>34</cp:revision>
  <dcterms:created xsi:type="dcterms:W3CDTF">2019-02-01T01:36:56Z</dcterms:created>
  <dcterms:modified xsi:type="dcterms:W3CDTF">2019-02-08T06:29:27Z</dcterms:modified>
</cp:coreProperties>
</file>