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51" d="100"/>
          <a:sy n="51" d="100"/>
        </p:scale>
        <p:origin x="-1020" y="-90"/>
      </p:cViewPr>
      <p:guideLst>
        <p:guide orient="horz" pos="162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41923601ad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41923601a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611992baf2_2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611992baf2_2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611992baf2_2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611992baf2_2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611992baf2_2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611992baf2_2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611992baf2_2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611992baf2_2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6119b2aaf6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6119b2aaf6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6119b2aaf6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6119b2aaf6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6119b2aaf6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6119b2aaf6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6119b2aaf6_3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6119b2aaf6_3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6119b2aaf6_3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6119b2aaf6_3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6119b2aaf6_3_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6119b2aaf6_3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611992baf2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611992baf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6119b2aaf6_3_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6119b2aaf6_3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6119b2aaf6_3_2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6119b2aaf6_3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g6119b2aaf6_3_2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8" name="Google Shape;178;g6119b2aaf6_3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6119b2aaf6_3_3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4" name="Google Shape;184;g6119b2aaf6_3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g6119b2aaf6_3_3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0" name="Google Shape;190;g6119b2aaf6_3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6119b2aaf6_3_4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 name="Google Shape;196;g6119b2aaf6_3_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6126ef2c7e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6126ef2c7e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g6126ef2c7e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8" name="Google Shape;208;g6126ef2c7e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g6126ef2c7e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4" name="Google Shape;214;g6126ef2c7e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6126ef2c7e_0_3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0" name="Google Shape;220;g6126ef2c7e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611992baf2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611992baf2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611992baf2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611992baf2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just" rtl="0">
              <a:lnSpc>
                <a:spcPct val="115000"/>
              </a:lnSpc>
              <a:spcBef>
                <a:spcPts val="0"/>
              </a:spcBef>
              <a:spcAft>
                <a:spcPts val="0"/>
              </a:spcAft>
              <a:buClr>
                <a:schemeClr val="dk1"/>
              </a:buClr>
              <a:buSzPts val="1100"/>
              <a:buFont typeface="Arial"/>
              <a:buNone/>
            </a:pPr>
            <a:endParaRPr sz="1000" i="1">
              <a:solidFill>
                <a:schemeClr val="dk1"/>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611992baf2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611992baf2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611992baf2_1_6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611992baf2_1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611992baf2_1_2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611992baf2_1_2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Before we proceed to discuss the implications of the recent amendments in  the Section 30 of the Code, which contains reference to section 53(1) of Liquidation process, and have great bearing on verification of claims, I would like to discuss the verification of claims in the Liquidation process.</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611992baf2_1_24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611992baf2_1_2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611992baf2_2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611992baf2_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rvindmangla@gmail.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ip-arvindmangla.blogspot.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DCECD5"/>
            </a:gs>
            <a:gs pos="100000">
              <a:srgbClr val="93BC81"/>
            </a:gs>
          </a:gsLst>
          <a:lin ang="5400012" scaled="0"/>
        </a:gradFill>
        <a:effectLst/>
      </p:bgPr>
    </p:bg>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0" y="744575"/>
            <a:ext cx="8520600" cy="1081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3600"/>
              <a:t>Verification of claims of Creditors</a:t>
            </a:r>
            <a:endParaRPr sz="3600"/>
          </a:p>
        </p:txBody>
      </p:sp>
      <p:sp>
        <p:nvSpPr>
          <p:cNvPr id="55" name="Google Shape;55;p13"/>
          <p:cNvSpPr txBox="1">
            <a:spLocks noGrp="1"/>
          </p:cNvSpPr>
          <p:nvPr>
            <p:ph type="subTitle" idx="1"/>
          </p:nvPr>
        </p:nvSpPr>
        <p:spPr>
          <a:xfrm>
            <a:off x="311700" y="1974125"/>
            <a:ext cx="8520600" cy="2753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solidFill>
                  <a:srgbClr val="000000"/>
                </a:solidFill>
              </a:rPr>
              <a:t>Checklist &amp; SOP</a:t>
            </a:r>
            <a:endParaRPr>
              <a:solidFill>
                <a:srgbClr val="000000"/>
              </a:solidFill>
            </a:endParaRPr>
          </a:p>
          <a:p>
            <a:pPr marL="0" lvl="0" indent="0" algn="ctr" rtl="0">
              <a:spcBef>
                <a:spcPts val="0"/>
              </a:spcBef>
              <a:spcAft>
                <a:spcPts val="0"/>
              </a:spcAft>
              <a:buNone/>
            </a:pPr>
            <a:endParaRPr>
              <a:solidFill>
                <a:srgbClr val="000000"/>
              </a:solidFill>
            </a:endParaRPr>
          </a:p>
          <a:p>
            <a:pPr marL="0" lvl="0" indent="0" algn="ctr" rtl="0">
              <a:spcBef>
                <a:spcPts val="0"/>
              </a:spcBef>
              <a:spcAft>
                <a:spcPts val="0"/>
              </a:spcAft>
              <a:buNone/>
            </a:pPr>
            <a:endParaRPr>
              <a:solidFill>
                <a:srgbClr val="000000"/>
              </a:solidFill>
            </a:endParaRPr>
          </a:p>
          <a:p>
            <a:pPr marL="0" lvl="0" indent="0" algn="l" rtl="0">
              <a:spcBef>
                <a:spcPts val="0"/>
              </a:spcBef>
              <a:spcAft>
                <a:spcPts val="0"/>
              </a:spcAft>
              <a:buNone/>
            </a:pPr>
            <a:r>
              <a:rPr lang="en" sz="1200">
                <a:solidFill>
                  <a:srgbClr val="000000"/>
                </a:solidFill>
              </a:rPr>
              <a:t>Compiled by -</a:t>
            </a:r>
            <a:endParaRPr sz="1200">
              <a:solidFill>
                <a:srgbClr val="000000"/>
              </a:solidFill>
            </a:endParaRPr>
          </a:p>
          <a:p>
            <a:pPr marL="0" lvl="0" indent="0" algn="l" rtl="0">
              <a:spcBef>
                <a:spcPts val="0"/>
              </a:spcBef>
              <a:spcAft>
                <a:spcPts val="0"/>
              </a:spcAft>
              <a:buNone/>
            </a:pPr>
            <a:endParaRPr sz="1200">
              <a:solidFill>
                <a:srgbClr val="000000"/>
              </a:solidFill>
            </a:endParaRPr>
          </a:p>
          <a:p>
            <a:pPr marL="0" lvl="0" indent="0" algn="l" rtl="0">
              <a:spcBef>
                <a:spcPts val="0"/>
              </a:spcBef>
              <a:spcAft>
                <a:spcPts val="0"/>
              </a:spcAft>
              <a:buNone/>
            </a:pPr>
            <a:r>
              <a:rPr lang="en" sz="1400" b="1" i="1">
                <a:solidFill>
                  <a:srgbClr val="000000"/>
                </a:solidFill>
                <a:latin typeface="Comic Sans MS"/>
                <a:ea typeface="Comic Sans MS"/>
                <a:cs typeface="Comic Sans MS"/>
                <a:sym typeface="Comic Sans MS"/>
              </a:rPr>
              <a:t>Arvind Mangla</a:t>
            </a:r>
            <a:endParaRPr sz="1400" b="1" i="1">
              <a:solidFill>
                <a:srgbClr val="000000"/>
              </a:solidFill>
              <a:latin typeface="Comic Sans MS"/>
              <a:ea typeface="Comic Sans MS"/>
              <a:cs typeface="Comic Sans MS"/>
              <a:sym typeface="Comic Sans MS"/>
            </a:endParaRPr>
          </a:p>
          <a:p>
            <a:pPr marL="0" lvl="0" indent="0" algn="l" rtl="0">
              <a:spcBef>
                <a:spcPts val="0"/>
              </a:spcBef>
              <a:spcAft>
                <a:spcPts val="0"/>
              </a:spcAft>
              <a:buNone/>
            </a:pPr>
            <a:r>
              <a:rPr lang="en" sz="1200">
                <a:solidFill>
                  <a:srgbClr val="000000"/>
                </a:solidFill>
              </a:rPr>
              <a:t>Insolvency Professional, Ex-Banker</a:t>
            </a:r>
            <a:endParaRPr sz="1200">
              <a:solidFill>
                <a:srgbClr val="000000"/>
              </a:solidFill>
            </a:endParaRPr>
          </a:p>
          <a:p>
            <a:pPr marL="0" lvl="0" indent="0" algn="l" rtl="0">
              <a:spcBef>
                <a:spcPts val="0"/>
              </a:spcBef>
              <a:spcAft>
                <a:spcPts val="0"/>
              </a:spcAft>
              <a:buNone/>
            </a:pPr>
            <a:r>
              <a:rPr lang="en" sz="1200">
                <a:solidFill>
                  <a:srgbClr val="000000"/>
                </a:solidFill>
                <a:uFill>
                  <a:noFill/>
                </a:uFill>
                <a:hlinkClick r:id="rId3"/>
              </a:rPr>
              <a:t>arvindmangla@gmail.com</a:t>
            </a:r>
            <a:r>
              <a:rPr lang="en" sz="1200">
                <a:solidFill>
                  <a:srgbClr val="000000"/>
                </a:solidFill>
              </a:rPr>
              <a:t>,</a:t>
            </a:r>
            <a:endParaRPr sz="1200">
              <a:solidFill>
                <a:srgbClr val="000000"/>
              </a:solidFill>
            </a:endParaRPr>
          </a:p>
          <a:p>
            <a:pPr marL="0" lvl="0" indent="0" algn="l" rtl="0">
              <a:spcBef>
                <a:spcPts val="0"/>
              </a:spcBef>
              <a:spcAft>
                <a:spcPts val="0"/>
              </a:spcAft>
              <a:buNone/>
            </a:pPr>
            <a:r>
              <a:rPr lang="en" sz="1200">
                <a:solidFill>
                  <a:srgbClr val="000000"/>
                </a:solidFill>
              </a:rPr>
              <a:t>+91-9719304950</a:t>
            </a:r>
            <a:endParaRPr sz="1200">
              <a:solidFill>
                <a:srgbClr val="000000"/>
              </a:solidFill>
            </a:endParaRPr>
          </a:p>
          <a:p>
            <a:pPr marL="0" lvl="0" indent="0" algn="l" rtl="0">
              <a:spcBef>
                <a:spcPts val="0"/>
              </a:spcBef>
              <a:spcAft>
                <a:spcPts val="0"/>
              </a:spcAft>
              <a:buNone/>
            </a:pPr>
            <a:r>
              <a:rPr lang="en" sz="1200">
                <a:solidFill>
                  <a:srgbClr val="000000"/>
                </a:solidFill>
              </a:rPr>
              <a:t>Blog - </a:t>
            </a:r>
            <a:r>
              <a:rPr lang="en" sz="1100">
                <a:solidFill>
                  <a:srgbClr val="000000"/>
                </a:solidFill>
                <a:uFill>
                  <a:noFill/>
                </a:uFill>
                <a:hlinkClick r:id="rId4"/>
              </a:rPr>
              <a:t>https://ip-arvindmangla.blogspot.com</a:t>
            </a:r>
            <a:endParaRPr sz="1200">
              <a:solidFill>
                <a:srgbClr val="000000"/>
              </a:solidFill>
            </a:endParaRPr>
          </a:p>
          <a:p>
            <a:pPr marL="0" lvl="0" indent="0" algn="l" rtl="0">
              <a:spcBef>
                <a:spcPts val="0"/>
              </a:spcBef>
              <a:spcAft>
                <a:spcPts val="0"/>
              </a:spcAft>
              <a:buNone/>
            </a:pPr>
            <a:endParaRPr sz="1400">
              <a:solidFill>
                <a:srgbClr val="0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800" b="1"/>
              <a:t>Enforcement of security interest in Liquidation                                         S-10</a:t>
            </a:r>
            <a:endParaRPr b="1"/>
          </a:p>
        </p:txBody>
      </p:sp>
      <p:sp>
        <p:nvSpPr>
          <p:cNvPr id="109" name="Google Shape;109;p22"/>
          <p:cNvSpPr txBox="1">
            <a:spLocks noGrp="1"/>
          </p:cNvSpPr>
          <p:nvPr>
            <p:ph type="body" idx="1"/>
          </p:nvPr>
        </p:nvSpPr>
        <p:spPr>
          <a:xfrm>
            <a:off x="311700" y="918075"/>
            <a:ext cx="8520600" cy="39024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Clr>
                <a:schemeClr val="dk1"/>
              </a:buClr>
              <a:buSzPts val="1100"/>
              <a:buFont typeface="Arial"/>
              <a:buNone/>
            </a:pPr>
            <a:r>
              <a:rPr lang="en" sz="1200" b="1">
                <a:solidFill>
                  <a:schemeClr val="dk1"/>
                </a:solidFill>
              </a:rPr>
              <a:t># Section 52. Secured creditor in liquidation proceedings. -</a:t>
            </a:r>
            <a:endParaRPr sz="1200" b="1">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(1) A secured creditor in the liquidation proceedings may-</a:t>
            </a:r>
            <a:endParaRPr sz="1200">
              <a:solidFill>
                <a:schemeClr val="dk1"/>
              </a:solidFill>
            </a:endParaRPr>
          </a:p>
          <a:p>
            <a:pPr marL="457200" lvl="0" indent="-304800" algn="just" rtl="0">
              <a:spcBef>
                <a:spcPts val="0"/>
              </a:spcBef>
              <a:spcAft>
                <a:spcPts val="0"/>
              </a:spcAft>
              <a:buClr>
                <a:schemeClr val="dk1"/>
              </a:buClr>
              <a:buSzPts val="1200"/>
              <a:buChar char="-"/>
            </a:pPr>
            <a:r>
              <a:rPr lang="en" sz="1200">
                <a:solidFill>
                  <a:schemeClr val="dk1"/>
                </a:solidFill>
              </a:rPr>
              <a:t>(a) relinquish its security interest to the liquidation estate and receive proceeds from the sale of assets by the liquidator in the manner specified in section 53; or</a:t>
            </a:r>
            <a:endParaRPr sz="1200">
              <a:solidFill>
                <a:schemeClr val="dk1"/>
              </a:solidFill>
            </a:endParaRPr>
          </a:p>
          <a:p>
            <a:pPr marL="457200" lvl="0" indent="-304800" algn="just" rtl="0">
              <a:spcBef>
                <a:spcPts val="0"/>
              </a:spcBef>
              <a:spcAft>
                <a:spcPts val="0"/>
              </a:spcAft>
              <a:buClr>
                <a:schemeClr val="dk1"/>
              </a:buClr>
              <a:buSzPts val="1200"/>
              <a:buChar char="-"/>
            </a:pPr>
            <a:r>
              <a:rPr lang="en" sz="1200">
                <a:solidFill>
                  <a:schemeClr val="dk1"/>
                </a:solidFill>
              </a:rPr>
              <a:t>(b) </a:t>
            </a:r>
            <a:r>
              <a:rPr lang="en" sz="1200">
                <a:solidFill>
                  <a:srgbClr val="FF0000"/>
                </a:solidFill>
              </a:rPr>
              <a:t>realise its security interest in the manner specified in this section</a:t>
            </a:r>
            <a:r>
              <a:rPr lang="en" sz="1200">
                <a:solidFill>
                  <a:schemeClr val="dk1"/>
                </a:solidFill>
              </a:rPr>
              <a:t>.</a:t>
            </a:r>
            <a:endParaRPr sz="1200">
              <a:solidFill>
                <a:schemeClr val="dk1"/>
              </a:solidFill>
            </a:endParaRPr>
          </a:p>
          <a:p>
            <a:pPr marL="0" lvl="0" indent="0" algn="just" rtl="0">
              <a:spcBef>
                <a:spcPts val="0"/>
              </a:spcBef>
              <a:spcAft>
                <a:spcPts val="0"/>
              </a:spcAft>
              <a:buNone/>
            </a:pPr>
            <a:r>
              <a:rPr lang="en" sz="1200">
                <a:solidFill>
                  <a:schemeClr val="dk1"/>
                </a:solidFill>
              </a:rPr>
              <a:t>(2) Where the secured creditor realises security interest under clause (b) of sub-section (1), he shall inform the liquidator of such security interest and identify the asset subject to such security interest to be realised.</a:t>
            </a:r>
            <a:endParaRPr sz="1200">
              <a:solidFill>
                <a:schemeClr val="dk1"/>
              </a:solidFill>
            </a:endParaRPr>
          </a:p>
          <a:p>
            <a:pPr marL="0" lvl="0" indent="0" algn="just" rtl="0">
              <a:spcBef>
                <a:spcPts val="0"/>
              </a:spcBef>
              <a:spcAft>
                <a:spcPts val="0"/>
              </a:spcAft>
              <a:buNone/>
            </a:pPr>
            <a:r>
              <a:rPr lang="en" sz="1200">
                <a:solidFill>
                  <a:schemeClr val="dk1"/>
                </a:solidFill>
              </a:rPr>
              <a:t>(3) Before any security interest is realised by the secured creditor under this section, the liquidator shall verify such security interest and permit the secured creditor to realise only such security interest, the existence of which may be proved either -</a:t>
            </a:r>
            <a:endParaRPr sz="1200">
              <a:solidFill>
                <a:schemeClr val="dk1"/>
              </a:solidFill>
            </a:endParaRPr>
          </a:p>
          <a:p>
            <a:pPr marL="457200" lvl="0" indent="-304800" algn="just" rtl="0">
              <a:spcBef>
                <a:spcPts val="0"/>
              </a:spcBef>
              <a:spcAft>
                <a:spcPts val="0"/>
              </a:spcAft>
              <a:buClr>
                <a:schemeClr val="dk1"/>
              </a:buClr>
              <a:buSzPts val="1200"/>
              <a:buChar char="-"/>
            </a:pPr>
            <a:r>
              <a:rPr lang="en" sz="1200">
                <a:solidFill>
                  <a:schemeClr val="dk1"/>
                </a:solidFill>
              </a:rPr>
              <a:t>(a) by the records of such security interest maintained by an information utility; or</a:t>
            </a:r>
            <a:endParaRPr sz="1200">
              <a:solidFill>
                <a:schemeClr val="dk1"/>
              </a:solidFill>
            </a:endParaRPr>
          </a:p>
          <a:p>
            <a:pPr marL="457200" lvl="0" indent="-304800" algn="just" rtl="0">
              <a:spcBef>
                <a:spcPts val="0"/>
              </a:spcBef>
              <a:spcAft>
                <a:spcPts val="0"/>
              </a:spcAft>
              <a:buClr>
                <a:schemeClr val="dk1"/>
              </a:buClr>
              <a:buSzPts val="1200"/>
              <a:buChar char="-"/>
            </a:pPr>
            <a:r>
              <a:rPr lang="en" sz="1200">
                <a:solidFill>
                  <a:schemeClr val="dk1"/>
                </a:solidFill>
              </a:rPr>
              <a:t>(b) by such other means as may be specified by the Board.</a:t>
            </a:r>
            <a:endParaRPr sz="1200">
              <a:solidFill>
                <a:schemeClr val="dk1"/>
              </a:solidFill>
            </a:endParaRPr>
          </a:p>
          <a:p>
            <a:pPr marL="0" lvl="0" indent="0" algn="just" rtl="0">
              <a:spcBef>
                <a:spcPts val="0"/>
              </a:spcBef>
              <a:spcAft>
                <a:spcPts val="0"/>
              </a:spcAft>
              <a:buNone/>
            </a:pPr>
            <a:r>
              <a:rPr lang="en" sz="1200">
                <a:solidFill>
                  <a:schemeClr val="dk1"/>
                </a:solidFill>
              </a:rPr>
              <a:t>(4) A secured creditor may enforce, realise, settle, compromise or deal with the secured assets in accordance with such law as applicable to the security interest being realised and to the secured creditor and apply the proceeds to recover the debts due to it.</a:t>
            </a:r>
            <a:endParaRPr sz="1200">
              <a:solidFill>
                <a:schemeClr val="dk1"/>
              </a:solidFill>
            </a:endParaRPr>
          </a:p>
          <a:p>
            <a:pPr marL="0" lvl="0" indent="0" algn="just" rtl="0">
              <a:spcBef>
                <a:spcPts val="0"/>
              </a:spcBef>
              <a:spcAft>
                <a:spcPts val="0"/>
              </a:spcAft>
              <a:buNone/>
            </a:pPr>
            <a:r>
              <a:rPr lang="en" sz="1200">
                <a:solidFill>
                  <a:schemeClr val="dk1"/>
                </a:solidFill>
              </a:rPr>
              <a:t>(5) If in the course of realising a secured asset, any secured creditor faces resistance from the corporate debtor or any person connected therewith in taking possession of, selling or otherwise disposing off the security, the secured creditor may make an application to the Adjudicating Authority to facilitate the secured creditor to realise such security interest in accordance with law for the time being in force.</a:t>
            </a:r>
            <a:endParaRPr sz="1200">
              <a:solidFill>
                <a:schemeClr val="dk1"/>
              </a:solidFill>
            </a:endParaRPr>
          </a:p>
          <a:p>
            <a:pPr marL="0" lvl="0" indent="0" algn="just" rtl="0">
              <a:spcBef>
                <a:spcPts val="0"/>
              </a:spcBef>
              <a:spcAft>
                <a:spcPts val="0"/>
              </a:spcAft>
              <a:buNone/>
            </a:pPr>
            <a:endParaRPr sz="1200">
              <a:solidFill>
                <a:schemeClr val="dk1"/>
              </a:solidFill>
            </a:endParaRPr>
          </a:p>
          <a:p>
            <a:pPr marL="0" lvl="0" indent="0" algn="just" rtl="0">
              <a:spcBef>
                <a:spcPts val="0"/>
              </a:spcBef>
              <a:spcAft>
                <a:spcPts val="0"/>
              </a:spcAft>
              <a:buClr>
                <a:schemeClr val="dk1"/>
              </a:buClr>
              <a:buSzPts val="1100"/>
              <a:buFont typeface="Arial"/>
              <a:buNone/>
            </a:pPr>
            <a:endParaRPr sz="1200">
              <a:solidFill>
                <a:schemeClr val="dk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title"/>
          </p:nvPr>
        </p:nvSpPr>
        <p:spPr>
          <a:xfrm>
            <a:off x="311700" y="228600"/>
            <a:ext cx="8403300" cy="44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b="1"/>
              <a:t>Enforcement of security interest in Liquidation - Pari Passu Charge      S-11</a:t>
            </a:r>
            <a:endParaRPr sz="1800" b="1"/>
          </a:p>
        </p:txBody>
      </p:sp>
      <p:sp>
        <p:nvSpPr>
          <p:cNvPr id="115" name="Google Shape;115;p23"/>
          <p:cNvSpPr txBox="1">
            <a:spLocks noGrp="1"/>
          </p:cNvSpPr>
          <p:nvPr>
            <p:ph type="body" idx="1"/>
          </p:nvPr>
        </p:nvSpPr>
        <p:spPr>
          <a:xfrm>
            <a:off x="311700" y="752600"/>
            <a:ext cx="8520600" cy="4174800"/>
          </a:xfrm>
          <a:prstGeom prst="rect">
            <a:avLst/>
          </a:prstGeom>
        </p:spPr>
        <p:txBody>
          <a:bodyPr spcFirstLastPara="1" wrap="square" lIns="91425" tIns="91425" rIns="91425" bIns="91425" anchor="t" anchorCtr="0">
            <a:noAutofit/>
          </a:bodyPr>
          <a:lstStyle/>
          <a:p>
            <a:pPr marL="0" lvl="0" indent="0" algn="just" rtl="0">
              <a:lnSpc>
                <a:spcPct val="138000"/>
              </a:lnSpc>
              <a:spcBef>
                <a:spcPts val="0"/>
              </a:spcBef>
              <a:spcAft>
                <a:spcPts val="0"/>
              </a:spcAft>
              <a:buClr>
                <a:schemeClr val="dk1"/>
              </a:buClr>
              <a:buSzPts val="1100"/>
              <a:buFont typeface="Arial"/>
              <a:buNone/>
            </a:pPr>
            <a:r>
              <a:rPr lang="en" sz="1200" i="1">
                <a:solidFill>
                  <a:srgbClr val="000000"/>
                </a:solidFill>
              </a:rPr>
              <a:t>NCLT Mumbai bench vide orders dated 10.05.2019 in Edelweiss Asset Reconstruction Co. Ltd.v/s. Reid and Taylor India Limited (M.A.No.1392/2019 in C.P. No. 382/IB/MB/MAH/2018) held as under:-</a:t>
            </a:r>
            <a:endParaRPr sz="1200" i="1">
              <a:solidFill>
                <a:srgbClr val="000000"/>
              </a:solidFill>
            </a:endParaRPr>
          </a:p>
          <a:p>
            <a:pPr marL="0" lvl="0" indent="0" algn="just" rtl="0">
              <a:lnSpc>
                <a:spcPct val="138000"/>
              </a:lnSpc>
              <a:spcBef>
                <a:spcPts val="0"/>
              </a:spcBef>
              <a:spcAft>
                <a:spcPts val="0"/>
              </a:spcAft>
              <a:buClr>
                <a:schemeClr val="dk1"/>
              </a:buClr>
              <a:buSzPts val="1100"/>
              <a:buFont typeface="Arial"/>
              <a:buNone/>
            </a:pPr>
            <a:r>
              <a:rPr lang="en" sz="1200" i="1">
                <a:solidFill>
                  <a:srgbClr val="000000"/>
                </a:solidFill>
              </a:rPr>
              <a:t># 8. “..........</a:t>
            </a:r>
            <a:r>
              <a:rPr lang="en" sz="1200" i="1">
                <a:solidFill>
                  <a:srgbClr val="333333"/>
                </a:solidFill>
              </a:rPr>
              <a:t>,</a:t>
            </a:r>
            <a:r>
              <a:rPr lang="en" sz="1200" i="1">
                <a:solidFill>
                  <a:srgbClr val="FF0000"/>
                </a:solidFill>
              </a:rPr>
              <a:t> only the first charge holder / the secured creditor with first pari-passu charge can stay outside the liquidation process by the Liquidator and realize his security interest in the manner provided under the above provisions of law…</a:t>
            </a:r>
            <a:r>
              <a:rPr lang="en" sz="1200" i="1">
                <a:solidFill>
                  <a:srgbClr val="333333"/>
                </a:solidFill>
              </a:rPr>
              <a:t>….”</a:t>
            </a:r>
            <a:endParaRPr sz="1200" i="1">
              <a:solidFill>
                <a:srgbClr val="333333"/>
              </a:solidFill>
            </a:endParaRPr>
          </a:p>
          <a:p>
            <a:pPr marL="0" lvl="0" indent="0" algn="just" rtl="0">
              <a:spcBef>
                <a:spcPts val="0"/>
              </a:spcBef>
              <a:spcAft>
                <a:spcPts val="0"/>
              </a:spcAft>
              <a:buNone/>
            </a:pPr>
            <a:r>
              <a:rPr lang="en" sz="1200" i="1">
                <a:solidFill>
                  <a:srgbClr val="000000"/>
                </a:solidFill>
                <a:highlight>
                  <a:srgbClr val="FFFFFF"/>
                </a:highlight>
              </a:rPr>
              <a:t>Under the above mentioned orders AA has excluded the other pari-passu charge holders to participate in realising their security interest in the liquidation process. In my view, AA could  have allowed the first pari-passu charge holder to realise the security interest &amp; hold the amount realised in trust for all the pari-passu charge holders, to be distributed according to the terms of document creating pari-passu charge.</a:t>
            </a:r>
            <a:endParaRPr sz="1200" i="1">
              <a:solidFill>
                <a:srgbClr val="000000"/>
              </a:solidFill>
              <a:highlight>
                <a:srgbClr val="FFFFFF"/>
              </a:highlight>
            </a:endParaRPr>
          </a:p>
          <a:p>
            <a:pPr marL="0" lvl="0" indent="0" algn="just" rtl="0">
              <a:spcBef>
                <a:spcPts val="0"/>
              </a:spcBef>
              <a:spcAft>
                <a:spcPts val="0"/>
              </a:spcAft>
              <a:buNone/>
            </a:pPr>
            <a:r>
              <a:rPr lang="en" sz="1200" b="1" i="1">
                <a:solidFill>
                  <a:srgbClr val="333333"/>
                </a:solidFill>
              </a:rPr>
              <a:t>Proviso to Section 325(1) of The Companies Act, 2013,reads as under:-</a:t>
            </a:r>
            <a:endParaRPr sz="1200" b="1" i="1">
              <a:solidFill>
                <a:srgbClr val="333333"/>
              </a:solidFill>
            </a:endParaRPr>
          </a:p>
          <a:p>
            <a:pPr marL="0" lvl="0" indent="0" algn="just" rtl="0">
              <a:lnSpc>
                <a:spcPct val="138000"/>
              </a:lnSpc>
              <a:spcBef>
                <a:spcPts val="0"/>
              </a:spcBef>
              <a:spcAft>
                <a:spcPts val="0"/>
              </a:spcAft>
              <a:buNone/>
            </a:pPr>
            <a:r>
              <a:rPr lang="en" sz="1200" i="1">
                <a:solidFill>
                  <a:srgbClr val="000000"/>
                </a:solidFill>
              </a:rPr>
              <a:t>Provided that the security of </a:t>
            </a:r>
            <a:r>
              <a:rPr lang="en" sz="1200" i="1">
                <a:solidFill>
                  <a:srgbClr val="FF0000"/>
                </a:solidFill>
              </a:rPr>
              <a:t>every secured creditor shall be deemed to be subject to a pari passu charge in favour of the workmen to the extent of the workmen‘s portion therein,</a:t>
            </a:r>
            <a:r>
              <a:rPr lang="en" sz="1200" i="1">
                <a:solidFill>
                  <a:srgbClr val="333333"/>
                </a:solidFill>
              </a:rPr>
              <a:t> </a:t>
            </a:r>
            <a:r>
              <a:rPr lang="en" sz="1200" i="1">
                <a:solidFill>
                  <a:srgbClr val="000000"/>
                </a:solidFill>
              </a:rPr>
              <a:t>and, where a secured creditor, instead of relinquishing his security and proving his debts, opts to realise his security,</a:t>
            </a:r>
            <a:endParaRPr sz="1200" i="1">
              <a:solidFill>
                <a:srgbClr val="000000"/>
              </a:solidFill>
            </a:endParaRPr>
          </a:p>
          <a:p>
            <a:pPr marL="0" lvl="0" indent="0" algn="just" rtl="0">
              <a:lnSpc>
                <a:spcPct val="138000"/>
              </a:lnSpc>
              <a:spcBef>
                <a:spcPts val="0"/>
              </a:spcBef>
              <a:spcAft>
                <a:spcPts val="0"/>
              </a:spcAft>
              <a:buNone/>
            </a:pPr>
            <a:r>
              <a:rPr lang="en" sz="1200" i="1">
                <a:solidFill>
                  <a:srgbClr val="000000"/>
                </a:solidFill>
              </a:rPr>
              <a:t>-  (i) the liquidator shall be entitled to represent the workmen and enforce such charge;</a:t>
            </a:r>
            <a:endParaRPr sz="1200" i="1">
              <a:solidFill>
                <a:srgbClr val="000000"/>
              </a:solidFill>
            </a:endParaRPr>
          </a:p>
          <a:p>
            <a:pPr marL="0" lvl="0" indent="0" algn="just" rtl="0">
              <a:lnSpc>
                <a:spcPct val="138000"/>
              </a:lnSpc>
              <a:spcBef>
                <a:spcPts val="0"/>
              </a:spcBef>
              <a:spcAft>
                <a:spcPts val="0"/>
              </a:spcAft>
              <a:buNone/>
            </a:pPr>
            <a:r>
              <a:rPr lang="en" sz="1200" i="1">
                <a:solidFill>
                  <a:srgbClr val="000000"/>
                </a:solidFill>
              </a:rPr>
              <a:t>- (ii) any amount realised by the liquidator by way of enforcement of such charge shall be applied rate-ably for the discharge of workmen‘s dues; and…………</a:t>
            </a:r>
            <a:endParaRPr sz="1200" i="1">
              <a:solidFill>
                <a:srgbClr val="000000"/>
              </a:solidFill>
            </a:endParaRPr>
          </a:p>
          <a:p>
            <a:pPr marL="0" lvl="0" indent="0" algn="just" rtl="0">
              <a:lnSpc>
                <a:spcPct val="138000"/>
              </a:lnSpc>
              <a:spcBef>
                <a:spcPts val="0"/>
              </a:spcBef>
              <a:spcAft>
                <a:spcPts val="0"/>
              </a:spcAft>
              <a:buClr>
                <a:schemeClr val="dk1"/>
              </a:buClr>
              <a:buSzPts val="1100"/>
              <a:buFont typeface="Arial"/>
              <a:buNone/>
            </a:pPr>
            <a:r>
              <a:rPr lang="en" sz="1200" i="1">
                <a:solidFill>
                  <a:srgbClr val="000000"/>
                </a:solidFill>
              </a:rPr>
              <a:t>As the</a:t>
            </a:r>
            <a:r>
              <a:rPr lang="en" sz="1200" i="1">
                <a:solidFill>
                  <a:srgbClr val="333333"/>
                </a:solidFill>
              </a:rPr>
              <a:t> </a:t>
            </a:r>
            <a:r>
              <a:rPr lang="en" sz="1200" i="1">
                <a:solidFill>
                  <a:srgbClr val="FF0000"/>
                </a:solidFill>
              </a:rPr>
              <a:t>workmen’s dues have pari passu charge with the secured creditors</a:t>
            </a:r>
            <a:r>
              <a:rPr lang="en" sz="1200" i="1">
                <a:solidFill>
                  <a:srgbClr val="333333"/>
                </a:solidFill>
              </a:rPr>
              <a:t>, </a:t>
            </a:r>
            <a:r>
              <a:rPr lang="en" sz="1200" i="1">
                <a:solidFill>
                  <a:srgbClr val="000000"/>
                </a:solidFill>
              </a:rPr>
              <a:t>now the question arises about the treatment of  dues of workmen, more than twenty four months, if any.</a:t>
            </a:r>
            <a:endParaRPr sz="1200" i="1">
              <a:solidFill>
                <a:srgbClr val="000000"/>
              </a:solidFill>
              <a:highlight>
                <a:srgbClr val="FFFFFF"/>
              </a:highligh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title"/>
          </p:nvPr>
        </p:nvSpPr>
        <p:spPr>
          <a:xfrm>
            <a:off x="311700" y="248200"/>
            <a:ext cx="8390700" cy="504300"/>
          </a:xfrm>
          <a:prstGeom prst="rect">
            <a:avLst/>
          </a:prstGeom>
        </p:spPr>
        <p:txBody>
          <a:bodyPr spcFirstLastPara="1" wrap="square" lIns="91425" tIns="91425" rIns="91425" bIns="91425" anchor="t" anchorCtr="0">
            <a:noAutofit/>
          </a:bodyPr>
          <a:lstStyle/>
          <a:p>
            <a:pPr marL="0" lvl="0" indent="0" algn="just" rtl="0">
              <a:lnSpc>
                <a:spcPct val="115000"/>
              </a:lnSpc>
              <a:spcBef>
                <a:spcPts val="0"/>
              </a:spcBef>
              <a:spcAft>
                <a:spcPts val="0"/>
              </a:spcAft>
              <a:buClr>
                <a:schemeClr val="dk1"/>
              </a:buClr>
              <a:buSzPts val="1100"/>
              <a:buFont typeface="Arial"/>
              <a:buNone/>
            </a:pPr>
            <a:r>
              <a:rPr lang="en" sz="1800" b="1"/>
              <a:t>Distribution of assets in Liquidation - (1/2)                                               S-12</a:t>
            </a:r>
            <a:endParaRPr sz="1800" b="1"/>
          </a:p>
        </p:txBody>
      </p:sp>
      <p:sp>
        <p:nvSpPr>
          <p:cNvPr id="121" name="Google Shape;121;p24"/>
          <p:cNvSpPr txBox="1">
            <a:spLocks noGrp="1"/>
          </p:cNvSpPr>
          <p:nvPr>
            <p:ph type="body" idx="1"/>
          </p:nvPr>
        </p:nvSpPr>
        <p:spPr>
          <a:xfrm>
            <a:off x="311700" y="752600"/>
            <a:ext cx="8520600" cy="40956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Clr>
                <a:schemeClr val="dk1"/>
              </a:buClr>
              <a:buSzPts val="1100"/>
              <a:buFont typeface="Arial"/>
              <a:buNone/>
            </a:pPr>
            <a:r>
              <a:rPr lang="en" sz="1200" b="1">
                <a:solidFill>
                  <a:schemeClr val="dk1"/>
                </a:solidFill>
              </a:rPr>
              <a:t>Section 53. Distribution of assets. -</a:t>
            </a:r>
            <a:endParaRPr sz="1200" b="1">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(1) Notwithstanding anything to the contrary contained in any law enacted by the Parliament or any State Legislature for the time being in force, the proceeds from the sale of the liquidation assets shall be distributed in the following order of priority and within such period as may be specified, namely: -</a:t>
            </a:r>
            <a:endParaRPr sz="1200">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(a) the insolvency resolution process costs and the liquidation costs paid in full;</a:t>
            </a:r>
            <a:endParaRPr sz="1200">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(b) the following debts which shall rank equally between and among the following:</a:t>
            </a:r>
            <a:endParaRPr sz="1200">
              <a:solidFill>
                <a:schemeClr val="dk1"/>
              </a:solidFill>
            </a:endParaRPr>
          </a:p>
          <a:p>
            <a:pPr marL="457200" lvl="0" indent="-304800" algn="just" rtl="0">
              <a:spcBef>
                <a:spcPts val="0"/>
              </a:spcBef>
              <a:spcAft>
                <a:spcPts val="0"/>
              </a:spcAft>
              <a:buClr>
                <a:schemeClr val="dk1"/>
              </a:buClr>
              <a:buSzPts val="1200"/>
              <a:buChar char="-"/>
            </a:pPr>
            <a:r>
              <a:rPr lang="en" sz="1200">
                <a:solidFill>
                  <a:schemeClr val="dk1"/>
                </a:solidFill>
              </a:rPr>
              <a:t>(i) workmen’s dues for the period of twenty-four months preceding the liquidation commencement date; and</a:t>
            </a:r>
            <a:endParaRPr sz="1200">
              <a:solidFill>
                <a:schemeClr val="dk1"/>
              </a:solidFill>
            </a:endParaRPr>
          </a:p>
          <a:p>
            <a:pPr marL="457200" lvl="0" indent="-304800" algn="just" rtl="0">
              <a:spcBef>
                <a:spcPts val="0"/>
              </a:spcBef>
              <a:spcAft>
                <a:spcPts val="0"/>
              </a:spcAft>
              <a:buClr>
                <a:schemeClr val="dk1"/>
              </a:buClr>
              <a:buSzPts val="1200"/>
              <a:buChar char="-"/>
            </a:pPr>
            <a:r>
              <a:rPr lang="en" sz="1200">
                <a:solidFill>
                  <a:schemeClr val="dk1"/>
                </a:solidFill>
              </a:rPr>
              <a:t>(ii) debts owed to a secured creditor in the event such secured creditor has relinquished security in the manner set out in section 52;</a:t>
            </a:r>
            <a:endParaRPr sz="1200">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(c) wages and any unpaid dues owed to employees other than workmen for the period of twelve months preceding the liquidation commencement date;</a:t>
            </a:r>
            <a:endParaRPr sz="1200">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(d) </a:t>
            </a:r>
            <a:r>
              <a:rPr lang="en" sz="1200">
                <a:solidFill>
                  <a:srgbClr val="FF0000"/>
                </a:solidFill>
              </a:rPr>
              <a:t>financial debts owed to unsecured creditors</a:t>
            </a:r>
            <a:r>
              <a:rPr lang="en" sz="1200">
                <a:solidFill>
                  <a:schemeClr val="dk1"/>
                </a:solidFill>
              </a:rPr>
              <a:t>;</a:t>
            </a:r>
            <a:endParaRPr sz="1200">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(e) the following dues shall rank equally between and among the following: -</a:t>
            </a:r>
            <a:endParaRPr sz="1200">
              <a:solidFill>
                <a:schemeClr val="dk1"/>
              </a:solidFill>
            </a:endParaRPr>
          </a:p>
          <a:p>
            <a:pPr marL="457200" lvl="0" indent="-304800" algn="just" rtl="0">
              <a:spcBef>
                <a:spcPts val="0"/>
              </a:spcBef>
              <a:spcAft>
                <a:spcPts val="0"/>
              </a:spcAft>
              <a:buClr>
                <a:schemeClr val="dk1"/>
              </a:buClr>
              <a:buSzPts val="1200"/>
              <a:buChar char="-"/>
            </a:pPr>
            <a:r>
              <a:rPr lang="en" sz="1200">
                <a:solidFill>
                  <a:schemeClr val="dk1"/>
                </a:solidFill>
              </a:rPr>
              <a:t>(i) any amount due to the Central Government and the State Government including the amount to be received on account of the Consolidated Fund of India and the Consolidated Fund of a State, if any, in respect of the whole or any part of the period of two years preceding the liquidation commencement date;</a:t>
            </a:r>
            <a:endParaRPr sz="1200">
              <a:solidFill>
                <a:schemeClr val="dk1"/>
              </a:solidFill>
            </a:endParaRPr>
          </a:p>
          <a:p>
            <a:pPr marL="457200" lvl="0" indent="-304800" algn="just" rtl="0">
              <a:spcBef>
                <a:spcPts val="0"/>
              </a:spcBef>
              <a:spcAft>
                <a:spcPts val="0"/>
              </a:spcAft>
              <a:buClr>
                <a:schemeClr val="dk1"/>
              </a:buClr>
              <a:buSzPts val="1200"/>
              <a:buChar char="-"/>
            </a:pPr>
            <a:r>
              <a:rPr lang="en" sz="1200">
                <a:solidFill>
                  <a:schemeClr val="dk1"/>
                </a:solidFill>
              </a:rPr>
              <a:t>(ii) debts owed to a secured creditor for any amount unpaid following the enforcement of security interest;</a:t>
            </a:r>
            <a:endParaRPr sz="1200">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(f) any remaining debts and dues;</a:t>
            </a:r>
            <a:endParaRPr sz="1200">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a:t>
            </a:r>
            <a:endParaRPr sz="1200">
              <a:solidFill>
                <a:schemeClr val="dk1"/>
              </a:solidFill>
            </a:endParaRPr>
          </a:p>
          <a:p>
            <a:pPr marL="0" lvl="0" indent="0" algn="just" rtl="0">
              <a:spcBef>
                <a:spcPts val="0"/>
              </a:spcBef>
              <a:spcAft>
                <a:spcPts val="0"/>
              </a:spcAft>
              <a:buClr>
                <a:schemeClr val="dk1"/>
              </a:buClr>
              <a:buSzPts val="1100"/>
              <a:buFont typeface="Arial"/>
              <a:buNone/>
            </a:pPr>
            <a:endParaRPr sz="1100">
              <a:solidFill>
                <a:schemeClr val="dk1"/>
              </a:solidFill>
            </a:endParaRPr>
          </a:p>
          <a:p>
            <a:pPr marL="457200" lvl="0" indent="-298450" algn="just" rtl="0">
              <a:spcBef>
                <a:spcPts val="0"/>
              </a:spcBef>
              <a:spcAft>
                <a:spcPts val="0"/>
              </a:spcAft>
              <a:buClr>
                <a:schemeClr val="dk1"/>
              </a:buClr>
              <a:buSzPts val="1100"/>
              <a:buChar char="-"/>
            </a:pPr>
            <a:endParaRPr sz="1100">
              <a:solidFill>
                <a:schemeClr val="dk1"/>
              </a:solidFill>
            </a:endParaRPr>
          </a:p>
          <a:p>
            <a:pPr marL="0" lvl="0" indent="0" algn="l" rtl="0">
              <a:spcBef>
                <a:spcPts val="0"/>
              </a:spcBef>
              <a:spcAft>
                <a:spcPts val="1600"/>
              </a:spcAft>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just" rtl="0">
              <a:lnSpc>
                <a:spcPct val="115000"/>
              </a:lnSpc>
              <a:spcBef>
                <a:spcPts val="0"/>
              </a:spcBef>
              <a:spcAft>
                <a:spcPts val="0"/>
              </a:spcAft>
              <a:buClr>
                <a:schemeClr val="dk1"/>
              </a:buClr>
              <a:buSzPts val="1100"/>
              <a:buFont typeface="Arial"/>
              <a:buNone/>
            </a:pPr>
            <a:r>
              <a:rPr lang="en" sz="1800" b="1"/>
              <a:t>Distribution of assets in Liquidation - (2/2.)                                                 S-13</a:t>
            </a:r>
            <a:endParaRPr b="1"/>
          </a:p>
        </p:txBody>
      </p:sp>
      <p:sp>
        <p:nvSpPr>
          <p:cNvPr id="127" name="Google Shape;127;p25"/>
          <p:cNvSpPr txBox="1">
            <a:spLocks noGrp="1"/>
          </p:cNvSpPr>
          <p:nvPr>
            <p:ph type="body" idx="1"/>
          </p:nvPr>
        </p:nvSpPr>
        <p:spPr>
          <a:xfrm>
            <a:off x="311700" y="951475"/>
            <a:ext cx="8520600" cy="36174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 sz="1200">
                <a:solidFill>
                  <a:schemeClr val="dk1"/>
                </a:solidFill>
              </a:rPr>
              <a:t>Section 53 (Cont.)</a:t>
            </a:r>
            <a:endParaRPr sz="1200">
              <a:solidFill>
                <a:schemeClr val="dk1"/>
              </a:solidFill>
            </a:endParaRPr>
          </a:p>
          <a:p>
            <a:pPr marL="0" lvl="0" indent="0" algn="just" rtl="0">
              <a:spcBef>
                <a:spcPts val="0"/>
              </a:spcBef>
              <a:spcAft>
                <a:spcPts val="0"/>
              </a:spcAft>
              <a:buNone/>
            </a:pPr>
            <a:r>
              <a:rPr lang="en" sz="1200">
                <a:solidFill>
                  <a:schemeClr val="dk1"/>
                </a:solidFill>
              </a:rPr>
              <a:t>(g) preference shareholders, if any; and</a:t>
            </a:r>
            <a:endParaRPr sz="1200">
              <a:solidFill>
                <a:schemeClr val="dk1"/>
              </a:solidFill>
            </a:endParaRPr>
          </a:p>
          <a:p>
            <a:pPr marL="0" lvl="0" indent="0" algn="just" rtl="0">
              <a:spcBef>
                <a:spcPts val="0"/>
              </a:spcBef>
              <a:spcAft>
                <a:spcPts val="0"/>
              </a:spcAft>
              <a:buNone/>
            </a:pPr>
            <a:r>
              <a:rPr lang="en" sz="1200">
                <a:solidFill>
                  <a:schemeClr val="dk1"/>
                </a:solidFill>
              </a:rPr>
              <a:t>(h) equity shareholders or partners, as the case may be.</a:t>
            </a:r>
            <a:endParaRPr sz="1200">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(2) Any contractual arrangements between recipients under sub-section (1) with equal ranking, if disrupting the order of priority under that sub-section shall be disregarded by the liquidator.</a:t>
            </a:r>
            <a:endParaRPr sz="1200">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(3) The fees payable to the liquidator shall be deducted proportionately from the proceeds payable to each class of recipients under sub-section (1), and the proceeds to the relevant recipient shall be distributed after such deduction.</a:t>
            </a:r>
            <a:endParaRPr sz="1200">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Explanation. – For the purpose of this section-</a:t>
            </a:r>
            <a:endParaRPr sz="1200">
              <a:solidFill>
                <a:schemeClr val="dk1"/>
              </a:solidFill>
            </a:endParaRPr>
          </a:p>
          <a:p>
            <a:pPr marL="457200" lvl="0" indent="-304800" algn="just" rtl="0">
              <a:spcBef>
                <a:spcPts val="0"/>
              </a:spcBef>
              <a:spcAft>
                <a:spcPts val="0"/>
              </a:spcAft>
              <a:buClr>
                <a:schemeClr val="dk1"/>
              </a:buClr>
              <a:buSzPts val="1200"/>
              <a:buChar char="-"/>
            </a:pPr>
            <a:r>
              <a:rPr lang="en" sz="1200">
                <a:solidFill>
                  <a:schemeClr val="dk1"/>
                </a:solidFill>
              </a:rPr>
              <a:t>(i) it is hereby clarified that at each stage of the distribution of proceeds in respect of a class of recipients that rank equally, each of the debts will either be paid in full, or will be paid in equal proportion within the same class of recipients, if the proceeds are insufficient to meet the debts in full; and</a:t>
            </a:r>
            <a:endParaRPr sz="1200">
              <a:solidFill>
                <a:schemeClr val="dk1"/>
              </a:solidFill>
            </a:endParaRPr>
          </a:p>
          <a:p>
            <a:pPr marL="457200" lvl="0" indent="-304800" algn="just" rtl="0">
              <a:spcBef>
                <a:spcPts val="0"/>
              </a:spcBef>
              <a:spcAft>
                <a:spcPts val="0"/>
              </a:spcAft>
              <a:buClr>
                <a:schemeClr val="dk1"/>
              </a:buClr>
              <a:buSzPts val="1200"/>
              <a:buChar char="-"/>
            </a:pPr>
            <a:r>
              <a:rPr lang="en" sz="1200">
                <a:solidFill>
                  <a:schemeClr val="dk1"/>
                </a:solidFill>
              </a:rPr>
              <a:t>(ii) the term “workmen’s dues” shall have the same meaning as assigned to it in section 326 of the Companies Act, 2013 (18 of 2013).</a:t>
            </a:r>
            <a:endParaRPr sz="12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6"/>
          <p:cNvSpPr txBox="1">
            <a:spLocks noGrp="1"/>
          </p:cNvSpPr>
          <p:nvPr>
            <p:ph type="title"/>
          </p:nvPr>
        </p:nvSpPr>
        <p:spPr>
          <a:xfrm>
            <a:off x="311700" y="182700"/>
            <a:ext cx="8373300" cy="449700"/>
          </a:xfrm>
          <a:prstGeom prst="rect">
            <a:avLst/>
          </a:prstGeom>
        </p:spPr>
        <p:txBody>
          <a:bodyPr spcFirstLastPara="1" wrap="square" lIns="91425" tIns="91425" rIns="91425" bIns="91425" anchor="t" anchorCtr="0">
            <a:noAutofit/>
          </a:bodyPr>
          <a:lstStyle/>
          <a:p>
            <a:pPr marL="0" lvl="0" indent="0" algn="just" rtl="0">
              <a:lnSpc>
                <a:spcPct val="115000"/>
              </a:lnSpc>
              <a:spcBef>
                <a:spcPts val="0"/>
              </a:spcBef>
              <a:spcAft>
                <a:spcPts val="0"/>
              </a:spcAft>
              <a:buClr>
                <a:schemeClr val="dk1"/>
              </a:buClr>
              <a:buSzPts val="1100"/>
              <a:buFont typeface="Arial"/>
              <a:buNone/>
            </a:pPr>
            <a:r>
              <a:rPr lang="en" sz="1100" b="1"/>
              <a:t> </a:t>
            </a:r>
            <a:r>
              <a:rPr lang="en" sz="1800" b="1"/>
              <a:t>Submission of resolution plan in CIRP (1/2)                                             S-14</a:t>
            </a:r>
            <a:endParaRPr sz="1800" b="1"/>
          </a:p>
        </p:txBody>
      </p:sp>
      <p:sp>
        <p:nvSpPr>
          <p:cNvPr id="133" name="Google Shape;133;p26"/>
          <p:cNvSpPr txBox="1">
            <a:spLocks noGrp="1"/>
          </p:cNvSpPr>
          <p:nvPr>
            <p:ph type="body" idx="1"/>
          </p:nvPr>
        </p:nvSpPr>
        <p:spPr>
          <a:xfrm>
            <a:off x="311700" y="632400"/>
            <a:ext cx="8520600" cy="42723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Clr>
                <a:schemeClr val="dk1"/>
              </a:buClr>
              <a:buSzPts val="1100"/>
              <a:buFont typeface="Arial"/>
              <a:buNone/>
            </a:pPr>
            <a:r>
              <a:rPr lang="en" sz="1200" b="1">
                <a:solidFill>
                  <a:schemeClr val="dk1"/>
                </a:solidFill>
              </a:rPr>
              <a:t>Section 30. Submission of resolution plan. -</a:t>
            </a:r>
            <a:endParaRPr sz="1200" b="1">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(2) The resolution professional shall examine each resolution plan received by him to confirm that each resolution plan -</a:t>
            </a:r>
            <a:endParaRPr sz="1200">
              <a:solidFill>
                <a:schemeClr val="dk1"/>
              </a:solidFill>
            </a:endParaRPr>
          </a:p>
          <a:p>
            <a:pPr marL="457200" lvl="0" indent="-304800" algn="just" rtl="0">
              <a:spcBef>
                <a:spcPts val="0"/>
              </a:spcBef>
              <a:spcAft>
                <a:spcPts val="0"/>
              </a:spcAft>
              <a:buClr>
                <a:schemeClr val="dk1"/>
              </a:buClr>
              <a:buSzPts val="1200"/>
              <a:buChar char="-"/>
            </a:pPr>
            <a:r>
              <a:rPr lang="en" sz="1200">
                <a:solidFill>
                  <a:schemeClr val="dk1"/>
                </a:solidFill>
              </a:rPr>
              <a:t>(a) provides for the payment of insolvency resolution process costs in a manner specified by the Board in priority to the payment of other debts of the corporate debtor;</a:t>
            </a:r>
            <a:endParaRPr sz="1200">
              <a:solidFill>
                <a:schemeClr val="dk1"/>
              </a:solidFill>
            </a:endParaRPr>
          </a:p>
          <a:p>
            <a:pPr marL="457200" lvl="0" indent="-304800" algn="just" rtl="0">
              <a:spcBef>
                <a:spcPts val="0"/>
              </a:spcBef>
              <a:spcAft>
                <a:spcPts val="0"/>
              </a:spcAft>
              <a:buClr>
                <a:schemeClr val="dk1"/>
              </a:buClr>
              <a:buSzPts val="1200"/>
              <a:buChar char="-"/>
            </a:pPr>
            <a:r>
              <a:rPr lang="en" sz="1200">
                <a:solidFill>
                  <a:schemeClr val="dk1"/>
                </a:solidFill>
              </a:rPr>
              <a:t>(b) provides for the payment of </a:t>
            </a:r>
            <a:r>
              <a:rPr lang="en" sz="1200">
                <a:solidFill>
                  <a:srgbClr val="FF0000"/>
                </a:solidFill>
              </a:rPr>
              <a:t>debts of operational creditors</a:t>
            </a:r>
            <a:r>
              <a:rPr lang="en" sz="1200">
                <a:solidFill>
                  <a:schemeClr val="dk1"/>
                </a:solidFill>
              </a:rPr>
              <a:t> in such manner as may be specified by the Board which shall not be less than-</a:t>
            </a:r>
            <a:endParaRPr sz="1200">
              <a:solidFill>
                <a:schemeClr val="dk1"/>
              </a:solidFill>
            </a:endParaRPr>
          </a:p>
          <a:p>
            <a:pPr marL="457200" lvl="0" indent="-304800" algn="just" rtl="0">
              <a:spcBef>
                <a:spcPts val="0"/>
              </a:spcBef>
              <a:spcAft>
                <a:spcPts val="0"/>
              </a:spcAft>
              <a:buClr>
                <a:schemeClr val="dk1"/>
              </a:buClr>
              <a:buSzPts val="1200"/>
              <a:buChar char="-"/>
            </a:pPr>
            <a:r>
              <a:rPr lang="en" sz="1200">
                <a:solidFill>
                  <a:schemeClr val="dk1"/>
                </a:solidFill>
              </a:rPr>
              <a:t>(i) the amount to be paid to such creditors in the event of a liquidation of the corporate debtor under section 53; or</a:t>
            </a:r>
            <a:endParaRPr sz="1200">
              <a:solidFill>
                <a:schemeClr val="dk1"/>
              </a:solidFill>
            </a:endParaRPr>
          </a:p>
          <a:p>
            <a:pPr marL="457200" lvl="0" indent="-304800" algn="just" rtl="0">
              <a:spcBef>
                <a:spcPts val="0"/>
              </a:spcBef>
              <a:spcAft>
                <a:spcPts val="0"/>
              </a:spcAft>
              <a:buClr>
                <a:schemeClr val="dk1"/>
              </a:buClr>
              <a:buSzPts val="1200"/>
              <a:buChar char="-"/>
            </a:pPr>
            <a:r>
              <a:rPr lang="en" sz="1200">
                <a:solidFill>
                  <a:schemeClr val="dk1"/>
                </a:solidFill>
              </a:rPr>
              <a:t>(ii) the amount that would have been paid to such creditors, if the amount to be distributed under the resolution plan had been distributed in accordance with the order of priority in sub-section(1) of section 53, whichever is higher, </a:t>
            </a:r>
            <a:r>
              <a:rPr lang="en" sz="1200">
                <a:solidFill>
                  <a:srgbClr val="FF0000"/>
                </a:solidFill>
              </a:rPr>
              <a:t>and</a:t>
            </a:r>
            <a:r>
              <a:rPr lang="en" sz="1200">
                <a:solidFill>
                  <a:schemeClr val="dk1"/>
                </a:solidFill>
              </a:rPr>
              <a:t> </a:t>
            </a:r>
            <a:r>
              <a:rPr lang="en" sz="1200">
                <a:solidFill>
                  <a:srgbClr val="FF0000"/>
                </a:solidFill>
              </a:rPr>
              <a:t>provides for the payment of debts of financial creditors</a:t>
            </a:r>
            <a:r>
              <a:rPr lang="en" sz="1200">
                <a:solidFill>
                  <a:schemeClr val="dk1"/>
                </a:solidFill>
              </a:rPr>
              <a:t>,</a:t>
            </a:r>
            <a:r>
              <a:rPr lang="en" sz="1200">
                <a:solidFill>
                  <a:srgbClr val="FF0000"/>
                </a:solidFill>
              </a:rPr>
              <a:t> who do not vote in favour of the resolution plan</a:t>
            </a:r>
            <a:r>
              <a:rPr lang="en" sz="1200">
                <a:solidFill>
                  <a:schemeClr val="dk1"/>
                </a:solidFill>
              </a:rPr>
              <a:t>, in such manner as may be specified by the Board, </a:t>
            </a:r>
            <a:r>
              <a:rPr lang="en" sz="1200">
                <a:solidFill>
                  <a:srgbClr val="FF0000"/>
                </a:solidFill>
              </a:rPr>
              <a:t>which shall not be less than the amount to be paid to such creditors in accordance with sub-section (1) of section 53 in the event of a liquidation of the corporate debtor</a:t>
            </a:r>
            <a:r>
              <a:rPr lang="en" sz="1200">
                <a:solidFill>
                  <a:schemeClr val="dk1"/>
                </a:solidFill>
              </a:rPr>
              <a:t>. </a:t>
            </a:r>
            <a:endParaRPr sz="1200" baseline="30000">
              <a:solidFill>
                <a:schemeClr val="dk1"/>
              </a:solidFill>
            </a:endParaRPr>
          </a:p>
          <a:p>
            <a:pPr marL="457200" lvl="0" indent="-304800" algn="just" rtl="0">
              <a:spcBef>
                <a:spcPts val="0"/>
              </a:spcBef>
              <a:spcAft>
                <a:spcPts val="0"/>
              </a:spcAft>
              <a:buClr>
                <a:schemeClr val="dk1"/>
              </a:buClr>
              <a:buSzPts val="1200"/>
              <a:buChar char="-"/>
            </a:pPr>
            <a:r>
              <a:rPr lang="en" sz="1200">
                <a:solidFill>
                  <a:schemeClr val="dk1"/>
                </a:solidFill>
              </a:rPr>
              <a:t>Explanation 1. — For removal of doubts, it is hereby clarified that a distribution in accordance with the provisions of this clause shall be fair and equitable to such creditors.</a:t>
            </a:r>
            <a:endParaRPr sz="1200">
              <a:solidFill>
                <a:schemeClr val="dk1"/>
              </a:solidFill>
            </a:endParaRPr>
          </a:p>
          <a:p>
            <a:pPr marL="457200" lvl="0" indent="0" algn="just" rtl="0">
              <a:spcBef>
                <a:spcPts val="0"/>
              </a:spcBef>
              <a:spcAft>
                <a:spcPts val="0"/>
              </a:spcAft>
              <a:buNone/>
            </a:pPr>
            <a:endParaRPr sz="1200">
              <a:solidFill>
                <a:schemeClr val="dk1"/>
              </a:solidFill>
            </a:endParaRPr>
          </a:p>
          <a:p>
            <a:pPr marL="0" lvl="0" indent="0" algn="just" rtl="0">
              <a:spcBef>
                <a:spcPts val="0"/>
              </a:spcBef>
              <a:spcAft>
                <a:spcPts val="0"/>
              </a:spcAft>
              <a:buNone/>
            </a:pPr>
            <a:r>
              <a:rPr lang="en" sz="1200">
                <a:solidFill>
                  <a:schemeClr val="dk1"/>
                </a:solidFill>
              </a:rPr>
              <a:t>Presenter’s Notes - </a:t>
            </a:r>
            <a:r>
              <a:rPr lang="en" sz="1200" i="1">
                <a:solidFill>
                  <a:srgbClr val="222222"/>
                </a:solidFill>
                <a:highlight>
                  <a:srgbClr val="FFFFFF"/>
                </a:highlight>
              </a:rPr>
              <a:t>In the recent amendments , the concept of minimum amount [in terms of  Section 53(1)]  to be paid to operational creditor, has been extended to dissenting financial creditor also, which has far reaching consequences. A </a:t>
            </a:r>
            <a:r>
              <a:rPr lang="en" sz="1200" i="1">
                <a:solidFill>
                  <a:srgbClr val="FF0000"/>
                </a:solidFill>
                <a:highlight>
                  <a:srgbClr val="FFFFFF"/>
                </a:highlight>
              </a:rPr>
              <a:t>financial creditor will be tempted to become a dissenting creditor</a:t>
            </a:r>
            <a:r>
              <a:rPr lang="en" sz="1200" i="1">
                <a:solidFill>
                  <a:srgbClr val="222222"/>
                </a:solidFill>
                <a:highlight>
                  <a:srgbClr val="FFFFFF"/>
                </a:highlight>
              </a:rPr>
              <a:t> if his proposed  share in the resolution plan is lower than the liquidation value of the underlying asset in his secured credit, increasing the chances of pushing greater number of cases towards liquidation</a:t>
            </a:r>
            <a:endParaRPr sz="1200">
              <a:solidFill>
                <a:schemeClr val="dk1"/>
              </a:solidFill>
            </a:endParaRPr>
          </a:p>
          <a:p>
            <a:pPr marL="0" lvl="0" indent="0" algn="just" rtl="0">
              <a:spcBef>
                <a:spcPts val="0"/>
              </a:spcBef>
              <a:spcAft>
                <a:spcPts val="0"/>
              </a:spcAft>
              <a:buClr>
                <a:schemeClr val="dk1"/>
              </a:buClr>
              <a:buSzPts val="1100"/>
              <a:buFont typeface="Arial"/>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7"/>
          <p:cNvSpPr txBox="1">
            <a:spLocks noGrp="1"/>
          </p:cNvSpPr>
          <p:nvPr>
            <p:ph type="title"/>
          </p:nvPr>
        </p:nvSpPr>
        <p:spPr>
          <a:xfrm>
            <a:off x="311700" y="445025"/>
            <a:ext cx="8443500" cy="532800"/>
          </a:xfrm>
          <a:prstGeom prst="rect">
            <a:avLst/>
          </a:prstGeom>
        </p:spPr>
        <p:txBody>
          <a:bodyPr spcFirstLastPara="1" wrap="square" lIns="91425" tIns="91425" rIns="91425" bIns="91425" anchor="t" anchorCtr="0">
            <a:noAutofit/>
          </a:bodyPr>
          <a:lstStyle/>
          <a:p>
            <a:pPr marL="0" lvl="0" indent="0" algn="just" rtl="0">
              <a:lnSpc>
                <a:spcPct val="115000"/>
              </a:lnSpc>
              <a:spcBef>
                <a:spcPts val="0"/>
              </a:spcBef>
              <a:spcAft>
                <a:spcPts val="0"/>
              </a:spcAft>
              <a:buClr>
                <a:schemeClr val="dk1"/>
              </a:buClr>
              <a:buSzPts val="1100"/>
              <a:buFont typeface="Arial"/>
              <a:buNone/>
            </a:pPr>
            <a:r>
              <a:rPr lang="en" sz="1800" b="1"/>
              <a:t>Submission of resolution plan in CIRP. ( 2/2.)                                            S-15</a:t>
            </a:r>
            <a:endParaRPr sz="1800" b="1"/>
          </a:p>
        </p:txBody>
      </p:sp>
      <p:sp>
        <p:nvSpPr>
          <p:cNvPr id="139" name="Google Shape;139;p27"/>
          <p:cNvSpPr txBox="1">
            <a:spLocks noGrp="1"/>
          </p:cNvSpPr>
          <p:nvPr>
            <p:ph type="body" idx="1"/>
          </p:nvPr>
        </p:nvSpPr>
        <p:spPr>
          <a:xfrm>
            <a:off x="311700" y="1076175"/>
            <a:ext cx="8520600" cy="36399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 sz="1200" b="1">
                <a:solidFill>
                  <a:schemeClr val="dk1"/>
                </a:solidFill>
              </a:rPr>
              <a:t>Section 30. Submission of resolution plan. ( Cont.)</a:t>
            </a:r>
            <a:endParaRPr sz="1200" b="1">
              <a:solidFill>
                <a:schemeClr val="dk1"/>
              </a:solidFill>
            </a:endParaRPr>
          </a:p>
          <a:p>
            <a:pPr marL="0" lvl="0" indent="0" algn="just" rtl="0">
              <a:spcBef>
                <a:spcPts val="0"/>
              </a:spcBef>
              <a:spcAft>
                <a:spcPts val="0"/>
              </a:spcAft>
              <a:buNone/>
            </a:pPr>
            <a:r>
              <a:rPr lang="en" sz="1200">
                <a:solidFill>
                  <a:schemeClr val="dk1"/>
                </a:solidFill>
              </a:rPr>
              <a:t>(3) The resolution professional shall present to the committee of creditors for its approval such resolution plans which confirm the conditions referred to in sub-section (2).</a:t>
            </a:r>
            <a:endParaRPr sz="1200">
              <a:solidFill>
                <a:schemeClr val="dk1"/>
              </a:solidFill>
            </a:endParaRPr>
          </a:p>
          <a:p>
            <a:pPr marL="0" lvl="0" indent="0" algn="just" rtl="0">
              <a:spcBef>
                <a:spcPts val="0"/>
              </a:spcBef>
              <a:spcAft>
                <a:spcPts val="0"/>
              </a:spcAft>
              <a:buNone/>
            </a:pPr>
            <a:r>
              <a:rPr lang="en" sz="1200">
                <a:solidFill>
                  <a:schemeClr val="dk1"/>
                </a:solidFill>
              </a:rPr>
              <a:t>(4) The committee of creditors may approve a resolution plan by a vote of not less than [sixty-six] per cent. of voting share of the financial creditors, after considering its feasibility and viability, the manner of distribution proposed, </a:t>
            </a:r>
            <a:r>
              <a:rPr lang="en" sz="1200">
                <a:solidFill>
                  <a:srgbClr val="FF0000"/>
                </a:solidFill>
              </a:rPr>
              <a:t>which may take into account the order of priority amongst creditors as laid down in sub-section (1) of section 53</a:t>
            </a:r>
            <a:r>
              <a:rPr lang="en" sz="1200">
                <a:solidFill>
                  <a:schemeClr val="dk1"/>
                </a:solidFill>
              </a:rPr>
              <a:t>, </a:t>
            </a:r>
            <a:r>
              <a:rPr lang="en" sz="1200">
                <a:solidFill>
                  <a:srgbClr val="FF0000"/>
                </a:solidFill>
              </a:rPr>
              <a:t>including the priority and value of the security interest of a secured creditor</a:t>
            </a:r>
            <a:r>
              <a:rPr lang="en" sz="1200" b="1">
                <a:solidFill>
                  <a:schemeClr val="dk1"/>
                </a:solidFill>
              </a:rPr>
              <a:t> </a:t>
            </a:r>
            <a:r>
              <a:rPr lang="en" sz="1200">
                <a:solidFill>
                  <a:schemeClr val="dk1"/>
                </a:solidFill>
              </a:rPr>
              <a:t> and such other requirements as may be specified by the Board:</a:t>
            </a:r>
            <a:endParaRPr sz="1200">
              <a:solidFill>
                <a:schemeClr val="dk1"/>
              </a:solidFill>
            </a:endParaRPr>
          </a:p>
          <a:p>
            <a:pPr marL="0" lvl="0" indent="0" algn="just" rtl="0">
              <a:spcBef>
                <a:spcPts val="0"/>
              </a:spcBef>
              <a:spcAft>
                <a:spcPts val="0"/>
              </a:spcAft>
              <a:buNone/>
            </a:pPr>
            <a:endParaRPr sz="1200" b="1">
              <a:solidFill>
                <a:schemeClr val="dk1"/>
              </a:solidFill>
            </a:endParaRPr>
          </a:p>
          <a:p>
            <a:pPr marL="0" lvl="0" indent="0" algn="just" rtl="0">
              <a:spcBef>
                <a:spcPts val="0"/>
              </a:spcBef>
              <a:spcAft>
                <a:spcPts val="0"/>
              </a:spcAft>
              <a:buNone/>
            </a:pPr>
            <a:r>
              <a:rPr lang="en" sz="1200" i="1">
                <a:solidFill>
                  <a:srgbClr val="000000"/>
                </a:solidFill>
                <a:highlight>
                  <a:srgbClr val="FFFFFF"/>
                </a:highlight>
              </a:rPr>
              <a:t>Presenter’s Notes - The  amended provisions of the Code now mandates that the resolution plan approved by the CoC provides for the distribution of funds as per Section 53(1) of the Code</a:t>
            </a:r>
            <a:r>
              <a:rPr lang="en" sz="1200" i="1">
                <a:solidFill>
                  <a:srgbClr val="333333"/>
                </a:solidFill>
                <a:highlight>
                  <a:srgbClr val="FFFFFF"/>
                </a:highlight>
              </a:rPr>
              <a:t>. </a:t>
            </a:r>
            <a:r>
              <a:rPr lang="en" sz="1200" i="1">
                <a:solidFill>
                  <a:srgbClr val="FF0000"/>
                </a:solidFill>
                <a:highlight>
                  <a:srgbClr val="FFFFFF"/>
                </a:highlight>
              </a:rPr>
              <a:t>Prerequisite to the distribution of funds of resolution plan as per Section 53(1) is the preparation of the list of creditors accordingly</a:t>
            </a:r>
            <a:r>
              <a:rPr lang="en" sz="1200" i="1">
                <a:solidFill>
                  <a:srgbClr val="333333"/>
                </a:solidFill>
                <a:highlight>
                  <a:srgbClr val="FFFFFF"/>
                </a:highlight>
              </a:rPr>
              <a:t>. </a:t>
            </a:r>
            <a:r>
              <a:rPr lang="en" sz="1200" i="1">
                <a:solidFill>
                  <a:srgbClr val="000000"/>
                </a:solidFill>
                <a:highlight>
                  <a:srgbClr val="FFFFFF"/>
                </a:highlight>
              </a:rPr>
              <a:t>In my view the said amendments, indirectly thrust upon RP, the duty to follow the provisions of Section 38 to 42 of the Code in preparing the list of creditors.</a:t>
            </a:r>
            <a:endParaRPr sz="1200" i="1">
              <a:solidFill>
                <a:srgbClr val="000000"/>
              </a:solidFill>
              <a:highlight>
                <a:srgbClr val="FFFFFF"/>
              </a:highlight>
            </a:endParaRPr>
          </a:p>
          <a:p>
            <a:pPr marL="0" lvl="0" indent="0" algn="just" rtl="0">
              <a:spcBef>
                <a:spcPts val="0"/>
              </a:spcBef>
              <a:spcAft>
                <a:spcPts val="0"/>
              </a:spcAft>
              <a:buClr>
                <a:schemeClr val="dk1"/>
              </a:buClr>
              <a:buSzPts val="1100"/>
              <a:buFont typeface="Arial"/>
              <a:buNone/>
            </a:pPr>
            <a:r>
              <a:rPr lang="en" sz="1200" i="1">
                <a:solidFill>
                  <a:srgbClr val="000000"/>
                </a:solidFill>
                <a:highlight>
                  <a:srgbClr val="FFFFFF"/>
                </a:highlight>
              </a:rPr>
              <a:t>An unsecured financial creditor has 4th priority in distribution of funds u/s 53(1) and as such. Inclusion of a portion of unsecured financial credit in 2nd priority will affect the rights of employees who have 3rd priority under the waterfall.</a:t>
            </a:r>
            <a:r>
              <a:rPr lang="en" sz="1200" i="1">
                <a:solidFill>
                  <a:srgbClr val="333333"/>
                </a:solidFill>
                <a:highlight>
                  <a:srgbClr val="FFFFFF"/>
                </a:highlight>
              </a:rPr>
              <a:t> </a:t>
            </a:r>
            <a:r>
              <a:rPr lang="en" sz="1200" i="1">
                <a:solidFill>
                  <a:srgbClr val="FF0000"/>
                </a:solidFill>
                <a:highlight>
                  <a:srgbClr val="FFFFFF"/>
                </a:highlight>
              </a:rPr>
              <a:t>Amendments under section 30 of the code has implications to identify and determine the secured and unsecured portion</a:t>
            </a:r>
            <a:r>
              <a:rPr lang="en" sz="1200" i="1">
                <a:solidFill>
                  <a:srgbClr val="333333"/>
                </a:solidFill>
                <a:highlight>
                  <a:srgbClr val="FFFFFF"/>
                </a:highlight>
              </a:rPr>
              <a:t>, </a:t>
            </a:r>
            <a:r>
              <a:rPr lang="en" sz="1200" i="1">
                <a:solidFill>
                  <a:srgbClr val="000000"/>
                </a:solidFill>
                <a:highlight>
                  <a:srgbClr val="FFFFFF"/>
                </a:highlight>
              </a:rPr>
              <a:t>on the basis of value of security interest,</a:t>
            </a:r>
            <a:r>
              <a:rPr lang="en" sz="1200" i="1">
                <a:solidFill>
                  <a:srgbClr val="333333"/>
                </a:solidFill>
                <a:highlight>
                  <a:srgbClr val="FFFFFF"/>
                </a:highlight>
              </a:rPr>
              <a:t> </a:t>
            </a:r>
            <a:r>
              <a:rPr lang="en" sz="1200" i="1">
                <a:solidFill>
                  <a:srgbClr val="000000"/>
                </a:solidFill>
                <a:highlight>
                  <a:srgbClr val="FFFFFF"/>
                </a:highlight>
              </a:rPr>
              <a:t>and as such the function of IRP /RP has widened from simply collecting and collating the claims of creditors in CIRP.</a:t>
            </a:r>
            <a:endParaRPr sz="1200" b="1">
              <a:solidFill>
                <a:srgbClr val="00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8"/>
          <p:cNvSpPr txBox="1">
            <a:spLocks noGrp="1"/>
          </p:cNvSpPr>
          <p:nvPr>
            <p:ph type="title"/>
          </p:nvPr>
        </p:nvSpPr>
        <p:spPr>
          <a:xfrm>
            <a:off x="311700" y="445025"/>
            <a:ext cx="8327400" cy="40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b="1"/>
              <a:t>Insolvency Resolution for Individual &amp; Partnerships                              S-16</a:t>
            </a:r>
            <a:endParaRPr sz="1800" b="1"/>
          </a:p>
        </p:txBody>
      </p:sp>
      <p:sp>
        <p:nvSpPr>
          <p:cNvPr id="145" name="Google Shape;145;p28"/>
          <p:cNvSpPr txBox="1">
            <a:spLocks noGrp="1"/>
          </p:cNvSpPr>
          <p:nvPr>
            <p:ph type="body" idx="1"/>
          </p:nvPr>
        </p:nvSpPr>
        <p:spPr>
          <a:xfrm>
            <a:off x="311700" y="985575"/>
            <a:ext cx="8520600" cy="35832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Clr>
                <a:schemeClr val="dk1"/>
              </a:buClr>
              <a:buSzPts val="1100"/>
              <a:buFont typeface="Arial"/>
              <a:buNone/>
            </a:pPr>
            <a:r>
              <a:rPr lang="en" sz="1200" b="1">
                <a:solidFill>
                  <a:schemeClr val="dk1"/>
                </a:solidFill>
              </a:rPr>
              <a:t># Section 110. Rights of secured creditors in relation to repayment plan.</a:t>
            </a:r>
            <a:r>
              <a:rPr lang="en" sz="1200">
                <a:solidFill>
                  <a:schemeClr val="dk1"/>
                </a:solidFill>
              </a:rPr>
              <a:t> -</a:t>
            </a:r>
            <a:endParaRPr sz="1200">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(1) Secured creditors shall be entitled to participate and vote in the meetings of the creditors.</a:t>
            </a:r>
            <a:endParaRPr sz="1200">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(2) A </a:t>
            </a:r>
            <a:r>
              <a:rPr lang="en" sz="1200">
                <a:solidFill>
                  <a:srgbClr val="FF0000"/>
                </a:solidFill>
              </a:rPr>
              <a:t>secured creditor participating in the meetings </a:t>
            </a:r>
            <a:r>
              <a:rPr lang="en" sz="1200">
                <a:solidFill>
                  <a:schemeClr val="dk1"/>
                </a:solidFill>
              </a:rPr>
              <a:t>of the creditors and voting in relation to the repayment plan </a:t>
            </a:r>
            <a:r>
              <a:rPr lang="en" sz="1200">
                <a:solidFill>
                  <a:srgbClr val="FF0000"/>
                </a:solidFill>
              </a:rPr>
              <a:t>shall forfeit his right to enforce the security during the period of the repayment plan in accordance with the terms of the repayment plan</a:t>
            </a:r>
            <a:r>
              <a:rPr lang="en" sz="1200">
                <a:solidFill>
                  <a:schemeClr val="dk1"/>
                </a:solidFill>
              </a:rPr>
              <a:t>.</a:t>
            </a:r>
            <a:endParaRPr sz="1200">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(3) Where a secured creditor does not forfeit his right to enforce security, he shall submit an affidavit to the resolution professional at the meeting of the creditors stating -</a:t>
            </a:r>
            <a:endParaRPr sz="1200">
              <a:solidFill>
                <a:schemeClr val="dk1"/>
              </a:solidFill>
            </a:endParaRPr>
          </a:p>
          <a:p>
            <a:pPr marL="457200" lvl="0" indent="-304800" algn="just" rtl="0">
              <a:spcBef>
                <a:spcPts val="0"/>
              </a:spcBef>
              <a:spcAft>
                <a:spcPts val="0"/>
              </a:spcAft>
              <a:buClr>
                <a:schemeClr val="dk1"/>
              </a:buClr>
              <a:buSzPts val="1200"/>
              <a:buChar char="-"/>
            </a:pPr>
            <a:r>
              <a:rPr lang="en" sz="1200">
                <a:solidFill>
                  <a:schemeClr val="dk1"/>
                </a:solidFill>
              </a:rPr>
              <a:t>(a) that the right to vote exercised by the secured creditor is only in respect of the unsecured part of the debt; and</a:t>
            </a:r>
            <a:endParaRPr sz="1200">
              <a:solidFill>
                <a:schemeClr val="dk1"/>
              </a:solidFill>
            </a:endParaRPr>
          </a:p>
          <a:p>
            <a:pPr marL="457200" lvl="0" indent="-304800" algn="just" rtl="0">
              <a:spcBef>
                <a:spcPts val="0"/>
              </a:spcBef>
              <a:spcAft>
                <a:spcPts val="0"/>
              </a:spcAft>
              <a:buClr>
                <a:schemeClr val="dk1"/>
              </a:buClr>
              <a:buSzPts val="1200"/>
              <a:buChar char="-"/>
            </a:pPr>
            <a:r>
              <a:rPr lang="en" sz="1200">
                <a:solidFill>
                  <a:schemeClr val="dk1"/>
                </a:solidFill>
              </a:rPr>
              <a:t>(b) the estimated value of the unsecured part of the debt.</a:t>
            </a:r>
            <a:endParaRPr sz="1200">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(4) In case a secured creditor participates in the voting on the repayment plan by submitting an affidavit under sub-section</a:t>
            </a:r>
            <a:endParaRPr sz="1200">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      (3),</a:t>
            </a:r>
            <a:r>
              <a:rPr lang="en" sz="1200">
                <a:solidFill>
                  <a:srgbClr val="FF0000"/>
                </a:solidFill>
              </a:rPr>
              <a:t> the secured and unsecured parts of the debt shall be treated as separate debts.</a:t>
            </a:r>
            <a:endParaRPr sz="1200">
              <a:solidFill>
                <a:srgbClr val="FF0000"/>
              </a:solidFill>
            </a:endParaRPr>
          </a:p>
          <a:p>
            <a:pPr marL="0" lvl="0" indent="0" algn="just" rtl="0">
              <a:spcBef>
                <a:spcPts val="0"/>
              </a:spcBef>
              <a:spcAft>
                <a:spcPts val="0"/>
              </a:spcAft>
              <a:buClr>
                <a:schemeClr val="dk1"/>
              </a:buClr>
              <a:buSzPts val="1100"/>
              <a:buFont typeface="Arial"/>
              <a:buNone/>
            </a:pPr>
            <a:r>
              <a:rPr lang="en" sz="1200">
                <a:solidFill>
                  <a:schemeClr val="dk1"/>
                </a:solidFill>
              </a:rPr>
              <a:t>(5) The concurrence of the secured creditor shall be obtained if he does not participate in the voting on repayment plan but provision of the repayment plan affects his right to enforce security.</a:t>
            </a:r>
            <a:endParaRPr sz="1200">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Explanation. – For the purposes of this section, "period of the repayment plan" means the period from the date of the order passed under section 114 till the date on which the notice is given by the resolution professional under section 117 or report submitted by the resolution professional under section 118, as the case may be.</a:t>
            </a:r>
            <a:endParaRPr sz="12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9"/>
          <p:cNvSpPr txBox="1">
            <a:spLocks noGrp="1"/>
          </p:cNvSpPr>
          <p:nvPr>
            <p:ph type="title"/>
          </p:nvPr>
        </p:nvSpPr>
        <p:spPr>
          <a:xfrm>
            <a:off x="311700" y="445025"/>
            <a:ext cx="8358300" cy="417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b="1"/>
              <a:t>Bankruptcy for Individual &amp; Partnership                                                   S-17</a:t>
            </a:r>
            <a:endParaRPr sz="1800" b="1"/>
          </a:p>
        </p:txBody>
      </p:sp>
      <p:sp>
        <p:nvSpPr>
          <p:cNvPr id="151" name="Google Shape;151;p29"/>
          <p:cNvSpPr txBox="1">
            <a:spLocks noGrp="1"/>
          </p:cNvSpPr>
          <p:nvPr>
            <p:ph type="body" idx="1"/>
          </p:nvPr>
        </p:nvSpPr>
        <p:spPr>
          <a:xfrm>
            <a:off x="311700" y="970175"/>
            <a:ext cx="8520600" cy="39270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 sz="1200" b="1">
                <a:solidFill>
                  <a:schemeClr val="dk1"/>
                </a:solidFill>
              </a:rPr>
              <a:t>Section 123</a:t>
            </a:r>
            <a:r>
              <a:rPr lang="en" sz="1200">
                <a:solidFill>
                  <a:schemeClr val="dk1"/>
                </a:solidFill>
              </a:rPr>
              <a:t> </a:t>
            </a:r>
            <a:r>
              <a:rPr lang="en" sz="1200" b="1">
                <a:solidFill>
                  <a:schemeClr val="dk1"/>
                </a:solidFill>
              </a:rPr>
              <a:t>Application by creditor. –</a:t>
            </a:r>
            <a:endParaRPr sz="1200" b="1">
              <a:solidFill>
                <a:schemeClr val="dk1"/>
              </a:solidFill>
            </a:endParaRPr>
          </a:p>
          <a:p>
            <a:pPr marL="0" lvl="0" indent="0" algn="just" rtl="0">
              <a:spcBef>
                <a:spcPts val="0"/>
              </a:spcBef>
              <a:spcAft>
                <a:spcPts val="0"/>
              </a:spcAft>
              <a:buNone/>
            </a:pPr>
            <a:r>
              <a:rPr lang="en" sz="1100">
                <a:solidFill>
                  <a:schemeClr val="dk1"/>
                </a:solidFill>
              </a:rPr>
              <a:t>(</a:t>
            </a:r>
            <a:r>
              <a:rPr lang="en" sz="1200">
                <a:solidFill>
                  <a:schemeClr val="dk1"/>
                </a:solidFill>
              </a:rPr>
              <a:t>1) The application for bankruptcy by the creditor shall be accompanied by-</a:t>
            </a:r>
            <a:endParaRPr sz="1200">
              <a:solidFill>
                <a:schemeClr val="dk1"/>
              </a:solidFill>
            </a:endParaRPr>
          </a:p>
          <a:p>
            <a:pPr marL="457200" lvl="0" indent="-304800" algn="just" rtl="0">
              <a:spcBef>
                <a:spcPts val="0"/>
              </a:spcBef>
              <a:spcAft>
                <a:spcPts val="0"/>
              </a:spcAft>
              <a:buClr>
                <a:schemeClr val="dk1"/>
              </a:buClr>
              <a:buSzPts val="1200"/>
              <a:buChar char="-"/>
            </a:pPr>
            <a:r>
              <a:rPr lang="en" sz="1200">
                <a:solidFill>
                  <a:schemeClr val="dk1"/>
                </a:solidFill>
              </a:rPr>
              <a:t>(a) the records of insolvency resolution process undertaken under Chapter III;</a:t>
            </a:r>
            <a:endParaRPr sz="1200">
              <a:solidFill>
                <a:schemeClr val="dk1"/>
              </a:solidFill>
            </a:endParaRPr>
          </a:p>
          <a:p>
            <a:pPr marL="457200" lvl="0" indent="-304800" algn="just" rtl="0">
              <a:spcBef>
                <a:spcPts val="0"/>
              </a:spcBef>
              <a:spcAft>
                <a:spcPts val="0"/>
              </a:spcAft>
              <a:buClr>
                <a:schemeClr val="dk1"/>
              </a:buClr>
              <a:buSzPts val="1200"/>
              <a:buChar char="-"/>
            </a:pPr>
            <a:r>
              <a:rPr lang="en" sz="1200">
                <a:solidFill>
                  <a:schemeClr val="dk1"/>
                </a:solidFill>
              </a:rPr>
              <a:t>(b) a copy of the order passed by the Adjudicating Authority under Chapter III permitting the creditor to apply for bankruptcy;</a:t>
            </a:r>
            <a:endParaRPr sz="1200">
              <a:solidFill>
                <a:schemeClr val="dk1"/>
              </a:solidFill>
            </a:endParaRPr>
          </a:p>
          <a:p>
            <a:pPr marL="457200" lvl="0" indent="-304800" algn="just" rtl="0">
              <a:spcBef>
                <a:spcPts val="0"/>
              </a:spcBef>
              <a:spcAft>
                <a:spcPts val="0"/>
              </a:spcAft>
              <a:buClr>
                <a:schemeClr val="dk1"/>
              </a:buClr>
              <a:buSzPts val="1200"/>
              <a:buChar char="-"/>
            </a:pPr>
            <a:r>
              <a:rPr lang="en" sz="1200">
                <a:solidFill>
                  <a:schemeClr val="dk1"/>
                </a:solidFill>
              </a:rPr>
              <a:t>(c) details of the debts owed by the debtor to the creditor as on the date of the application for bankruptcy; and</a:t>
            </a:r>
            <a:endParaRPr sz="1200">
              <a:solidFill>
                <a:schemeClr val="dk1"/>
              </a:solidFill>
            </a:endParaRPr>
          </a:p>
          <a:p>
            <a:pPr marL="457200" lvl="0" indent="-304800" algn="just" rtl="0">
              <a:spcBef>
                <a:spcPts val="0"/>
              </a:spcBef>
              <a:spcAft>
                <a:spcPts val="0"/>
              </a:spcAft>
              <a:buClr>
                <a:schemeClr val="dk1"/>
              </a:buClr>
              <a:buSzPts val="1200"/>
              <a:buChar char="-"/>
            </a:pPr>
            <a:r>
              <a:rPr lang="en" sz="1200">
                <a:solidFill>
                  <a:schemeClr val="dk1"/>
                </a:solidFill>
              </a:rPr>
              <a:t>(d) such other information as may be prescribed.</a:t>
            </a:r>
            <a:endParaRPr sz="1200">
              <a:solidFill>
                <a:schemeClr val="dk1"/>
              </a:solidFill>
            </a:endParaRPr>
          </a:p>
          <a:p>
            <a:pPr marL="0" lvl="0" indent="0" algn="just" rtl="0">
              <a:spcBef>
                <a:spcPts val="0"/>
              </a:spcBef>
              <a:spcAft>
                <a:spcPts val="0"/>
              </a:spcAft>
              <a:buNone/>
            </a:pPr>
            <a:endParaRPr sz="1100">
              <a:solidFill>
                <a:schemeClr val="dk1"/>
              </a:solidFill>
            </a:endParaRPr>
          </a:p>
          <a:p>
            <a:pPr marL="0" lvl="0" indent="0" algn="just" rtl="0">
              <a:spcBef>
                <a:spcPts val="0"/>
              </a:spcBef>
              <a:spcAft>
                <a:spcPts val="0"/>
              </a:spcAft>
              <a:buNone/>
            </a:pPr>
            <a:r>
              <a:rPr lang="en" sz="1200">
                <a:solidFill>
                  <a:schemeClr val="dk1"/>
                </a:solidFill>
              </a:rPr>
              <a:t>(2) An application under sub-section (1) made in respect of a debt which is secured, shall be accompanied with -</a:t>
            </a:r>
            <a:endParaRPr sz="1200">
              <a:solidFill>
                <a:schemeClr val="dk1"/>
              </a:solidFill>
            </a:endParaRPr>
          </a:p>
          <a:p>
            <a:pPr marL="457200" lvl="0" indent="-304800" algn="just" rtl="0">
              <a:spcBef>
                <a:spcPts val="0"/>
              </a:spcBef>
              <a:spcAft>
                <a:spcPts val="0"/>
              </a:spcAft>
              <a:buClr>
                <a:schemeClr val="dk1"/>
              </a:buClr>
              <a:buSzPts val="1200"/>
              <a:buChar char="-"/>
            </a:pPr>
            <a:r>
              <a:rPr lang="en" sz="1200">
                <a:solidFill>
                  <a:schemeClr val="dk1"/>
                </a:solidFill>
              </a:rPr>
              <a:t>(a) a statement by the creditor having the right to enforce the security that he shall, in the event of a bankruptcy order being made, give up his security for the benefit of all the creditors of the bankrupt; or</a:t>
            </a:r>
            <a:endParaRPr sz="1200">
              <a:solidFill>
                <a:schemeClr val="dk1"/>
              </a:solidFill>
            </a:endParaRPr>
          </a:p>
          <a:p>
            <a:pPr marL="457200" lvl="0" indent="-304800" algn="just" rtl="0">
              <a:spcBef>
                <a:spcPts val="0"/>
              </a:spcBef>
              <a:spcAft>
                <a:spcPts val="0"/>
              </a:spcAft>
              <a:buClr>
                <a:schemeClr val="dk1"/>
              </a:buClr>
              <a:buSzPts val="1200"/>
              <a:buChar char="-"/>
            </a:pPr>
            <a:r>
              <a:rPr lang="en" sz="1200">
                <a:solidFill>
                  <a:schemeClr val="dk1"/>
                </a:solidFill>
              </a:rPr>
              <a:t>(b) a statement by the creditor stating–</a:t>
            </a:r>
            <a:endParaRPr sz="1200">
              <a:solidFill>
                <a:schemeClr val="dk1"/>
              </a:solidFill>
            </a:endParaRPr>
          </a:p>
          <a:p>
            <a:pPr marL="457200" lvl="0" indent="0" algn="just" rtl="0">
              <a:spcBef>
                <a:spcPts val="0"/>
              </a:spcBef>
              <a:spcAft>
                <a:spcPts val="0"/>
              </a:spcAft>
              <a:buNone/>
            </a:pPr>
            <a:r>
              <a:rPr lang="en" sz="1200">
                <a:solidFill>
                  <a:schemeClr val="dk1"/>
                </a:solidFill>
              </a:rPr>
              <a:t>(i) </a:t>
            </a:r>
            <a:r>
              <a:rPr lang="en" sz="1200">
                <a:solidFill>
                  <a:srgbClr val="FF0000"/>
                </a:solidFill>
              </a:rPr>
              <a:t>that the application for bankruptcy is only in respect of the unsecured part of the debt</a:t>
            </a:r>
            <a:r>
              <a:rPr lang="en" sz="1200">
                <a:solidFill>
                  <a:schemeClr val="dk1"/>
                </a:solidFill>
              </a:rPr>
              <a:t>; and</a:t>
            </a:r>
            <a:endParaRPr sz="1200">
              <a:solidFill>
                <a:schemeClr val="dk1"/>
              </a:solidFill>
            </a:endParaRPr>
          </a:p>
          <a:p>
            <a:pPr marL="457200" lvl="0" indent="0" algn="just" rtl="0">
              <a:spcBef>
                <a:spcPts val="0"/>
              </a:spcBef>
              <a:spcAft>
                <a:spcPts val="0"/>
              </a:spcAft>
              <a:buNone/>
            </a:pPr>
            <a:r>
              <a:rPr lang="en" sz="1200">
                <a:solidFill>
                  <a:schemeClr val="dk1"/>
                </a:solidFill>
              </a:rPr>
              <a:t>(ii) an estimated value of the unsecured part of the debt.</a:t>
            </a:r>
            <a:endParaRPr sz="1200">
              <a:solidFill>
                <a:schemeClr val="dk1"/>
              </a:solidFill>
            </a:endParaRPr>
          </a:p>
          <a:p>
            <a:pPr marL="457200" lvl="0" indent="0" algn="just" rtl="0">
              <a:spcBef>
                <a:spcPts val="0"/>
              </a:spcBef>
              <a:spcAft>
                <a:spcPts val="0"/>
              </a:spcAft>
              <a:buNone/>
            </a:pPr>
            <a:endParaRPr sz="1200">
              <a:solidFill>
                <a:schemeClr val="dk1"/>
              </a:solidFill>
            </a:endParaRPr>
          </a:p>
          <a:p>
            <a:pPr marL="0" lvl="0" indent="0" algn="just" rtl="0">
              <a:spcBef>
                <a:spcPts val="0"/>
              </a:spcBef>
              <a:spcAft>
                <a:spcPts val="0"/>
              </a:spcAft>
              <a:buNone/>
            </a:pPr>
            <a:r>
              <a:rPr lang="en" sz="1200">
                <a:solidFill>
                  <a:schemeClr val="dk1"/>
                </a:solidFill>
              </a:rPr>
              <a:t>(3) If a secured creditor makes an application for bankruptcy and submits a statement under clause (b) of sub-section (2), </a:t>
            </a:r>
            <a:r>
              <a:rPr lang="en" sz="1200">
                <a:solidFill>
                  <a:srgbClr val="FF0000"/>
                </a:solidFill>
              </a:rPr>
              <a:t>the secured and unsecured parts of the debt shall be treated as separate debts.</a:t>
            </a:r>
            <a:endParaRPr sz="12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30"/>
          <p:cNvSpPr txBox="1">
            <a:spLocks noGrp="1"/>
          </p:cNvSpPr>
          <p:nvPr>
            <p:ph type="title"/>
          </p:nvPr>
        </p:nvSpPr>
        <p:spPr>
          <a:xfrm>
            <a:off x="311700" y="445025"/>
            <a:ext cx="8520600" cy="509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a:t>Preferential payment to OC &amp; Dissenting FC in approved Resolution Plan    S-18</a:t>
            </a:r>
            <a:endParaRPr sz="1800"/>
          </a:p>
        </p:txBody>
      </p:sp>
      <p:sp>
        <p:nvSpPr>
          <p:cNvPr id="157" name="Google Shape;157;p30"/>
          <p:cNvSpPr txBox="1">
            <a:spLocks noGrp="1"/>
          </p:cNvSpPr>
          <p:nvPr>
            <p:ph type="body" idx="1"/>
          </p:nvPr>
        </p:nvSpPr>
        <p:spPr>
          <a:xfrm>
            <a:off x="311700" y="1108775"/>
            <a:ext cx="8520600" cy="3541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400" b="1">
                <a:solidFill>
                  <a:srgbClr val="000000"/>
                </a:solidFill>
              </a:rPr>
              <a:t>CIRP - Regulations.</a:t>
            </a:r>
            <a:endParaRPr sz="1400" b="1">
              <a:solidFill>
                <a:srgbClr val="000000"/>
              </a:solidFill>
            </a:endParaRPr>
          </a:p>
          <a:p>
            <a:pPr marL="0" lvl="0" indent="0" algn="l" rtl="0">
              <a:spcBef>
                <a:spcPts val="1600"/>
              </a:spcBef>
              <a:spcAft>
                <a:spcPts val="0"/>
              </a:spcAft>
              <a:buNone/>
            </a:pPr>
            <a:r>
              <a:rPr lang="en" sz="1200" b="1">
                <a:solidFill>
                  <a:schemeClr val="dk1"/>
                </a:solidFill>
              </a:rPr>
              <a:t>Section 38. Mandatory contents of the resolution plan. </a:t>
            </a:r>
            <a:r>
              <a:rPr lang="en" sz="1200">
                <a:solidFill>
                  <a:schemeClr val="dk1"/>
                </a:solidFill>
              </a:rPr>
              <a:t>(1) </a:t>
            </a:r>
            <a:r>
              <a:rPr lang="en" sz="1200">
                <a:solidFill>
                  <a:srgbClr val="FF0000"/>
                </a:solidFill>
              </a:rPr>
              <a:t>The amount due to the operational creditors under a resolution plan shall be given priority in payment over financial creditors</a:t>
            </a:r>
            <a:r>
              <a:rPr lang="en" sz="1200">
                <a:solidFill>
                  <a:schemeClr val="dk1"/>
                </a:solidFill>
              </a:rPr>
              <a:t>.</a:t>
            </a:r>
            <a:endParaRPr sz="1200">
              <a:solidFill>
                <a:schemeClr val="dk1"/>
              </a:solidFill>
            </a:endParaRPr>
          </a:p>
          <a:p>
            <a:pPr marL="0" lvl="0" indent="0" algn="just" rtl="0">
              <a:spcBef>
                <a:spcPts val="1600"/>
              </a:spcBef>
              <a:spcAft>
                <a:spcPts val="0"/>
              </a:spcAft>
              <a:buNone/>
            </a:pPr>
            <a:r>
              <a:rPr lang="en" sz="1400" b="1">
                <a:solidFill>
                  <a:schemeClr val="dk1"/>
                </a:solidFill>
              </a:rPr>
              <a:t>Fast Track - Regulations</a:t>
            </a:r>
            <a:endParaRPr sz="1400" b="1">
              <a:solidFill>
                <a:schemeClr val="dk1"/>
              </a:solidFill>
            </a:endParaRPr>
          </a:p>
          <a:p>
            <a:pPr marL="0" lvl="0" indent="0" algn="just" rtl="0">
              <a:spcBef>
                <a:spcPts val="0"/>
              </a:spcBef>
              <a:spcAft>
                <a:spcPts val="0"/>
              </a:spcAft>
              <a:buNone/>
            </a:pPr>
            <a:endParaRPr sz="1100">
              <a:solidFill>
                <a:schemeClr val="dk1"/>
              </a:solidFill>
            </a:endParaRPr>
          </a:p>
          <a:p>
            <a:pPr marL="0" lvl="0" indent="0" algn="just" rtl="0">
              <a:spcBef>
                <a:spcPts val="0"/>
              </a:spcBef>
              <a:spcAft>
                <a:spcPts val="0"/>
              </a:spcAft>
              <a:buNone/>
            </a:pPr>
            <a:r>
              <a:rPr lang="en" sz="1200" b="1">
                <a:solidFill>
                  <a:schemeClr val="dk1"/>
                </a:solidFill>
              </a:rPr>
              <a:t>Regulation 37. Mandatory contents of the resolution plan.</a:t>
            </a:r>
            <a:endParaRPr sz="1200" b="1">
              <a:solidFill>
                <a:schemeClr val="dk1"/>
              </a:solidFill>
            </a:endParaRPr>
          </a:p>
          <a:p>
            <a:pPr marL="0" lvl="0" indent="0" algn="just" rtl="0">
              <a:spcBef>
                <a:spcPts val="0"/>
              </a:spcBef>
              <a:spcAft>
                <a:spcPts val="0"/>
              </a:spcAft>
              <a:buNone/>
            </a:pPr>
            <a:r>
              <a:rPr lang="en" sz="1200">
                <a:solidFill>
                  <a:schemeClr val="dk1"/>
                </a:solidFill>
              </a:rPr>
              <a:t>(1) A resolution plan shall identify specific sources of funds that will be used to pay the -</a:t>
            </a:r>
            <a:endParaRPr sz="1200">
              <a:solidFill>
                <a:schemeClr val="dk1"/>
              </a:solidFill>
            </a:endParaRPr>
          </a:p>
          <a:p>
            <a:pPr marL="0" lvl="0" indent="0" algn="just" rtl="0">
              <a:spcBef>
                <a:spcPts val="0"/>
              </a:spcBef>
              <a:spcAft>
                <a:spcPts val="0"/>
              </a:spcAft>
              <a:buNone/>
            </a:pPr>
            <a:r>
              <a:rPr lang="en" sz="1200">
                <a:solidFill>
                  <a:schemeClr val="dk1"/>
                </a:solidFill>
              </a:rPr>
              <a:t>(a) fast track process costs and provide that the fast track process costs will be paid in priority to any other creditor;</a:t>
            </a:r>
            <a:endParaRPr sz="1200">
              <a:solidFill>
                <a:schemeClr val="dk1"/>
              </a:solidFill>
            </a:endParaRPr>
          </a:p>
          <a:p>
            <a:pPr marL="0" lvl="0" indent="0" algn="just" rtl="0">
              <a:spcBef>
                <a:spcPts val="0"/>
              </a:spcBef>
              <a:spcAft>
                <a:spcPts val="0"/>
              </a:spcAft>
              <a:buNone/>
            </a:pPr>
            <a:r>
              <a:rPr lang="en" sz="1200">
                <a:solidFill>
                  <a:schemeClr val="dk1"/>
                </a:solidFill>
              </a:rPr>
              <a:t>(b) </a:t>
            </a:r>
            <a:r>
              <a:rPr lang="en" sz="1200">
                <a:solidFill>
                  <a:srgbClr val="FF0000"/>
                </a:solidFill>
              </a:rPr>
              <a:t>liquidation value due to operational creditors </a:t>
            </a:r>
            <a:r>
              <a:rPr lang="en" sz="1200">
                <a:solidFill>
                  <a:srgbClr val="000000"/>
                </a:solidFill>
              </a:rPr>
              <a:t>and provide for such payment in priority to any financial creditor which shall in any event be made </a:t>
            </a:r>
            <a:r>
              <a:rPr lang="en" sz="1200">
                <a:solidFill>
                  <a:srgbClr val="FF0000"/>
                </a:solidFill>
              </a:rPr>
              <a:t>before the expiry of thirty days </a:t>
            </a:r>
            <a:r>
              <a:rPr lang="en" sz="1200">
                <a:solidFill>
                  <a:srgbClr val="000000"/>
                </a:solidFill>
              </a:rPr>
              <a:t>after the approval of a resolution plan by the Adjudicating Authority; and</a:t>
            </a:r>
            <a:endParaRPr sz="1200">
              <a:solidFill>
                <a:srgbClr val="000000"/>
              </a:solidFill>
            </a:endParaRPr>
          </a:p>
          <a:p>
            <a:pPr marL="0" lvl="0" indent="0" algn="just" rtl="0">
              <a:spcBef>
                <a:spcPts val="0"/>
              </a:spcBef>
              <a:spcAft>
                <a:spcPts val="0"/>
              </a:spcAft>
              <a:buClr>
                <a:schemeClr val="dk1"/>
              </a:buClr>
              <a:buSzPts val="1100"/>
              <a:buFont typeface="Arial"/>
              <a:buNone/>
            </a:pPr>
            <a:r>
              <a:rPr lang="en" sz="1200">
                <a:solidFill>
                  <a:srgbClr val="000000"/>
                </a:solidFill>
              </a:rPr>
              <a:t>(c)</a:t>
            </a:r>
            <a:r>
              <a:rPr lang="en" sz="1200">
                <a:solidFill>
                  <a:srgbClr val="FF0000"/>
                </a:solidFill>
              </a:rPr>
              <a:t> liquidation value due to dissenting financial creditors </a:t>
            </a:r>
            <a:r>
              <a:rPr lang="en" sz="1200">
                <a:solidFill>
                  <a:srgbClr val="000000"/>
                </a:solidFill>
              </a:rPr>
              <a:t>and provide that such payment is made before any recoveries are made by the financial creditors who voted in favour of the resolution plan</a:t>
            </a:r>
            <a:r>
              <a:rPr lang="en" sz="1200">
                <a:solidFill>
                  <a:srgbClr val="FF0000"/>
                </a:solidFill>
              </a:rPr>
              <a:t>.</a:t>
            </a:r>
            <a:endParaRPr sz="1200">
              <a:solidFill>
                <a:srgbClr val="FF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31"/>
          <p:cNvSpPr txBox="1">
            <a:spLocks noGrp="1"/>
          </p:cNvSpPr>
          <p:nvPr>
            <p:ph type="title"/>
          </p:nvPr>
        </p:nvSpPr>
        <p:spPr>
          <a:xfrm>
            <a:off x="311700" y="316100"/>
            <a:ext cx="8520600" cy="46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b="1"/>
              <a:t>Important CIRP Regulations                                                                        S-19</a:t>
            </a:r>
            <a:endParaRPr sz="1800" b="1"/>
          </a:p>
        </p:txBody>
      </p:sp>
      <p:sp>
        <p:nvSpPr>
          <p:cNvPr id="163" name="Google Shape;163;p31"/>
          <p:cNvSpPr txBox="1">
            <a:spLocks noGrp="1"/>
          </p:cNvSpPr>
          <p:nvPr>
            <p:ph type="body" idx="1"/>
          </p:nvPr>
        </p:nvSpPr>
        <p:spPr>
          <a:xfrm>
            <a:off x="311700" y="701900"/>
            <a:ext cx="8520600" cy="4235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b="1">
                <a:solidFill>
                  <a:schemeClr val="dk1"/>
                </a:solidFill>
              </a:rPr>
              <a:t>Regulation 14. Determination of amount of claim.</a:t>
            </a:r>
            <a:r>
              <a:rPr lang="en" sz="1200">
                <a:solidFill>
                  <a:schemeClr val="dk1"/>
                </a:solidFill>
              </a:rPr>
              <a:t>(1) Where the </a:t>
            </a:r>
            <a:r>
              <a:rPr lang="en" sz="1200">
                <a:solidFill>
                  <a:srgbClr val="FF0000"/>
                </a:solidFill>
              </a:rPr>
              <a:t>amount claimed by a creditor is not precise </a:t>
            </a:r>
            <a:r>
              <a:rPr lang="en" sz="1200">
                <a:solidFill>
                  <a:schemeClr val="dk1"/>
                </a:solidFill>
              </a:rPr>
              <a:t>due to any contingency or other reason, the interim resolution professional or the resolution professional, as the case may be, shall make the </a:t>
            </a:r>
            <a:r>
              <a:rPr lang="en" sz="1200">
                <a:solidFill>
                  <a:srgbClr val="FF0000"/>
                </a:solidFill>
              </a:rPr>
              <a:t>best estimate of the amount </a:t>
            </a:r>
            <a:r>
              <a:rPr lang="en" sz="1200">
                <a:solidFill>
                  <a:schemeClr val="dk1"/>
                </a:solidFill>
              </a:rPr>
              <a:t>of the claim based on the information available with him.</a:t>
            </a:r>
            <a:endParaRPr sz="1200">
              <a:solidFill>
                <a:schemeClr val="dk1"/>
              </a:solidFill>
            </a:endParaRPr>
          </a:p>
          <a:p>
            <a:pPr marL="0" lvl="0" indent="0" algn="l" rtl="0">
              <a:spcBef>
                <a:spcPts val="1600"/>
              </a:spcBef>
              <a:spcAft>
                <a:spcPts val="0"/>
              </a:spcAft>
              <a:buNone/>
            </a:pPr>
            <a:r>
              <a:rPr lang="en" sz="1200">
                <a:solidFill>
                  <a:schemeClr val="dk1"/>
                </a:solidFill>
              </a:rPr>
              <a:t>(2) The interim resolution professional or the resolution professional, as the case may be, shall revise the amounts of claims admitted, including the estimates of claims made under sub-regulation (1), as soon as may be practicable, when he comes across additional information warranting such revision.</a:t>
            </a:r>
            <a:endParaRPr sz="1200">
              <a:solidFill>
                <a:schemeClr val="dk1"/>
              </a:solidFill>
            </a:endParaRPr>
          </a:p>
          <a:p>
            <a:pPr marL="0" lvl="0" indent="0" algn="l" rtl="0">
              <a:spcBef>
                <a:spcPts val="1600"/>
              </a:spcBef>
              <a:spcAft>
                <a:spcPts val="0"/>
              </a:spcAft>
              <a:buNone/>
            </a:pPr>
            <a:r>
              <a:rPr lang="en" sz="1200" b="1">
                <a:solidFill>
                  <a:schemeClr val="dk1"/>
                </a:solidFill>
              </a:rPr>
              <a:t>Regulation 15. Debt in foreign currency. </a:t>
            </a:r>
            <a:r>
              <a:rPr lang="en" sz="1200">
                <a:solidFill>
                  <a:schemeClr val="dk1"/>
                </a:solidFill>
              </a:rPr>
              <a:t>The claims denominated in foreign currency shall be valued in Indian currency at the official exchange rate as on the insolvency commencement date. </a:t>
            </a:r>
            <a:r>
              <a:rPr lang="en" sz="1200" i="1">
                <a:solidFill>
                  <a:srgbClr val="000000"/>
                </a:solidFill>
              </a:rPr>
              <a:t>Explanation - “official exchange rate” is the reference rate published by the Reserve Bank of India or derived from such reference rates.</a:t>
            </a:r>
            <a:endParaRPr sz="1200" i="1">
              <a:solidFill>
                <a:srgbClr val="000000"/>
              </a:solidFill>
            </a:endParaRPr>
          </a:p>
          <a:p>
            <a:pPr marL="0" lvl="0" indent="0" algn="just" rtl="0">
              <a:spcBef>
                <a:spcPts val="1600"/>
              </a:spcBef>
              <a:spcAft>
                <a:spcPts val="0"/>
              </a:spcAft>
              <a:buClr>
                <a:schemeClr val="dk1"/>
              </a:buClr>
              <a:buSzPts val="1100"/>
              <a:buFont typeface="Arial"/>
              <a:buNone/>
            </a:pPr>
            <a:r>
              <a:rPr lang="en" sz="1200" b="1">
                <a:solidFill>
                  <a:schemeClr val="dk1"/>
                </a:solidFill>
              </a:rPr>
              <a:t>Regulation 16A. Authorised Representative</a:t>
            </a:r>
            <a:endParaRPr sz="1200" b="1">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(7) The </a:t>
            </a:r>
            <a:r>
              <a:rPr lang="en" sz="1200">
                <a:solidFill>
                  <a:srgbClr val="FF0000"/>
                </a:solidFill>
              </a:rPr>
              <a:t>voting share of a creditor in a class</a:t>
            </a:r>
            <a:r>
              <a:rPr lang="en" sz="1200">
                <a:solidFill>
                  <a:schemeClr val="dk1"/>
                </a:solidFill>
              </a:rPr>
              <a:t> shall be in proportion to the financial debt which includes </a:t>
            </a:r>
            <a:r>
              <a:rPr lang="en" sz="1200">
                <a:solidFill>
                  <a:srgbClr val="FF0000"/>
                </a:solidFill>
              </a:rPr>
              <a:t>an interest at the rate of eight per cent per annum </a:t>
            </a:r>
            <a:r>
              <a:rPr lang="en" sz="1200">
                <a:solidFill>
                  <a:srgbClr val="000000"/>
                </a:solidFill>
              </a:rPr>
              <a:t>unless a different rate has been agreed to between the parties.</a:t>
            </a:r>
            <a:endParaRPr sz="1200">
              <a:solidFill>
                <a:srgbClr val="000000"/>
              </a:solidFill>
            </a:endParaRPr>
          </a:p>
          <a:p>
            <a:pPr marL="0" lvl="0" indent="0" algn="just" rtl="0">
              <a:spcBef>
                <a:spcPts val="0"/>
              </a:spcBef>
              <a:spcAft>
                <a:spcPts val="0"/>
              </a:spcAft>
              <a:buNone/>
            </a:pPr>
            <a:endParaRPr sz="1200" b="1">
              <a:solidFill>
                <a:srgbClr val="000000"/>
              </a:solidFill>
            </a:endParaRPr>
          </a:p>
          <a:p>
            <a:pPr marL="0" lvl="0" indent="0" algn="just" rtl="0">
              <a:spcBef>
                <a:spcPts val="0"/>
              </a:spcBef>
              <a:spcAft>
                <a:spcPts val="0"/>
              </a:spcAft>
              <a:buNone/>
            </a:pPr>
            <a:r>
              <a:rPr lang="en" sz="1200" b="1">
                <a:solidFill>
                  <a:schemeClr val="dk1"/>
                </a:solidFill>
              </a:rPr>
              <a:t>Section 38. Mandatory contents of the resolution plan.</a:t>
            </a:r>
            <a:endParaRPr sz="1200" b="1">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(1) The amount due to the operational creditors under a resolution plan shall be given priority in payment over financial creditors.</a:t>
            </a:r>
            <a:endParaRPr sz="1200" b="1">
              <a:solidFill>
                <a:schemeClr val="dk1"/>
              </a:solidFill>
            </a:endParaRPr>
          </a:p>
          <a:p>
            <a:pPr marL="0" lvl="0" indent="0" algn="just" rtl="0">
              <a:spcBef>
                <a:spcPts val="0"/>
              </a:spcBef>
              <a:spcAft>
                <a:spcPts val="0"/>
              </a:spcAft>
              <a:buClr>
                <a:schemeClr val="dk1"/>
              </a:buClr>
              <a:buSzPts val="1100"/>
              <a:buFont typeface="Arial"/>
              <a:buNone/>
            </a:pPr>
            <a:endParaRPr sz="1100">
              <a:solidFill>
                <a:srgbClr val="FF0000"/>
              </a:solidFill>
            </a:endParaRPr>
          </a:p>
          <a:p>
            <a:pPr marL="0" lvl="0" indent="0" algn="l" rtl="0">
              <a:spcBef>
                <a:spcPts val="0"/>
              </a:spcBef>
              <a:spcAft>
                <a:spcPts val="160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Verification of claims of Creditors</a:t>
            </a:r>
            <a:endParaRPr/>
          </a:p>
        </p:txBody>
      </p:sp>
      <p:sp>
        <p:nvSpPr>
          <p:cNvPr id="61" name="Google Shape;61;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Verification of claims of Creditors has many dimensions, </a:t>
            </a:r>
            <a:endParaRPr>
              <a:solidFill>
                <a:srgbClr val="000000"/>
              </a:solidFill>
            </a:endParaRPr>
          </a:p>
          <a:p>
            <a:pPr marL="457200" lvl="0" indent="-342900" algn="l" rtl="0">
              <a:spcBef>
                <a:spcPts val="1600"/>
              </a:spcBef>
              <a:spcAft>
                <a:spcPts val="0"/>
              </a:spcAft>
              <a:buClr>
                <a:srgbClr val="000000"/>
              </a:buClr>
              <a:buSzPts val="1800"/>
              <a:buAutoNum type="arabicPeriod"/>
            </a:pPr>
            <a:r>
              <a:rPr lang="en">
                <a:solidFill>
                  <a:srgbClr val="000000"/>
                </a:solidFill>
              </a:rPr>
              <a:t>Checklist - Provisions of the Code &amp; Case Law.</a:t>
            </a:r>
            <a:endParaRPr>
              <a:solidFill>
                <a:srgbClr val="000000"/>
              </a:solidFill>
            </a:endParaRPr>
          </a:p>
          <a:p>
            <a:pPr marL="457200" lvl="0" indent="-342900" algn="l" rtl="0">
              <a:spcBef>
                <a:spcPts val="0"/>
              </a:spcBef>
              <a:spcAft>
                <a:spcPts val="0"/>
              </a:spcAft>
              <a:buClr>
                <a:srgbClr val="000000"/>
              </a:buClr>
              <a:buSzPts val="1800"/>
              <a:buAutoNum type="arabicPeriod"/>
            </a:pPr>
            <a:r>
              <a:rPr lang="en">
                <a:solidFill>
                  <a:srgbClr val="000000"/>
                </a:solidFill>
              </a:rPr>
              <a:t>Operational Part  - How  IRP / RP may proceed for verification of claims of Creditors, its listing &amp; publication etc.</a:t>
            </a:r>
            <a:endParaRPr>
              <a:solidFill>
                <a:srgbClr val="000000"/>
              </a:solidFill>
            </a:endParaRPr>
          </a:p>
          <a:p>
            <a:pPr marL="457200" lvl="0" indent="-342900" algn="l" rtl="0">
              <a:spcBef>
                <a:spcPts val="0"/>
              </a:spcBef>
              <a:spcAft>
                <a:spcPts val="0"/>
              </a:spcAft>
              <a:buClr>
                <a:srgbClr val="000000"/>
              </a:buClr>
              <a:buSzPts val="1800"/>
              <a:buAutoNum type="arabicPeriod"/>
            </a:pPr>
            <a:r>
              <a:rPr lang="en">
                <a:solidFill>
                  <a:srgbClr val="000000"/>
                </a:solidFill>
              </a:rPr>
              <a:t>Maintenance of (a) records of claim papers submitted by the creditors, (b)     records of scrutiny / verification of claims by IP, (c) records of all correspondence with all the stakeholders  &amp;  (d) digitization of records.</a:t>
            </a:r>
            <a:endParaRPr>
              <a:solidFill>
                <a:srgbClr val="000000"/>
              </a:solidFill>
            </a:endParaRPr>
          </a:p>
          <a:p>
            <a:pPr marL="457200" lvl="0" indent="-342900" algn="l" rtl="0">
              <a:spcBef>
                <a:spcPts val="0"/>
              </a:spcBef>
              <a:spcAft>
                <a:spcPts val="0"/>
              </a:spcAft>
              <a:buClr>
                <a:srgbClr val="000000"/>
              </a:buClr>
              <a:buSzPts val="1800"/>
              <a:buAutoNum type="arabicPeriod"/>
            </a:pPr>
            <a:r>
              <a:rPr lang="en">
                <a:solidFill>
                  <a:srgbClr val="000000"/>
                </a:solidFill>
              </a:rPr>
              <a:t>Capacity development by IPE’s to provide support services to IP’s.</a:t>
            </a:r>
            <a:endParaRPr>
              <a:solidFill>
                <a:srgbClr val="00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32"/>
          <p:cNvSpPr txBox="1">
            <a:spLocks noGrp="1"/>
          </p:cNvSpPr>
          <p:nvPr>
            <p:ph type="title"/>
          </p:nvPr>
        </p:nvSpPr>
        <p:spPr>
          <a:xfrm>
            <a:off x="311700" y="292600"/>
            <a:ext cx="8373600" cy="554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b="1"/>
              <a:t>Important Liquidation Process Regulations                                              S-20</a:t>
            </a:r>
            <a:endParaRPr sz="1800" b="1"/>
          </a:p>
        </p:txBody>
      </p:sp>
      <p:sp>
        <p:nvSpPr>
          <p:cNvPr id="169" name="Google Shape;169;p32"/>
          <p:cNvSpPr txBox="1">
            <a:spLocks noGrp="1"/>
          </p:cNvSpPr>
          <p:nvPr>
            <p:ph type="body" idx="1"/>
          </p:nvPr>
        </p:nvSpPr>
        <p:spPr>
          <a:xfrm>
            <a:off x="311700" y="692975"/>
            <a:ext cx="8520600" cy="43272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Clr>
                <a:schemeClr val="dk1"/>
              </a:buClr>
              <a:buSzPts val="1100"/>
              <a:buFont typeface="Arial"/>
              <a:buNone/>
            </a:pPr>
            <a:r>
              <a:rPr lang="en" sz="1200" b="1">
                <a:solidFill>
                  <a:schemeClr val="dk1"/>
                </a:solidFill>
              </a:rPr>
              <a:t>Regulation 21A. Presumption of security interest.</a:t>
            </a:r>
            <a:endParaRPr sz="1200" b="1">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(1) A secured creditor shall inform the liquidator of its decision to relinquish its security interest to the liquidation estate or realise its security interest, as the case may be, in Form C or Form D of Schedule II:</a:t>
            </a:r>
            <a:endParaRPr sz="1200">
              <a:solidFill>
                <a:schemeClr val="dk1"/>
              </a:solidFill>
            </a:endParaRPr>
          </a:p>
          <a:p>
            <a:pPr marL="457200" lvl="0" indent="-304800" algn="just" rtl="0">
              <a:spcBef>
                <a:spcPts val="0"/>
              </a:spcBef>
              <a:spcAft>
                <a:spcPts val="0"/>
              </a:spcAft>
              <a:buClr>
                <a:schemeClr val="dk1"/>
              </a:buClr>
              <a:buSzPts val="1200"/>
              <a:buChar char="-"/>
            </a:pPr>
            <a:r>
              <a:rPr lang="en" sz="1200">
                <a:solidFill>
                  <a:schemeClr val="dk1"/>
                </a:solidFill>
              </a:rPr>
              <a:t>Provided that, where a secured creditor does not intimate its decision within thirty days from the liquidation commencement date, the assets covered under the security interest shall be presumed to be part of the liquidation estate.</a:t>
            </a:r>
            <a:endParaRPr sz="1200">
              <a:solidFill>
                <a:schemeClr val="dk1"/>
              </a:solidFill>
            </a:endParaRPr>
          </a:p>
          <a:p>
            <a:pPr marL="0" lvl="0" indent="0" algn="just" rtl="0">
              <a:spcBef>
                <a:spcPts val="0"/>
              </a:spcBef>
              <a:spcAft>
                <a:spcPts val="0"/>
              </a:spcAft>
              <a:buNone/>
            </a:pPr>
            <a:r>
              <a:rPr lang="en" sz="1200">
                <a:solidFill>
                  <a:schemeClr val="dk1"/>
                </a:solidFill>
              </a:rPr>
              <a:t>(2) Where a secured creditor proceeds to realise its security interest, </a:t>
            </a:r>
            <a:r>
              <a:rPr lang="en" sz="1200">
                <a:solidFill>
                  <a:srgbClr val="FF0000"/>
                </a:solidFill>
              </a:rPr>
              <a:t>it shall pay as much towards the amount payable under clause (a) and sub-clause (i) of clause (b) of sub-section (1) of section 53,</a:t>
            </a:r>
            <a:r>
              <a:rPr lang="en" sz="1200">
                <a:solidFill>
                  <a:schemeClr val="dk1"/>
                </a:solidFill>
              </a:rPr>
              <a:t> as it would have shared in case it had relinquished the security interest.</a:t>
            </a:r>
            <a:endParaRPr sz="1200">
              <a:solidFill>
                <a:schemeClr val="dk1"/>
              </a:solidFill>
            </a:endParaRPr>
          </a:p>
          <a:p>
            <a:pPr marL="0" lvl="0" indent="0" algn="just" rtl="0">
              <a:spcBef>
                <a:spcPts val="0"/>
              </a:spcBef>
              <a:spcAft>
                <a:spcPts val="0"/>
              </a:spcAft>
              <a:buNone/>
            </a:pPr>
            <a:r>
              <a:rPr lang="en" sz="1200" b="1">
                <a:solidFill>
                  <a:schemeClr val="dk1"/>
                </a:solidFill>
              </a:rPr>
              <a:t>Regulation 23. Substantiation of claims.</a:t>
            </a:r>
            <a:endParaRPr sz="1200" b="1">
              <a:solidFill>
                <a:schemeClr val="dk1"/>
              </a:solidFill>
            </a:endParaRPr>
          </a:p>
          <a:p>
            <a:pPr marL="0" lvl="0" indent="0" algn="just" rtl="0">
              <a:spcBef>
                <a:spcPts val="0"/>
              </a:spcBef>
              <a:spcAft>
                <a:spcPts val="0"/>
              </a:spcAft>
              <a:buNone/>
            </a:pPr>
            <a:r>
              <a:rPr lang="en" sz="1200">
                <a:solidFill>
                  <a:schemeClr val="dk1"/>
                </a:solidFill>
              </a:rPr>
              <a:t>The liquidator may call for such other evidence or clarification as he deems fit from a claimant for substantiating the whole or part of its claim.</a:t>
            </a:r>
            <a:endParaRPr sz="1200">
              <a:solidFill>
                <a:schemeClr val="dk1"/>
              </a:solidFill>
            </a:endParaRPr>
          </a:p>
          <a:p>
            <a:pPr marL="0" lvl="0" indent="0" algn="just" rtl="0">
              <a:spcBef>
                <a:spcPts val="0"/>
              </a:spcBef>
              <a:spcAft>
                <a:spcPts val="0"/>
              </a:spcAft>
              <a:buNone/>
            </a:pPr>
            <a:r>
              <a:rPr lang="en" sz="1200" b="1">
                <a:solidFill>
                  <a:schemeClr val="dk1"/>
                </a:solidFill>
              </a:rPr>
              <a:t>Regulation 25. Determination of quantum of claim.</a:t>
            </a:r>
            <a:endParaRPr sz="1200" b="1">
              <a:solidFill>
                <a:schemeClr val="dk1"/>
              </a:solidFill>
            </a:endParaRPr>
          </a:p>
          <a:p>
            <a:pPr marL="0" lvl="0" indent="0" algn="just" rtl="0">
              <a:spcBef>
                <a:spcPts val="0"/>
              </a:spcBef>
              <a:spcAft>
                <a:spcPts val="0"/>
              </a:spcAft>
              <a:buNone/>
            </a:pPr>
            <a:r>
              <a:rPr lang="en" sz="1200">
                <a:solidFill>
                  <a:schemeClr val="dk1"/>
                </a:solidFill>
              </a:rPr>
              <a:t>Where the amount claimed by a claimant is not precise due to any contingency or any other reason, the liquidator shall make the best estimate of the amount of the claim based on the information available with him.</a:t>
            </a:r>
            <a:endParaRPr sz="1200">
              <a:solidFill>
                <a:schemeClr val="dk1"/>
              </a:solidFill>
            </a:endParaRPr>
          </a:p>
          <a:p>
            <a:pPr marL="0" lvl="0" indent="0" algn="just" rtl="0">
              <a:spcBef>
                <a:spcPts val="0"/>
              </a:spcBef>
              <a:spcAft>
                <a:spcPts val="0"/>
              </a:spcAft>
              <a:buNone/>
            </a:pPr>
            <a:r>
              <a:rPr lang="en" sz="1200" b="1">
                <a:solidFill>
                  <a:schemeClr val="dk1"/>
                </a:solidFill>
              </a:rPr>
              <a:t>Regulation 26. Debt in foreign currency.</a:t>
            </a:r>
            <a:endParaRPr sz="1200" b="1">
              <a:solidFill>
                <a:schemeClr val="dk1"/>
              </a:solidFill>
            </a:endParaRPr>
          </a:p>
          <a:p>
            <a:pPr marL="0" lvl="0" indent="0" algn="just" rtl="0">
              <a:spcBef>
                <a:spcPts val="0"/>
              </a:spcBef>
              <a:spcAft>
                <a:spcPts val="0"/>
              </a:spcAft>
              <a:buNone/>
            </a:pPr>
            <a:r>
              <a:rPr lang="en" sz="1200">
                <a:solidFill>
                  <a:schemeClr val="dk1"/>
                </a:solidFill>
              </a:rPr>
              <a:t>The claims denominated in foreign currency shall be valued in Indian currency at the official exchange rate as on the liquidation commencement date.</a:t>
            </a:r>
            <a:endParaRPr sz="1200">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Explanation- “The official exchange rate” is the reference rate published by the Reserve Bank of India or derived from such reference rates.</a:t>
            </a:r>
            <a:endParaRPr sz="1200">
              <a:solidFill>
                <a:schemeClr val="dk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33"/>
          <p:cNvSpPr txBox="1">
            <a:spLocks noGrp="1"/>
          </p:cNvSpPr>
          <p:nvPr>
            <p:ph type="title"/>
          </p:nvPr>
        </p:nvSpPr>
        <p:spPr>
          <a:xfrm>
            <a:off x="311700" y="215600"/>
            <a:ext cx="8520600" cy="400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b="1"/>
              <a:t>Case Law - Whether Penal Interest can form part of admitted claim?      S-21</a:t>
            </a:r>
            <a:endParaRPr sz="1800" b="1"/>
          </a:p>
        </p:txBody>
      </p:sp>
      <p:sp>
        <p:nvSpPr>
          <p:cNvPr id="175" name="Google Shape;175;p33"/>
          <p:cNvSpPr txBox="1">
            <a:spLocks noGrp="1"/>
          </p:cNvSpPr>
          <p:nvPr>
            <p:ph type="body" idx="1"/>
          </p:nvPr>
        </p:nvSpPr>
        <p:spPr>
          <a:xfrm>
            <a:off x="311700" y="692975"/>
            <a:ext cx="8520600" cy="42042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Clr>
                <a:schemeClr val="dk1"/>
              </a:buClr>
              <a:buSzPts val="1100"/>
              <a:buFont typeface="Arial"/>
              <a:buNone/>
            </a:pPr>
            <a:r>
              <a:rPr lang="en" sz="1200">
                <a:solidFill>
                  <a:schemeClr val="dk1"/>
                </a:solidFill>
              </a:rPr>
              <a:t>Row 4 in Form C (submission of proof of claim by financial creditor) under CIRP regulations reads as: "Total amount of claim,</a:t>
            </a:r>
            <a:r>
              <a:rPr lang="en" sz="1200">
                <a:solidFill>
                  <a:srgbClr val="FF0000"/>
                </a:solidFill>
              </a:rPr>
              <a:t> including any interest</a:t>
            </a:r>
            <a:r>
              <a:rPr lang="en" sz="1200">
                <a:solidFill>
                  <a:schemeClr val="dk1"/>
                </a:solidFill>
              </a:rPr>
              <a:t>, as at the liquidation commencement date".</a:t>
            </a:r>
            <a:r>
              <a:rPr lang="en" sz="1200">
                <a:solidFill>
                  <a:srgbClr val="FF0000"/>
                </a:solidFill>
              </a:rPr>
              <a:t> Word ‘Any’ would include penal interest</a:t>
            </a:r>
            <a:r>
              <a:rPr lang="en" sz="1200">
                <a:solidFill>
                  <a:schemeClr val="dk1"/>
                </a:solidFill>
              </a:rPr>
              <a:t>.</a:t>
            </a:r>
            <a:endParaRPr sz="1200">
              <a:solidFill>
                <a:schemeClr val="dk1"/>
              </a:solidFill>
            </a:endParaRPr>
          </a:p>
          <a:p>
            <a:pPr marL="0" lvl="0" indent="0" algn="just" rtl="0">
              <a:spcBef>
                <a:spcPts val="0"/>
              </a:spcBef>
              <a:spcAft>
                <a:spcPts val="0"/>
              </a:spcAft>
              <a:buClr>
                <a:schemeClr val="dk1"/>
              </a:buClr>
              <a:buSzPts val="1100"/>
              <a:buFont typeface="Arial"/>
              <a:buNone/>
            </a:pPr>
            <a:endParaRPr sz="1200">
              <a:solidFill>
                <a:schemeClr val="dk1"/>
              </a:solidFill>
            </a:endParaRPr>
          </a:p>
          <a:p>
            <a:pPr marL="0" lvl="0" indent="0" algn="just" rtl="0">
              <a:spcBef>
                <a:spcPts val="0"/>
              </a:spcBef>
              <a:spcAft>
                <a:spcPts val="0"/>
              </a:spcAft>
              <a:buNone/>
            </a:pPr>
            <a:r>
              <a:rPr lang="en" sz="1200">
                <a:solidFill>
                  <a:schemeClr val="dk1"/>
                </a:solidFill>
              </a:rPr>
              <a:t>Supreme Court judgment dated 18th October 2001(AIR 2001 SC 3095, 2002 (50) BLJR 207) in the matter of Central Bank of India vs. Ravindra and Ors, has established the aspect of capitalisation of interest.</a:t>
            </a:r>
            <a:endParaRPr sz="1200">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Para 37 “However 'penal interest' has to be distinguished from 'interest'. Penal interest is an extraordinary liability incurred by a debtor on account of his being a wrong-doer by having committed the wrong of not making the payment when it should have been made, in favour of the person wronged and it is neither related with nor limited to the damages suffered. Thus,</a:t>
            </a:r>
            <a:endParaRPr sz="1200">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while liability to pay interest is founded on the doctrine of compensation, penal interest is a penalty founded on the doctrine of penal action. Penal interest can be charged only once for one period of default and therefore cannot be permitted to be capitalised.</a:t>
            </a:r>
            <a:endParaRPr sz="1200">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Para 54 Though interest can be capitalised on the analogy that the interest falling due on the accrued date and remaining unpaid, partakes the character of amount advanced on that date, yet penal interest, which is charged by way of penalty for non-payment, cannot be capitalised.</a:t>
            </a:r>
            <a:endParaRPr sz="1200">
              <a:solidFill>
                <a:schemeClr val="dk1"/>
              </a:solidFill>
            </a:endParaRPr>
          </a:p>
          <a:p>
            <a:pPr marL="0" lvl="0" indent="0" algn="just" rtl="0">
              <a:spcBef>
                <a:spcPts val="0"/>
              </a:spcBef>
              <a:spcAft>
                <a:spcPts val="0"/>
              </a:spcAft>
              <a:buNone/>
            </a:pPr>
            <a:r>
              <a:rPr lang="en" sz="1200">
                <a:solidFill>
                  <a:schemeClr val="dk1"/>
                </a:solidFill>
              </a:rPr>
              <a:t>Further interest, i.e. interest on interest, whether simple, compound or penal, cannot be claimed on the amount of penal interest.</a:t>
            </a:r>
            <a:r>
              <a:rPr lang="en" sz="1200">
                <a:solidFill>
                  <a:srgbClr val="FF0000"/>
                </a:solidFill>
              </a:rPr>
              <a:t> Penal interest cannot be capitalised</a:t>
            </a:r>
            <a:r>
              <a:rPr lang="en" sz="1200">
                <a:solidFill>
                  <a:schemeClr val="dk1"/>
                </a:solidFill>
              </a:rPr>
              <a:t>. It will be opposed to public policy.”</a:t>
            </a:r>
            <a:endParaRPr sz="1200">
              <a:solidFill>
                <a:schemeClr val="dk1"/>
              </a:solidFill>
            </a:endParaRPr>
          </a:p>
          <a:p>
            <a:pPr marL="0" lvl="0" indent="0" algn="just" rtl="0">
              <a:spcBef>
                <a:spcPts val="0"/>
              </a:spcBef>
              <a:spcAft>
                <a:spcPts val="0"/>
              </a:spcAft>
              <a:buClr>
                <a:schemeClr val="dk1"/>
              </a:buClr>
              <a:buSzPts val="1100"/>
              <a:buFont typeface="Arial"/>
              <a:buNone/>
            </a:pPr>
            <a:endParaRPr sz="1200">
              <a:solidFill>
                <a:schemeClr val="dk1"/>
              </a:solidFill>
            </a:endParaRPr>
          </a:p>
          <a:p>
            <a:pPr marL="0" lvl="0" indent="0" algn="just" rtl="0">
              <a:spcBef>
                <a:spcPts val="0"/>
              </a:spcBef>
              <a:spcAft>
                <a:spcPts val="0"/>
              </a:spcAft>
              <a:buClr>
                <a:schemeClr val="dk1"/>
              </a:buClr>
              <a:buSzPts val="1100"/>
              <a:buFont typeface="Arial"/>
              <a:buNone/>
            </a:pPr>
            <a:r>
              <a:rPr lang="en" sz="1200">
                <a:solidFill>
                  <a:srgbClr val="FF0000"/>
                </a:solidFill>
              </a:rPr>
              <a:t>Penal interest can form part of claims admitted, but no further interest that is charged on the penal interest forms part of the claims admitted.</a:t>
            </a:r>
            <a:endParaRPr sz="1200">
              <a:solidFill>
                <a:srgbClr val="FF0000"/>
              </a:solidFill>
            </a:endParaRPr>
          </a:p>
          <a:p>
            <a:pPr marL="0" lvl="0" indent="0" algn="l" rtl="0">
              <a:spcBef>
                <a:spcPts val="0"/>
              </a:spcBef>
              <a:spcAft>
                <a:spcPts val="1600"/>
              </a:spcAft>
              <a:buNone/>
            </a:pP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34"/>
          <p:cNvSpPr txBox="1">
            <a:spLocks noGrp="1"/>
          </p:cNvSpPr>
          <p:nvPr>
            <p:ph type="title"/>
          </p:nvPr>
        </p:nvSpPr>
        <p:spPr>
          <a:xfrm>
            <a:off x="311700" y="429625"/>
            <a:ext cx="84444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b="1"/>
              <a:t>Case Law - </a:t>
            </a:r>
            <a:r>
              <a:rPr lang="en" sz="1800" b="1">
                <a:solidFill>
                  <a:srgbClr val="222222"/>
                </a:solidFill>
              </a:rPr>
              <a:t>Filing of Claim after the Expiry of Moratorium (1/2)               S-22</a:t>
            </a:r>
            <a:endParaRPr sz="1800" b="1"/>
          </a:p>
        </p:txBody>
      </p:sp>
      <p:sp>
        <p:nvSpPr>
          <p:cNvPr id="181" name="Google Shape;181;p34"/>
          <p:cNvSpPr txBox="1">
            <a:spLocks noGrp="1"/>
          </p:cNvSpPr>
          <p:nvPr>
            <p:ph type="body" idx="1"/>
          </p:nvPr>
        </p:nvSpPr>
        <p:spPr>
          <a:xfrm>
            <a:off x="311700" y="1002325"/>
            <a:ext cx="8520600" cy="38859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Clr>
                <a:schemeClr val="dk1"/>
              </a:buClr>
              <a:buSzPts val="1100"/>
              <a:buFont typeface="Arial"/>
              <a:buNone/>
            </a:pPr>
            <a:r>
              <a:rPr lang="en" sz="1200">
                <a:solidFill>
                  <a:schemeClr val="dk1"/>
                </a:solidFill>
              </a:rPr>
              <a:t>A.  NCLT New Delhi Bench Ranjit Das &amp; others (IB)- 334 (ND) 2018, CA 709 / 2018 Ina Malhotra J Deepa Krishna mem (T) 26.11.2018</a:t>
            </a:r>
            <a:endParaRPr sz="1200">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“This bench is of the view that receipt of the late claims beyond the period of 90 days would not entitle the claimant to be part of the CoC. However, a legitimate claim of an investor or creditor </a:t>
            </a:r>
            <a:r>
              <a:rPr lang="en" sz="1200">
                <a:solidFill>
                  <a:srgbClr val="FF0000"/>
                </a:solidFill>
              </a:rPr>
              <a:t>cannot be turned out or rejected till it is a point of no return</a:t>
            </a:r>
            <a:r>
              <a:rPr lang="en" sz="1200">
                <a:solidFill>
                  <a:schemeClr val="dk1"/>
                </a:solidFill>
              </a:rPr>
              <a:t>. In our considered view this situation shall arise only after disbursal of liquidated estate of the Corporate Debtor as even at the state of liquidation claims are invited.</a:t>
            </a:r>
            <a:endParaRPr sz="1200">
              <a:solidFill>
                <a:schemeClr val="dk1"/>
              </a:solidFill>
            </a:endParaRPr>
          </a:p>
          <a:p>
            <a:pPr marL="0" lvl="0" indent="0" algn="just" rtl="0">
              <a:spcBef>
                <a:spcPts val="0"/>
              </a:spcBef>
              <a:spcAft>
                <a:spcPts val="0"/>
              </a:spcAft>
              <a:buClr>
                <a:schemeClr val="dk1"/>
              </a:buClr>
              <a:buSzPts val="1100"/>
              <a:buFont typeface="Arial"/>
              <a:buNone/>
            </a:pPr>
            <a:endParaRPr sz="1200">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B. NCLAT in Standard Chartered Bank Vs. Satish Kumar Gupta, R.P. of Essar Steel Ltd. &amp; Ors.[CA (AT) (Ins.) No. 242 of 2019] held that</a:t>
            </a:r>
            <a:endParaRPr sz="1200">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 80. From the facts as noticed above, we find that the matter is pending adjudication before the Arbitral Tribunal and the Hon’ble High Court. Therefore, the Appellant  had not filed its claim before the ‘Resolution Professional’ during the ‘Corporate Insolvency Resolution Process’. It has filed such claim after completion of the same on 25th March, 2019 i.e. much after the impugned order passed by the Adjudicating Authority on 8th March, 2019.</a:t>
            </a:r>
            <a:endParaRPr sz="1200">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 81. In the aforesaid background, no relief can be granted by this Appellate Tribunal. However, it is open to the Appellant- ‘Gail (India) Ltd.’ to pursue the matter before the  Arbitral Tribunal or the Hon’ble High Court in terms of sub-section (6) of Section 60 of the ‘I&amp;B Code’ which may decide the same uninfluenced by impugned order passed by the Adjudicating Authority or this Appellate Tribunal.</a:t>
            </a:r>
            <a:endParaRPr sz="1200">
              <a:solidFill>
                <a:schemeClr val="dk1"/>
              </a:solidFill>
            </a:endParaRPr>
          </a:p>
          <a:p>
            <a:pPr marL="0" lvl="0" indent="0" algn="just" rtl="0">
              <a:spcBef>
                <a:spcPts val="0"/>
              </a:spcBef>
              <a:spcAft>
                <a:spcPts val="0"/>
              </a:spcAft>
              <a:buClr>
                <a:schemeClr val="dk1"/>
              </a:buClr>
              <a:buSzPts val="1100"/>
              <a:buFont typeface="Arial"/>
              <a:buNone/>
            </a:pPr>
            <a:endParaRPr sz="1200">
              <a:solidFill>
                <a:schemeClr val="dk1"/>
              </a:solidFill>
            </a:endParaRPr>
          </a:p>
          <a:p>
            <a:pPr marL="0" lvl="0" indent="0" algn="just" rtl="0">
              <a:spcBef>
                <a:spcPts val="0"/>
              </a:spcBef>
              <a:spcAft>
                <a:spcPts val="0"/>
              </a:spcAft>
              <a:buClr>
                <a:schemeClr val="dk1"/>
              </a:buClr>
              <a:buSzPts val="1100"/>
              <a:buFont typeface="Arial"/>
              <a:buNone/>
            </a:pP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3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800" b="1"/>
              <a:t>Case Law - </a:t>
            </a:r>
            <a:r>
              <a:rPr lang="en" sz="1800" b="1">
                <a:solidFill>
                  <a:srgbClr val="222222"/>
                </a:solidFill>
              </a:rPr>
              <a:t>Filing of Claim after the Expiry of Moratorium (2/2)                S-23</a:t>
            </a:r>
            <a:endParaRPr b="1"/>
          </a:p>
        </p:txBody>
      </p:sp>
      <p:sp>
        <p:nvSpPr>
          <p:cNvPr id="187" name="Google Shape;187;p35"/>
          <p:cNvSpPr txBox="1">
            <a:spLocks noGrp="1"/>
          </p:cNvSpPr>
          <p:nvPr>
            <p:ph type="body" idx="1"/>
          </p:nvPr>
        </p:nvSpPr>
        <p:spPr>
          <a:xfrm>
            <a:off x="311700" y="1152475"/>
            <a:ext cx="8520600" cy="3584100"/>
          </a:xfrm>
          <a:prstGeom prst="rect">
            <a:avLst/>
          </a:prstGeom>
        </p:spPr>
        <p:txBody>
          <a:bodyPr spcFirstLastPara="1" wrap="square" lIns="91425" tIns="91425" rIns="91425" bIns="91425" anchor="t" anchorCtr="0">
            <a:noAutofit/>
          </a:bodyPr>
          <a:lstStyle/>
          <a:p>
            <a:pPr marL="0" lvl="0" indent="0" algn="just" rtl="0">
              <a:lnSpc>
                <a:spcPct val="138000"/>
              </a:lnSpc>
              <a:spcBef>
                <a:spcPts val="0"/>
              </a:spcBef>
              <a:spcAft>
                <a:spcPts val="0"/>
              </a:spcAft>
              <a:buClr>
                <a:schemeClr val="dk1"/>
              </a:buClr>
              <a:buSzPts val="1100"/>
              <a:buFont typeface="Arial"/>
              <a:buNone/>
            </a:pPr>
            <a:r>
              <a:rPr lang="en" sz="1100">
                <a:solidFill>
                  <a:srgbClr val="000000"/>
                </a:solidFill>
              </a:rPr>
              <a:t>C.</a:t>
            </a:r>
            <a:r>
              <a:rPr lang="en" sz="1200">
                <a:solidFill>
                  <a:srgbClr val="000000"/>
                </a:solidFill>
              </a:rPr>
              <a:t> NCLAT in Prasad Gempex Vs. Star Agro Marine Exports Pvt. Ltd. &amp; Ors. [CA {AT) (Insolvency) No. 291/2018]  considered whether the RP has jurisdiction to decide the claim of a creditor. It noted that it is open to a person to file a suit or an application against the CD after the expiry of the Moratorium. It held :</a:t>
            </a:r>
            <a:endParaRPr sz="1200">
              <a:solidFill>
                <a:srgbClr val="000000"/>
              </a:solidFill>
            </a:endParaRPr>
          </a:p>
          <a:p>
            <a:pPr marL="0" lvl="0" indent="0" algn="just" rtl="0">
              <a:lnSpc>
                <a:spcPct val="138000"/>
              </a:lnSpc>
              <a:spcBef>
                <a:spcPts val="0"/>
              </a:spcBef>
              <a:spcAft>
                <a:spcPts val="0"/>
              </a:spcAft>
              <a:buClr>
                <a:schemeClr val="dk1"/>
              </a:buClr>
              <a:buSzPts val="1100"/>
              <a:buFont typeface="Arial"/>
              <a:buNone/>
            </a:pPr>
            <a:r>
              <a:rPr lang="en" sz="1200">
                <a:solidFill>
                  <a:srgbClr val="000000"/>
                </a:solidFill>
              </a:rPr>
              <a:t> “We allow the applicant to file claim in terms of sub-section (6) of section 60 of the code before the appropriate court of law or may file appropriate application against the corporate debtor, if the resolution plan is not approved and do not take proper care of the applicant. In case the resolution plan is not approved and the order of liquidation is passed. In such case, it will be open to the applicant to file claim before the liquidator in accordance with the provisions as referred to above and the liquidator will decide the claim under section 40 of the IBC.” </a:t>
            </a:r>
            <a:endParaRPr sz="1200">
              <a:solidFill>
                <a:srgbClr val="000000"/>
              </a:solidFill>
            </a:endParaRPr>
          </a:p>
          <a:p>
            <a:pPr marL="0" lvl="0" indent="0" algn="just" rtl="0">
              <a:lnSpc>
                <a:spcPct val="138000"/>
              </a:lnSpc>
              <a:spcBef>
                <a:spcPts val="0"/>
              </a:spcBef>
              <a:spcAft>
                <a:spcPts val="0"/>
              </a:spcAft>
              <a:buClr>
                <a:schemeClr val="dk1"/>
              </a:buClr>
              <a:buSzPts val="1100"/>
              <a:buFont typeface="Arial"/>
              <a:buNone/>
            </a:pPr>
            <a:endParaRPr sz="1200">
              <a:solidFill>
                <a:srgbClr val="000000"/>
              </a:solidFill>
            </a:endParaRPr>
          </a:p>
          <a:p>
            <a:pPr marL="0" lvl="0" indent="0" algn="just" rtl="0">
              <a:lnSpc>
                <a:spcPct val="138000"/>
              </a:lnSpc>
              <a:spcBef>
                <a:spcPts val="0"/>
              </a:spcBef>
              <a:spcAft>
                <a:spcPts val="0"/>
              </a:spcAft>
              <a:buClr>
                <a:schemeClr val="dk1"/>
              </a:buClr>
              <a:buSzPts val="1100"/>
              <a:buFont typeface="Arial"/>
              <a:buNone/>
            </a:pPr>
            <a:r>
              <a:rPr lang="en" sz="1200">
                <a:solidFill>
                  <a:srgbClr val="000000"/>
                </a:solidFill>
              </a:rPr>
              <a:t>Here provisions of Section 63  of the Code are worth noting, which reads as under:- </a:t>
            </a:r>
            <a:endParaRPr sz="1200">
              <a:solidFill>
                <a:srgbClr val="000000"/>
              </a:solidFill>
            </a:endParaRPr>
          </a:p>
          <a:p>
            <a:pPr marL="457200" lvl="0" indent="-304800" algn="just" rtl="0">
              <a:lnSpc>
                <a:spcPct val="138000"/>
              </a:lnSpc>
              <a:spcBef>
                <a:spcPts val="0"/>
              </a:spcBef>
              <a:spcAft>
                <a:spcPts val="0"/>
              </a:spcAft>
              <a:buClr>
                <a:srgbClr val="000000"/>
              </a:buClr>
              <a:buSzPts val="1200"/>
              <a:buChar char="-"/>
            </a:pPr>
            <a:r>
              <a:rPr lang="en" sz="1200" i="1">
                <a:solidFill>
                  <a:srgbClr val="000000"/>
                </a:solidFill>
              </a:rPr>
              <a:t>Section 63. Civil court not to have jurisdiction. -</a:t>
            </a:r>
            <a:endParaRPr sz="1200" i="1">
              <a:solidFill>
                <a:srgbClr val="000000"/>
              </a:solidFill>
            </a:endParaRPr>
          </a:p>
          <a:p>
            <a:pPr marL="457200" lvl="0" indent="0" algn="just" rtl="0">
              <a:lnSpc>
                <a:spcPct val="138000"/>
              </a:lnSpc>
              <a:spcBef>
                <a:spcPts val="0"/>
              </a:spcBef>
              <a:spcAft>
                <a:spcPts val="0"/>
              </a:spcAft>
              <a:buClr>
                <a:schemeClr val="dk1"/>
              </a:buClr>
              <a:buSzPts val="1100"/>
              <a:buFont typeface="Arial"/>
              <a:buNone/>
            </a:pPr>
            <a:r>
              <a:rPr lang="en" sz="1200" i="1">
                <a:solidFill>
                  <a:srgbClr val="000000"/>
                </a:solidFill>
              </a:rPr>
              <a:t>No civil court or authority shall have jurisdiction to entertain any suit or proceedings in respect of any matter on which National Company Law Tribunal or the National Company Law Appellate Tribunal has jurisdiction under this Code. Civil court not to have jurisdiction.</a:t>
            </a:r>
            <a:endParaRPr sz="1200" i="1">
              <a:solidFill>
                <a:srgbClr val="000000"/>
              </a:solidFill>
            </a:endParaRPr>
          </a:p>
          <a:p>
            <a:pPr marL="0" lvl="0" indent="0" algn="just" rtl="0">
              <a:spcBef>
                <a:spcPts val="0"/>
              </a:spcBef>
              <a:spcAft>
                <a:spcPts val="0"/>
              </a:spcAft>
              <a:buClr>
                <a:schemeClr val="dk1"/>
              </a:buClr>
              <a:buSzPts val="1100"/>
              <a:buFont typeface="Arial"/>
              <a:buNone/>
            </a:pPr>
            <a:endParaRPr sz="1100">
              <a:solidFill>
                <a:schemeClr val="dk1"/>
              </a:solidFill>
            </a:endParaRPr>
          </a:p>
          <a:p>
            <a:pPr marL="0" lvl="0" indent="0" algn="l" rtl="0">
              <a:spcBef>
                <a:spcPts val="0"/>
              </a:spcBef>
              <a:spcAft>
                <a:spcPts val="1600"/>
              </a:spcAft>
              <a:buNone/>
            </a:pP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3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b="1"/>
              <a:t>Case Law -   Inadequate Stamp Duty                                                           S-24</a:t>
            </a:r>
            <a:endParaRPr sz="1800" b="1"/>
          </a:p>
        </p:txBody>
      </p:sp>
      <p:sp>
        <p:nvSpPr>
          <p:cNvPr id="193" name="Google Shape;193;p3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Clr>
                <a:schemeClr val="dk1"/>
              </a:buClr>
              <a:buSzPts val="1100"/>
              <a:buFont typeface="Arial"/>
              <a:buNone/>
            </a:pPr>
            <a:endParaRPr sz="1100" b="1">
              <a:solidFill>
                <a:schemeClr val="dk1"/>
              </a:solidFill>
            </a:endParaRPr>
          </a:p>
          <a:p>
            <a:pPr marL="0" lvl="0" indent="0" algn="just" rtl="0">
              <a:spcBef>
                <a:spcPts val="0"/>
              </a:spcBef>
              <a:spcAft>
                <a:spcPts val="0"/>
              </a:spcAft>
              <a:buNone/>
            </a:pPr>
            <a:r>
              <a:rPr lang="en" sz="1400">
                <a:solidFill>
                  <a:schemeClr val="dk1"/>
                </a:solidFill>
              </a:rPr>
              <a:t>NCLT Chennai, A Senthil Kumar V Paragon Steels Pvt. Ltd., CP No. 533 IB/CB/ 2017, CA No.38 of 2017, 18.01.2018 </a:t>
            </a:r>
            <a:endParaRPr sz="1400">
              <a:solidFill>
                <a:schemeClr val="dk1"/>
              </a:solidFill>
            </a:endParaRPr>
          </a:p>
          <a:p>
            <a:pPr marL="0" lvl="0" indent="0" algn="just" rtl="0">
              <a:spcBef>
                <a:spcPts val="0"/>
              </a:spcBef>
              <a:spcAft>
                <a:spcPts val="0"/>
              </a:spcAft>
              <a:buClr>
                <a:schemeClr val="dk1"/>
              </a:buClr>
              <a:buSzPts val="1100"/>
              <a:buFont typeface="Arial"/>
              <a:buNone/>
            </a:pPr>
            <a:endParaRPr sz="1200">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 9 The perusal of the MoU reveals it not only contains the particulars of the cheques by which the credit was extended by the applicant but also the rate of interest and also the details of the  pledging of shares held by its promoters and others as a security for the loan extended to the corporate debtor. In view of this it is felt that it is a financial contract/loan agreement and not mere receipt for the amount paid to the corporate Debtor. In the instance case, since there is no other financial contract evidencing the pledging of securities the MoU is to be treated as an agreement which is to be taxed in terms of the stamp Act.</a:t>
            </a:r>
            <a:endParaRPr sz="1200">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 10 The applicant is hereby directed to</a:t>
            </a:r>
            <a:r>
              <a:rPr lang="en" sz="1200">
                <a:solidFill>
                  <a:srgbClr val="FF0000"/>
                </a:solidFill>
              </a:rPr>
              <a:t> fulfill the requirement under the stamp act </a:t>
            </a:r>
            <a:r>
              <a:rPr lang="en" sz="1200">
                <a:solidFill>
                  <a:schemeClr val="dk1"/>
                </a:solidFill>
              </a:rPr>
              <a:t>in consultation with the IRP and provisions of the Tamil Nadu Stamp Act so that the MoU may be accepted as a valid evidence of the financial debt. </a:t>
            </a:r>
            <a:r>
              <a:rPr lang="en" sz="1200">
                <a:solidFill>
                  <a:srgbClr val="FF0000"/>
                </a:solidFill>
              </a:rPr>
              <a:t>After this has been done the claim may be admitted</a:t>
            </a:r>
            <a:r>
              <a:rPr lang="en" sz="1200">
                <a:solidFill>
                  <a:schemeClr val="dk1"/>
                </a:solidFill>
              </a:rPr>
              <a:t> by the IRP and may be included as a financial credit.</a:t>
            </a:r>
            <a:endParaRPr sz="1200">
              <a:solidFill>
                <a:schemeClr val="dk1"/>
              </a:solidFill>
            </a:endParaRPr>
          </a:p>
          <a:p>
            <a:pPr marL="0" lvl="0" indent="0" algn="just" rtl="0">
              <a:spcBef>
                <a:spcPts val="0"/>
              </a:spcBef>
              <a:spcAft>
                <a:spcPts val="0"/>
              </a:spcAft>
              <a:buClr>
                <a:schemeClr val="dk1"/>
              </a:buClr>
              <a:buSzPts val="1100"/>
              <a:buFont typeface="Arial"/>
              <a:buNone/>
            </a:pPr>
            <a:endParaRPr sz="1100">
              <a:solidFill>
                <a:schemeClr val="dk1"/>
              </a:solidFill>
            </a:endParaRPr>
          </a:p>
          <a:p>
            <a:pPr marL="0" lvl="0" indent="0" algn="l" rtl="0">
              <a:spcBef>
                <a:spcPts val="0"/>
              </a:spcBef>
              <a:spcAft>
                <a:spcPts val="1600"/>
              </a:spcAft>
              <a:buNone/>
            </a:pP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37"/>
          <p:cNvSpPr txBox="1">
            <a:spLocks noGrp="1"/>
          </p:cNvSpPr>
          <p:nvPr>
            <p:ph type="title"/>
          </p:nvPr>
        </p:nvSpPr>
        <p:spPr>
          <a:xfrm>
            <a:off x="311700" y="445025"/>
            <a:ext cx="8620200" cy="802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b="1"/>
              <a:t>Case Law - Disclosure of names - Right to Privacy under Article 21          S-25 </a:t>
            </a:r>
            <a:endParaRPr sz="1800" b="1"/>
          </a:p>
          <a:p>
            <a:pPr marL="0" lvl="0" indent="0" algn="l" rtl="0">
              <a:spcBef>
                <a:spcPts val="0"/>
              </a:spcBef>
              <a:spcAft>
                <a:spcPts val="0"/>
              </a:spcAft>
              <a:buNone/>
            </a:pPr>
            <a:r>
              <a:rPr lang="en" sz="1800" b="1"/>
              <a:t>of the Constitution</a:t>
            </a:r>
            <a:endParaRPr sz="1800" b="1"/>
          </a:p>
        </p:txBody>
      </p:sp>
      <p:sp>
        <p:nvSpPr>
          <p:cNvPr id="199" name="Google Shape;199;p37"/>
          <p:cNvSpPr txBox="1">
            <a:spLocks noGrp="1"/>
          </p:cNvSpPr>
          <p:nvPr>
            <p:ph type="body" idx="1"/>
          </p:nvPr>
        </p:nvSpPr>
        <p:spPr>
          <a:xfrm>
            <a:off x="311700" y="1339775"/>
            <a:ext cx="8520600" cy="32292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Clr>
                <a:schemeClr val="dk1"/>
              </a:buClr>
              <a:buSzPts val="1100"/>
              <a:buFont typeface="Arial"/>
              <a:buNone/>
            </a:pPr>
            <a:r>
              <a:rPr lang="en" sz="1200">
                <a:solidFill>
                  <a:schemeClr val="dk1"/>
                </a:solidFill>
              </a:rPr>
              <a:t>NCLT Allahabad Bench, IDBI Bank Ltd V Jaypee Infratech Ltd, CP No. (IB)77 / ALD / 2017, CA  225 / 2018, Bikki Raveendra Babu J, Ms Saroj Rajware Mem (T) 10.12.2018</a:t>
            </a:r>
            <a:endParaRPr sz="1200">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IRP apprehends that disclosure of names of allotters along with the amount claims by them on the website of the CD may invite breach of right to privacy and may result in harassment or unnecessary Public speculation an account of similarity of names with those holding high offices or constitutional posts.</a:t>
            </a:r>
            <a:endParaRPr sz="1200">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 # 22 The object of directing the IRP to publish the list of creditors containing names of the creditors along with amount claimed by them, is to maintain transparency in respect of their claims and to determine their voting share. Therefore, such an information must be made available not only to the members of CoC and to others creditors who are not members of the CoC and the whole world. That is why Regulation 13(2) enjoins on the IRP to publish the list of creditors containing on the website of the CD.</a:t>
            </a:r>
            <a:endParaRPr sz="1200">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 26 The details of immovable properties owned and possessed by Govt. employees and persons holding the constitutional posts are available in the public domain or in election affidavits therefore, publishing the names of allotters of plots / flats of the CD is not going to effects the Right of Privacy of allotters</a:t>
            </a:r>
            <a:endParaRPr sz="1200">
              <a:solidFill>
                <a:schemeClr val="dk1"/>
              </a:solidFill>
            </a:endParaRPr>
          </a:p>
          <a:p>
            <a:pPr marL="0" lvl="0" indent="0" algn="just" rtl="0">
              <a:spcBef>
                <a:spcPts val="0"/>
              </a:spcBef>
              <a:spcAft>
                <a:spcPts val="0"/>
              </a:spcAft>
              <a:buClr>
                <a:schemeClr val="dk1"/>
              </a:buClr>
              <a:buSzPts val="1100"/>
              <a:buFont typeface="Arial"/>
              <a:buNone/>
            </a:pPr>
            <a:endParaRPr sz="1100" b="1">
              <a:solidFill>
                <a:schemeClr val="dk1"/>
              </a:solidFill>
            </a:endParaRPr>
          </a:p>
          <a:p>
            <a:pPr marL="0" lvl="0" indent="0" algn="l" rtl="0">
              <a:spcBef>
                <a:spcPts val="0"/>
              </a:spcBef>
              <a:spcAft>
                <a:spcPts val="1600"/>
              </a:spcAft>
              <a:buNone/>
            </a:pPr>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38"/>
          <p:cNvSpPr txBox="1">
            <a:spLocks noGrp="1"/>
          </p:cNvSpPr>
          <p:nvPr>
            <p:ph type="title"/>
          </p:nvPr>
        </p:nvSpPr>
        <p:spPr>
          <a:xfrm>
            <a:off x="311700" y="445025"/>
            <a:ext cx="8457900" cy="4491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200" b="1"/>
              <a:t> </a:t>
            </a:r>
            <a:r>
              <a:rPr lang="en" sz="1800" b="1"/>
              <a:t>SOP - Verification of Claims by IRP / RP - CIRP (1/2)                                S-26</a:t>
            </a:r>
            <a:endParaRPr sz="1800"/>
          </a:p>
        </p:txBody>
      </p:sp>
      <p:sp>
        <p:nvSpPr>
          <p:cNvPr id="205" name="Google Shape;205;p38"/>
          <p:cNvSpPr txBox="1">
            <a:spLocks noGrp="1"/>
          </p:cNvSpPr>
          <p:nvPr>
            <p:ph type="body" idx="1"/>
          </p:nvPr>
        </p:nvSpPr>
        <p:spPr>
          <a:xfrm>
            <a:off x="311700" y="894100"/>
            <a:ext cx="8520600" cy="392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a:solidFill>
                  <a:schemeClr val="dk1"/>
                </a:solidFill>
              </a:rPr>
              <a:t>One of the most important functions of an Insolvency Professional is  substantiation / verification of claims of creditors. We will use the word substantiation for CIRP and verification for the liquidation, individual insolvency &amp; bankruptcy, keeping in view the judgement of Hon’ble SCI in Swiss Ribbons. </a:t>
            </a:r>
            <a:endParaRPr sz="1200">
              <a:solidFill>
                <a:schemeClr val="dk1"/>
              </a:solidFill>
            </a:endParaRPr>
          </a:p>
          <a:p>
            <a:pPr marL="0" lvl="0" indent="0" algn="l" rtl="0">
              <a:spcBef>
                <a:spcPts val="0"/>
              </a:spcBef>
              <a:spcAft>
                <a:spcPts val="0"/>
              </a:spcAft>
              <a:buClr>
                <a:schemeClr val="dk1"/>
              </a:buClr>
              <a:buSzPts val="1100"/>
              <a:buFont typeface="Arial"/>
              <a:buNone/>
            </a:pPr>
            <a:r>
              <a:rPr lang="en" sz="1200">
                <a:solidFill>
                  <a:schemeClr val="dk1"/>
                </a:solidFill>
              </a:rPr>
              <a:t>Let’s discuss the process of  substantiation of claims of creditors in CIRP.</a:t>
            </a:r>
            <a:endParaRPr sz="1200">
              <a:solidFill>
                <a:schemeClr val="dk1"/>
              </a:solidFill>
            </a:endParaRPr>
          </a:p>
          <a:p>
            <a:pPr marL="0" lvl="0" indent="0" algn="l" rtl="0">
              <a:spcBef>
                <a:spcPts val="0"/>
              </a:spcBef>
              <a:spcAft>
                <a:spcPts val="0"/>
              </a:spcAft>
              <a:buClr>
                <a:schemeClr val="dk1"/>
              </a:buClr>
              <a:buSzPts val="1100"/>
              <a:buFont typeface="Arial"/>
              <a:buNone/>
            </a:pPr>
            <a:r>
              <a:rPr lang="en" sz="1200">
                <a:solidFill>
                  <a:schemeClr val="dk1"/>
                </a:solidFill>
              </a:rPr>
              <a:t>1. All claims received must be listed immediately on their receipt, &amp; all documents received must be digitized.</a:t>
            </a:r>
            <a:endParaRPr sz="1200">
              <a:solidFill>
                <a:schemeClr val="dk1"/>
              </a:solidFill>
            </a:endParaRPr>
          </a:p>
          <a:p>
            <a:pPr marL="0" lvl="0" indent="0" algn="l" rtl="0">
              <a:spcBef>
                <a:spcPts val="0"/>
              </a:spcBef>
              <a:spcAft>
                <a:spcPts val="0"/>
              </a:spcAft>
              <a:buClr>
                <a:schemeClr val="dk1"/>
              </a:buClr>
              <a:buSzPts val="1100"/>
              <a:buFont typeface="Arial"/>
              <a:buNone/>
            </a:pPr>
            <a:r>
              <a:rPr lang="en" sz="1200">
                <a:solidFill>
                  <a:schemeClr val="dk1"/>
                </a:solidFill>
              </a:rPr>
              <a:t>2. Categorize and list all claims as:-</a:t>
            </a:r>
            <a:endParaRPr sz="1200">
              <a:solidFill>
                <a:schemeClr val="dk1"/>
              </a:solidFill>
            </a:endParaRPr>
          </a:p>
          <a:p>
            <a:pPr marL="457200" lvl="0" indent="-304800" algn="l" rtl="0">
              <a:spcBef>
                <a:spcPts val="0"/>
              </a:spcBef>
              <a:spcAft>
                <a:spcPts val="0"/>
              </a:spcAft>
              <a:buClr>
                <a:schemeClr val="dk1"/>
              </a:buClr>
              <a:buSzPts val="1200"/>
              <a:buChar char="-"/>
            </a:pPr>
            <a:r>
              <a:rPr lang="en" sz="1200">
                <a:solidFill>
                  <a:schemeClr val="dk1"/>
                </a:solidFill>
              </a:rPr>
              <a:t>Financial Creditors </a:t>
            </a:r>
            <a:endParaRPr sz="1200">
              <a:solidFill>
                <a:schemeClr val="dk1"/>
              </a:solidFill>
            </a:endParaRPr>
          </a:p>
          <a:p>
            <a:pPr marL="457200" lvl="0" indent="-304800" algn="l" rtl="0">
              <a:spcBef>
                <a:spcPts val="0"/>
              </a:spcBef>
              <a:spcAft>
                <a:spcPts val="0"/>
              </a:spcAft>
              <a:buClr>
                <a:schemeClr val="dk1"/>
              </a:buClr>
              <a:buSzPts val="1200"/>
              <a:buChar char="-"/>
            </a:pPr>
            <a:r>
              <a:rPr lang="en" sz="1200">
                <a:solidFill>
                  <a:schemeClr val="dk1"/>
                </a:solidFill>
              </a:rPr>
              <a:t>Operational Creditors </a:t>
            </a:r>
            <a:endParaRPr sz="1200">
              <a:solidFill>
                <a:schemeClr val="dk1"/>
              </a:solidFill>
            </a:endParaRPr>
          </a:p>
          <a:p>
            <a:pPr marL="457200" lvl="0" indent="-304800" algn="l" rtl="0">
              <a:spcBef>
                <a:spcPts val="0"/>
              </a:spcBef>
              <a:spcAft>
                <a:spcPts val="0"/>
              </a:spcAft>
              <a:buClr>
                <a:schemeClr val="dk1"/>
              </a:buClr>
              <a:buSzPts val="1200"/>
              <a:buChar char="-"/>
            </a:pPr>
            <a:r>
              <a:rPr lang="en" sz="1200">
                <a:solidFill>
                  <a:schemeClr val="dk1"/>
                </a:solidFill>
              </a:rPr>
              <a:t>Other Creditors</a:t>
            </a:r>
            <a:endParaRPr sz="1200">
              <a:solidFill>
                <a:schemeClr val="dk1"/>
              </a:solidFill>
            </a:endParaRPr>
          </a:p>
          <a:p>
            <a:pPr marL="0" lvl="0" indent="0" algn="l" rtl="0">
              <a:spcBef>
                <a:spcPts val="0"/>
              </a:spcBef>
              <a:spcAft>
                <a:spcPts val="0"/>
              </a:spcAft>
              <a:buClr>
                <a:schemeClr val="dk1"/>
              </a:buClr>
              <a:buSzPts val="1100"/>
              <a:buFont typeface="Arial"/>
              <a:buNone/>
            </a:pPr>
            <a:r>
              <a:rPr lang="en" sz="1200">
                <a:solidFill>
                  <a:schemeClr val="dk1"/>
                </a:solidFill>
              </a:rPr>
              <a:t>3. Claimants under each category be sub - categorized i.e. the financial creditor can be sub - categorized as:-</a:t>
            </a:r>
            <a:endParaRPr sz="1200">
              <a:solidFill>
                <a:schemeClr val="dk1"/>
              </a:solidFill>
            </a:endParaRPr>
          </a:p>
          <a:p>
            <a:pPr marL="457200" lvl="0" indent="-304800" algn="l" rtl="0">
              <a:spcBef>
                <a:spcPts val="0"/>
              </a:spcBef>
              <a:spcAft>
                <a:spcPts val="0"/>
              </a:spcAft>
              <a:buClr>
                <a:schemeClr val="dk1"/>
              </a:buClr>
              <a:buSzPts val="1200"/>
              <a:buChar char="-"/>
            </a:pPr>
            <a:r>
              <a:rPr lang="en" sz="1200">
                <a:solidFill>
                  <a:schemeClr val="dk1"/>
                </a:solidFill>
              </a:rPr>
              <a:t>Banks</a:t>
            </a:r>
            <a:endParaRPr sz="1200">
              <a:solidFill>
                <a:schemeClr val="dk1"/>
              </a:solidFill>
            </a:endParaRPr>
          </a:p>
          <a:p>
            <a:pPr marL="457200" lvl="0" indent="-304800" algn="l" rtl="0">
              <a:spcBef>
                <a:spcPts val="0"/>
              </a:spcBef>
              <a:spcAft>
                <a:spcPts val="0"/>
              </a:spcAft>
              <a:buClr>
                <a:schemeClr val="dk1"/>
              </a:buClr>
              <a:buSzPts val="1200"/>
              <a:buChar char="-"/>
            </a:pPr>
            <a:r>
              <a:rPr lang="en" sz="1200">
                <a:solidFill>
                  <a:schemeClr val="dk1"/>
                </a:solidFill>
              </a:rPr>
              <a:t>NBFC’s</a:t>
            </a:r>
            <a:endParaRPr sz="1200">
              <a:solidFill>
                <a:schemeClr val="dk1"/>
              </a:solidFill>
            </a:endParaRPr>
          </a:p>
          <a:p>
            <a:pPr marL="457200" lvl="0" indent="-304800" algn="l" rtl="0">
              <a:spcBef>
                <a:spcPts val="0"/>
              </a:spcBef>
              <a:spcAft>
                <a:spcPts val="0"/>
              </a:spcAft>
              <a:buClr>
                <a:schemeClr val="dk1"/>
              </a:buClr>
              <a:buSzPts val="1200"/>
              <a:buChar char="-"/>
            </a:pPr>
            <a:r>
              <a:rPr lang="en" sz="1200">
                <a:solidFill>
                  <a:schemeClr val="dk1"/>
                </a:solidFill>
              </a:rPr>
              <a:t>Asset reconstruction Companies</a:t>
            </a:r>
            <a:endParaRPr sz="1200">
              <a:solidFill>
                <a:schemeClr val="dk1"/>
              </a:solidFill>
            </a:endParaRPr>
          </a:p>
          <a:p>
            <a:pPr marL="457200" lvl="0" indent="-304800" algn="l" rtl="0">
              <a:spcBef>
                <a:spcPts val="0"/>
              </a:spcBef>
              <a:spcAft>
                <a:spcPts val="0"/>
              </a:spcAft>
              <a:buClr>
                <a:schemeClr val="dk1"/>
              </a:buClr>
              <a:buSzPts val="1200"/>
              <a:buChar char="-"/>
            </a:pPr>
            <a:r>
              <a:rPr lang="en" sz="1200">
                <a:solidFill>
                  <a:schemeClr val="dk1"/>
                </a:solidFill>
              </a:rPr>
              <a:t>Term lending Institutions i.e. IDBI, UPFC etc.</a:t>
            </a:r>
            <a:endParaRPr sz="1200">
              <a:solidFill>
                <a:schemeClr val="dk1"/>
              </a:solidFill>
            </a:endParaRPr>
          </a:p>
          <a:p>
            <a:pPr marL="457200" lvl="0" indent="-304800" algn="l" rtl="0">
              <a:spcBef>
                <a:spcPts val="0"/>
              </a:spcBef>
              <a:spcAft>
                <a:spcPts val="0"/>
              </a:spcAft>
              <a:buClr>
                <a:schemeClr val="dk1"/>
              </a:buClr>
              <a:buSzPts val="1200"/>
              <a:buChar char="-"/>
            </a:pPr>
            <a:r>
              <a:rPr lang="en" sz="1200">
                <a:solidFill>
                  <a:schemeClr val="dk1"/>
                </a:solidFill>
              </a:rPr>
              <a:t>Debenture holders etc. etc.</a:t>
            </a:r>
            <a:endParaRPr sz="1200">
              <a:solidFill>
                <a:schemeClr val="dk1"/>
              </a:solidFill>
            </a:endParaRPr>
          </a:p>
          <a:p>
            <a:pPr marL="0" lvl="0" indent="0" algn="l" rtl="0">
              <a:spcBef>
                <a:spcPts val="0"/>
              </a:spcBef>
              <a:spcAft>
                <a:spcPts val="0"/>
              </a:spcAft>
              <a:buClr>
                <a:schemeClr val="dk1"/>
              </a:buClr>
              <a:buSzPts val="1100"/>
              <a:buFont typeface="Arial"/>
              <a:buNone/>
            </a:pPr>
            <a:r>
              <a:rPr lang="en" sz="1200">
                <a:solidFill>
                  <a:schemeClr val="dk1"/>
                </a:solidFill>
              </a:rPr>
              <a:t>4  Prepare note sheet for each claim / creditor, recording therein the scrutiny / verification of the documents submitted by the claimant, observations &amp; decision of the IRP /  IP  in this regard. This is an area of capacity building by an  IPE  to develop note sheets for different category of the creditors for substantiation / verification of claims. </a:t>
            </a:r>
            <a:endParaRPr sz="1200">
              <a:solidFill>
                <a:schemeClr val="dk1"/>
              </a:solidFill>
            </a:endParaRPr>
          </a:p>
          <a:p>
            <a:pPr marL="0" lvl="0" indent="0" algn="l" rtl="0">
              <a:spcBef>
                <a:spcPts val="0"/>
              </a:spcBef>
              <a:spcAft>
                <a:spcPts val="0"/>
              </a:spcAft>
              <a:buNone/>
            </a:pPr>
            <a:endParaRPr sz="1200">
              <a:solidFill>
                <a:schemeClr val="dk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39"/>
          <p:cNvSpPr txBox="1">
            <a:spLocks noGrp="1"/>
          </p:cNvSpPr>
          <p:nvPr>
            <p:ph type="title"/>
          </p:nvPr>
        </p:nvSpPr>
        <p:spPr>
          <a:xfrm>
            <a:off x="311700" y="445025"/>
            <a:ext cx="8520600" cy="502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sz="1200" b="1"/>
              <a:t> </a:t>
            </a:r>
            <a:r>
              <a:rPr lang="en" sz="1800" b="1"/>
              <a:t>SOP - Verification of Claims by IRP / RP - CIRP (2/2)                                 S-27</a:t>
            </a:r>
            <a:endParaRPr/>
          </a:p>
        </p:txBody>
      </p:sp>
      <p:sp>
        <p:nvSpPr>
          <p:cNvPr id="211" name="Google Shape;211;p39"/>
          <p:cNvSpPr txBox="1">
            <a:spLocks noGrp="1"/>
          </p:cNvSpPr>
          <p:nvPr>
            <p:ph type="body" idx="1"/>
          </p:nvPr>
        </p:nvSpPr>
        <p:spPr>
          <a:xfrm>
            <a:off x="311700" y="947825"/>
            <a:ext cx="8520600" cy="3900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200">
                <a:solidFill>
                  <a:schemeClr val="dk1"/>
                </a:solidFill>
              </a:rPr>
              <a:t>5. Prepare &amp; update  category wise list of creditors with the following columns.( For own records)</a:t>
            </a:r>
            <a:endParaRPr sz="1200">
              <a:solidFill>
                <a:schemeClr val="dk1"/>
              </a:solidFill>
            </a:endParaRPr>
          </a:p>
          <a:p>
            <a:pPr marL="457200" lvl="0" indent="-304800" algn="l" rtl="0">
              <a:spcBef>
                <a:spcPts val="0"/>
              </a:spcBef>
              <a:spcAft>
                <a:spcPts val="0"/>
              </a:spcAft>
              <a:buClr>
                <a:schemeClr val="dk1"/>
              </a:buClr>
              <a:buSzPts val="1200"/>
              <a:buChar char="-"/>
            </a:pPr>
            <a:r>
              <a:rPr lang="en" sz="1200">
                <a:solidFill>
                  <a:schemeClr val="dk1"/>
                </a:solidFill>
              </a:rPr>
              <a:t>S.No. </a:t>
            </a:r>
            <a:endParaRPr sz="1200">
              <a:solidFill>
                <a:schemeClr val="dk1"/>
              </a:solidFill>
            </a:endParaRPr>
          </a:p>
          <a:p>
            <a:pPr marL="457200" lvl="0" indent="-304800" algn="l" rtl="0">
              <a:spcBef>
                <a:spcPts val="0"/>
              </a:spcBef>
              <a:spcAft>
                <a:spcPts val="0"/>
              </a:spcAft>
              <a:buClr>
                <a:schemeClr val="dk1"/>
              </a:buClr>
              <a:buSzPts val="1200"/>
              <a:buChar char="-"/>
            </a:pPr>
            <a:r>
              <a:rPr lang="en" sz="1200">
                <a:solidFill>
                  <a:schemeClr val="dk1"/>
                </a:solidFill>
              </a:rPr>
              <a:t>Date of receipt of claim</a:t>
            </a:r>
            <a:endParaRPr sz="1200">
              <a:solidFill>
                <a:schemeClr val="dk1"/>
              </a:solidFill>
            </a:endParaRPr>
          </a:p>
          <a:p>
            <a:pPr marL="457200" lvl="0" indent="-304800" algn="l" rtl="0">
              <a:spcBef>
                <a:spcPts val="0"/>
              </a:spcBef>
              <a:spcAft>
                <a:spcPts val="0"/>
              </a:spcAft>
              <a:buClr>
                <a:schemeClr val="dk1"/>
              </a:buClr>
              <a:buSzPts val="1200"/>
              <a:buChar char="-"/>
            </a:pPr>
            <a:r>
              <a:rPr lang="en" sz="1200">
                <a:solidFill>
                  <a:schemeClr val="dk1"/>
                </a:solidFill>
              </a:rPr>
              <a:t>Name of the Claimant.</a:t>
            </a:r>
            <a:endParaRPr sz="1200">
              <a:solidFill>
                <a:schemeClr val="dk1"/>
              </a:solidFill>
            </a:endParaRPr>
          </a:p>
          <a:p>
            <a:pPr marL="457200" lvl="0" indent="-304800" algn="l" rtl="0">
              <a:spcBef>
                <a:spcPts val="0"/>
              </a:spcBef>
              <a:spcAft>
                <a:spcPts val="0"/>
              </a:spcAft>
              <a:buClr>
                <a:schemeClr val="dk1"/>
              </a:buClr>
              <a:buSzPts val="1200"/>
              <a:buChar char="-"/>
            </a:pPr>
            <a:r>
              <a:rPr lang="en" sz="1200">
                <a:solidFill>
                  <a:schemeClr val="dk1"/>
                </a:solidFill>
              </a:rPr>
              <a:t>Amount Claimed</a:t>
            </a:r>
            <a:endParaRPr sz="1200">
              <a:solidFill>
                <a:schemeClr val="dk1"/>
              </a:solidFill>
            </a:endParaRPr>
          </a:p>
          <a:p>
            <a:pPr marL="457200" lvl="0" indent="-304800" algn="l" rtl="0">
              <a:spcBef>
                <a:spcPts val="0"/>
              </a:spcBef>
              <a:spcAft>
                <a:spcPts val="0"/>
              </a:spcAft>
              <a:buClr>
                <a:schemeClr val="dk1"/>
              </a:buClr>
              <a:buSzPts val="1200"/>
              <a:buChar char="-"/>
            </a:pPr>
            <a:r>
              <a:rPr lang="en" sz="1200">
                <a:solidFill>
                  <a:schemeClr val="dk1"/>
                </a:solidFill>
              </a:rPr>
              <a:t>Date of Scrutiny / Verification</a:t>
            </a:r>
            <a:endParaRPr sz="1200">
              <a:solidFill>
                <a:schemeClr val="dk1"/>
              </a:solidFill>
            </a:endParaRPr>
          </a:p>
          <a:p>
            <a:pPr marL="457200" lvl="0" indent="-304800" algn="l" rtl="0">
              <a:spcBef>
                <a:spcPts val="0"/>
              </a:spcBef>
              <a:spcAft>
                <a:spcPts val="0"/>
              </a:spcAft>
              <a:buClr>
                <a:schemeClr val="dk1"/>
              </a:buClr>
              <a:buSzPts val="1200"/>
              <a:buChar char="-"/>
            </a:pPr>
            <a:r>
              <a:rPr lang="en" sz="1200">
                <a:solidFill>
                  <a:schemeClr val="dk1"/>
                </a:solidFill>
              </a:rPr>
              <a:t>Amount of claim substantiated </a:t>
            </a:r>
            <a:endParaRPr sz="1200">
              <a:solidFill>
                <a:schemeClr val="dk1"/>
              </a:solidFill>
            </a:endParaRPr>
          </a:p>
          <a:p>
            <a:pPr marL="457200" lvl="0" indent="-304800" algn="l" rtl="0">
              <a:spcBef>
                <a:spcPts val="0"/>
              </a:spcBef>
              <a:spcAft>
                <a:spcPts val="0"/>
              </a:spcAft>
              <a:buClr>
                <a:schemeClr val="dk1"/>
              </a:buClr>
              <a:buSzPts val="1200"/>
              <a:buChar char="-"/>
            </a:pPr>
            <a:r>
              <a:rPr lang="en" sz="1200">
                <a:solidFill>
                  <a:schemeClr val="dk1"/>
                </a:solidFill>
              </a:rPr>
              <a:t>Secured / Unsecured</a:t>
            </a:r>
            <a:endParaRPr sz="1200">
              <a:solidFill>
                <a:schemeClr val="dk1"/>
              </a:solidFill>
            </a:endParaRPr>
          </a:p>
          <a:p>
            <a:pPr marL="457200" lvl="0" indent="-304800" algn="l" rtl="0">
              <a:spcBef>
                <a:spcPts val="0"/>
              </a:spcBef>
              <a:spcAft>
                <a:spcPts val="0"/>
              </a:spcAft>
              <a:buClr>
                <a:schemeClr val="dk1"/>
              </a:buClr>
              <a:buSzPts val="1200"/>
              <a:buChar char="-"/>
            </a:pPr>
            <a:r>
              <a:rPr lang="en" sz="1200">
                <a:solidFill>
                  <a:schemeClr val="dk1"/>
                </a:solidFill>
              </a:rPr>
              <a:t>Remarks</a:t>
            </a:r>
            <a:endParaRPr sz="1200">
              <a:solidFill>
                <a:schemeClr val="dk1"/>
              </a:solidFill>
            </a:endParaRPr>
          </a:p>
          <a:p>
            <a:pPr marL="0" lvl="0" indent="0" algn="l" rtl="0">
              <a:spcBef>
                <a:spcPts val="0"/>
              </a:spcBef>
              <a:spcAft>
                <a:spcPts val="0"/>
              </a:spcAft>
              <a:buClr>
                <a:schemeClr val="dk1"/>
              </a:buClr>
              <a:buSzPts val="1100"/>
              <a:buFont typeface="Arial"/>
              <a:buNone/>
            </a:pPr>
            <a:r>
              <a:rPr lang="en" sz="1200">
                <a:solidFill>
                  <a:schemeClr val="dk1"/>
                </a:solidFill>
              </a:rPr>
              <a:t>6. Digitize the note sheets &amp; list of creditors.</a:t>
            </a:r>
            <a:endParaRPr sz="1200">
              <a:solidFill>
                <a:schemeClr val="dk1"/>
              </a:solidFill>
            </a:endParaRPr>
          </a:p>
          <a:p>
            <a:pPr marL="0" lvl="0" indent="0" algn="l" rtl="0">
              <a:spcBef>
                <a:spcPts val="0"/>
              </a:spcBef>
              <a:spcAft>
                <a:spcPts val="0"/>
              </a:spcAft>
              <a:buClr>
                <a:schemeClr val="dk1"/>
              </a:buClr>
              <a:buSzPts val="1100"/>
              <a:buFont typeface="Arial"/>
              <a:buNone/>
            </a:pPr>
            <a:r>
              <a:rPr lang="en" sz="1200">
                <a:solidFill>
                  <a:schemeClr val="dk1"/>
                </a:solidFill>
              </a:rPr>
              <a:t>7. </a:t>
            </a:r>
            <a:r>
              <a:rPr lang="en" sz="1200">
                <a:solidFill>
                  <a:srgbClr val="FF0000"/>
                </a:solidFill>
              </a:rPr>
              <a:t>Prepare list of creditors as per  CIRP - Regulation no 13</a:t>
            </a:r>
            <a:r>
              <a:rPr lang="en" sz="1200">
                <a:solidFill>
                  <a:schemeClr val="dk1"/>
                </a:solidFill>
              </a:rPr>
              <a:t> [specifying therein (a) name of creditor (b) amount claimed © claims admitted (d)security interest ] &amp; make available the same for inspection  to the stakeholders, displayed on the website of CD if any, filed with AA &amp; presented at the first meeting of CoC.</a:t>
            </a:r>
            <a:endParaRPr sz="1200">
              <a:solidFill>
                <a:schemeClr val="dk1"/>
              </a:solidFill>
            </a:endParaRPr>
          </a:p>
          <a:p>
            <a:pPr marL="0" lvl="0" indent="0" algn="l" rtl="0">
              <a:spcBef>
                <a:spcPts val="0"/>
              </a:spcBef>
              <a:spcAft>
                <a:spcPts val="0"/>
              </a:spcAft>
              <a:buClr>
                <a:schemeClr val="dk1"/>
              </a:buClr>
              <a:buSzPts val="1100"/>
              <a:buFont typeface="Arial"/>
              <a:buNone/>
            </a:pPr>
            <a:r>
              <a:rPr lang="en" sz="1200">
                <a:solidFill>
                  <a:schemeClr val="dk1"/>
                </a:solidFill>
              </a:rPr>
              <a:t>8. After the receipt of valuation report, RP to </a:t>
            </a:r>
            <a:r>
              <a:rPr lang="en" sz="1200">
                <a:solidFill>
                  <a:srgbClr val="FF0000"/>
                </a:solidFill>
              </a:rPr>
              <a:t>recast the list of creditors in terms of Section 53 (1) read with section 30(4)</a:t>
            </a:r>
            <a:r>
              <a:rPr lang="en" sz="1200">
                <a:solidFill>
                  <a:schemeClr val="dk1"/>
                </a:solidFill>
              </a:rPr>
              <a:t> of the code,  incorporating value of security interest, as discussed  in the next sheet,  to facilitate the CoC to approve the resolution plan, which may take into account the order of priority amongst creditors as laid down in sub-section (1) of section 53, including the </a:t>
            </a:r>
            <a:r>
              <a:rPr lang="en" sz="1200">
                <a:solidFill>
                  <a:srgbClr val="000000"/>
                </a:solidFill>
              </a:rPr>
              <a:t>priority and </a:t>
            </a:r>
            <a:r>
              <a:rPr lang="en" sz="1200">
                <a:solidFill>
                  <a:srgbClr val="FF0000"/>
                </a:solidFill>
              </a:rPr>
              <a:t>value of the security interest of a secured credito</a:t>
            </a:r>
            <a:r>
              <a:rPr lang="en" sz="1200">
                <a:solidFill>
                  <a:schemeClr val="dk1"/>
                </a:solidFill>
              </a:rPr>
              <a:t>r”</a:t>
            </a:r>
            <a:endParaRPr sz="12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40"/>
          <p:cNvSpPr txBox="1">
            <a:spLocks noGrp="1"/>
          </p:cNvSpPr>
          <p:nvPr>
            <p:ph type="title"/>
          </p:nvPr>
        </p:nvSpPr>
        <p:spPr>
          <a:xfrm>
            <a:off x="311700" y="445025"/>
            <a:ext cx="8520600" cy="4356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sz="1800" b="1"/>
              <a:t>Amended section 30 (4) of the Code                                                           S-28 </a:t>
            </a:r>
            <a:endParaRPr sz="1800" b="1"/>
          </a:p>
        </p:txBody>
      </p:sp>
      <p:sp>
        <p:nvSpPr>
          <p:cNvPr id="217" name="Google Shape;217;p40"/>
          <p:cNvSpPr txBox="1">
            <a:spLocks noGrp="1"/>
          </p:cNvSpPr>
          <p:nvPr>
            <p:ph type="body" idx="1"/>
          </p:nvPr>
        </p:nvSpPr>
        <p:spPr>
          <a:xfrm>
            <a:off x="311700" y="880625"/>
            <a:ext cx="8520600" cy="41364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 sz="1200" i="1">
                <a:solidFill>
                  <a:schemeClr val="dk1"/>
                </a:solidFill>
              </a:rPr>
              <a:t>(4) The committee of creditors may approve a resolution plan by a vote of not less than sixty-six per cent. of voting share of the financial creditors, after considering its feasibility and viability, the manner of distribution proposed which may take into account the </a:t>
            </a:r>
            <a:r>
              <a:rPr lang="en" sz="1200" i="1">
                <a:solidFill>
                  <a:srgbClr val="FF0000"/>
                </a:solidFill>
              </a:rPr>
              <a:t>order of priority amongst creditors as laid down in sub-section (1) of section 53, including the</a:t>
            </a:r>
            <a:r>
              <a:rPr lang="en" sz="1200" i="1">
                <a:solidFill>
                  <a:schemeClr val="dk1"/>
                </a:solidFill>
              </a:rPr>
              <a:t> </a:t>
            </a:r>
            <a:r>
              <a:rPr lang="en" sz="1200" i="1">
                <a:solidFill>
                  <a:srgbClr val="FF0000"/>
                </a:solidFill>
              </a:rPr>
              <a:t>priority and value of the security interest</a:t>
            </a:r>
            <a:r>
              <a:rPr lang="en" sz="1200" i="1">
                <a:solidFill>
                  <a:schemeClr val="dk1"/>
                </a:solidFill>
              </a:rPr>
              <a:t> of a secured creditor.</a:t>
            </a:r>
            <a:endParaRPr sz="1200" i="1">
              <a:solidFill>
                <a:schemeClr val="dk1"/>
              </a:solidFill>
            </a:endParaRPr>
          </a:p>
          <a:p>
            <a:pPr marL="0" lvl="0" indent="0" algn="just" rtl="0">
              <a:spcBef>
                <a:spcPts val="0"/>
              </a:spcBef>
              <a:spcAft>
                <a:spcPts val="0"/>
              </a:spcAft>
              <a:buNone/>
            </a:pPr>
            <a:endParaRPr sz="1200" i="1">
              <a:solidFill>
                <a:schemeClr val="dk1"/>
              </a:solidFill>
            </a:endParaRPr>
          </a:p>
          <a:p>
            <a:pPr marL="0" lvl="0" indent="0" algn="just" rtl="0">
              <a:spcBef>
                <a:spcPts val="0"/>
              </a:spcBef>
              <a:spcAft>
                <a:spcPts val="0"/>
              </a:spcAft>
              <a:buClr>
                <a:schemeClr val="dk1"/>
              </a:buClr>
              <a:buSzPts val="1100"/>
              <a:buFont typeface="Arial"/>
              <a:buNone/>
            </a:pPr>
            <a:r>
              <a:rPr lang="en" sz="1200">
                <a:solidFill>
                  <a:srgbClr val="333333"/>
                </a:solidFill>
                <a:highlight>
                  <a:srgbClr val="FFFFFF"/>
                </a:highlight>
              </a:rPr>
              <a:t>The  amended provisions of the Code now mandates that the resolution plan approved by the CoC provides for the distribution of funds as per Section 53(1) of the Code. </a:t>
            </a:r>
            <a:r>
              <a:rPr lang="en" sz="1200">
                <a:solidFill>
                  <a:srgbClr val="FF0000"/>
                </a:solidFill>
                <a:highlight>
                  <a:srgbClr val="FFFFFF"/>
                </a:highlight>
              </a:rPr>
              <a:t>Prerequisite to the distribution of funds of resolution plan as per Section 53(1) is the preparation of the list of creditors accordingly</a:t>
            </a:r>
            <a:r>
              <a:rPr lang="en" sz="1200">
                <a:solidFill>
                  <a:srgbClr val="333333"/>
                </a:solidFill>
                <a:highlight>
                  <a:srgbClr val="FFFFFF"/>
                </a:highlight>
              </a:rPr>
              <a:t>. In my view the said amendments, indirectly thrust upon RP, the duty to follow the provisions of Section 38 to 42 of the Code in preparing the list of creditors.</a:t>
            </a:r>
            <a:endParaRPr sz="1200">
              <a:solidFill>
                <a:srgbClr val="333333"/>
              </a:solidFill>
              <a:highlight>
                <a:srgbClr val="FFFFFF"/>
              </a:highlight>
            </a:endParaRPr>
          </a:p>
          <a:p>
            <a:pPr marL="0" lvl="0" indent="0" algn="just" rtl="0">
              <a:spcBef>
                <a:spcPts val="0"/>
              </a:spcBef>
              <a:spcAft>
                <a:spcPts val="0"/>
              </a:spcAft>
              <a:buNone/>
            </a:pPr>
            <a:r>
              <a:rPr lang="en" sz="1200">
                <a:solidFill>
                  <a:srgbClr val="333333"/>
                </a:solidFill>
                <a:highlight>
                  <a:srgbClr val="FFFFFF"/>
                </a:highlight>
              </a:rPr>
              <a:t>An unsecured financial creditor has 4th priority in distribution of funds u/s 53(1) and as such. Inclusion of a portion of unsecured financial credit in 2nd priority will affect the rights of employees who have 3rd priority under the waterfall. </a:t>
            </a:r>
            <a:r>
              <a:rPr lang="en" sz="1200">
                <a:solidFill>
                  <a:srgbClr val="FF0000"/>
                </a:solidFill>
                <a:highlight>
                  <a:srgbClr val="FFFFFF"/>
                </a:highlight>
              </a:rPr>
              <a:t>Amendments under section 30 of the code has implications to identify and determine the secured and unsecured portion</a:t>
            </a:r>
            <a:r>
              <a:rPr lang="en" sz="1200">
                <a:solidFill>
                  <a:srgbClr val="333333"/>
                </a:solidFill>
                <a:highlight>
                  <a:srgbClr val="FFFFFF"/>
                </a:highlight>
              </a:rPr>
              <a:t>, and as such the function of IRP /RP has widened from simply collecting and collating the claims of creditors in CIRP.</a:t>
            </a:r>
            <a:endParaRPr sz="1200">
              <a:solidFill>
                <a:srgbClr val="333333"/>
              </a:solidFill>
              <a:highlight>
                <a:srgbClr val="FFFFFF"/>
              </a:highlight>
            </a:endParaRPr>
          </a:p>
          <a:p>
            <a:pPr marL="0" lvl="0" indent="0" algn="just" rtl="0">
              <a:spcBef>
                <a:spcPts val="0"/>
              </a:spcBef>
              <a:spcAft>
                <a:spcPts val="0"/>
              </a:spcAft>
              <a:buClr>
                <a:schemeClr val="dk1"/>
              </a:buClr>
              <a:buSzPts val="1100"/>
              <a:buFont typeface="Arial"/>
              <a:buNone/>
            </a:pPr>
            <a:endParaRPr sz="1200">
              <a:solidFill>
                <a:srgbClr val="333333"/>
              </a:solidFill>
              <a:highlight>
                <a:srgbClr val="FFFFFF"/>
              </a:highlight>
            </a:endParaRPr>
          </a:p>
          <a:p>
            <a:pPr marL="0" lvl="0" indent="0" algn="just" rtl="0">
              <a:spcBef>
                <a:spcPts val="0"/>
              </a:spcBef>
              <a:spcAft>
                <a:spcPts val="0"/>
              </a:spcAft>
              <a:buClr>
                <a:schemeClr val="dk1"/>
              </a:buClr>
              <a:buSzPts val="1100"/>
              <a:buFont typeface="Arial"/>
              <a:buNone/>
            </a:pPr>
            <a:r>
              <a:rPr lang="en" sz="1200">
                <a:solidFill>
                  <a:srgbClr val="333333"/>
                </a:solidFill>
                <a:highlight>
                  <a:srgbClr val="FFFFFF"/>
                </a:highlight>
              </a:rPr>
              <a:t>Now the RP is duty bound to determine the  value of security interest, and accordingly prepare the list of creditors to facilitate proper distribution of funds as per section 30. Value of security interest can be taken from the valuation report. As resolution applicant is not privy to the valuation report, the implications of these amendments are that distribution of funds can not be proposed in the resolution plan, which will be decided by the CoC, on the basis of list of creditors revised / drawn as per the provisions of section 30.&amp; determining the share of dissenting FC.</a:t>
            </a:r>
            <a:endParaRPr sz="1200">
              <a:solidFill>
                <a:srgbClr val="333333"/>
              </a:solidFill>
              <a:highlight>
                <a:srgbClr val="FFFFFF"/>
              </a:highlight>
            </a:endParaRPr>
          </a:p>
          <a:p>
            <a:pPr marL="0" lvl="0" indent="0" algn="l" rtl="0">
              <a:spcBef>
                <a:spcPts val="0"/>
              </a:spcBef>
              <a:spcAft>
                <a:spcPts val="1600"/>
              </a:spcAft>
              <a:buNone/>
            </a:pPr>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41"/>
          <p:cNvSpPr txBox="1">
            <a:spLocks noGrp="1"/>
          </p:cNvSpPr>
          <p:nvPr>
            <p:ph type="title"/>
          </p:nvPr>
        </p:nvSpPr>
        <p:spPr>
          <a:xfrm>
            <a:off x="311700" y="335750"/>
            <a:ext cx="8578500" cy="5103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sz="1800"/>
              <a:t>Capacity development by the IPE’s for processing of the Claim of Creditors.   S-29</a:t>
            </a:r>
            <a:endParaRPr sz="1800"/>
          </a:p>
          <a:p>
            <a:pPr marL="0" lvl="0" indent="0" algn="l" rtl="0">
              <a:lnSpc>
                <a:spcPct val="115000"/>
              </a:lnSpc>
              <a:spcBef>
                <a:spcPts val="0"/>
              </a:spcBef>
              <a:spcAft>
                <a:spcPts val="0"/>
              </a:spcAft>
              <a:buClr>
                <a:schemeClr val="dk1"/>
              </a:buClr>
              <a:buSzPts val="1100"/>
              <a:buFont typeface="Arial"/>
              <a:buNone/>
            </a:pPr>
            <a:endParaRPr sz="1800"/>
          </a:p>
        </p:txBody>
      </p:sp>
      <p:sp>
        <p:nvSpPr>
          <p:cNvPr id="223" name="Google Shape;223;p41"/>
          <p:cNvSpPr txBox="1">
            <a:spLocks noGrp="1"/>
          </p:cNvSpPr>
          <p:nvPr>
            <p:ph type="body" idx="1"/>
          </p:nvPr>
        </p:nvSpPr>
        <p:spPr>
          <a:xfrm>
            <a:off x="311700" y="846050"/>
            <a:ext cx="8520600" cy="4077000"/>
          </a:xfrm>
          <a:prstGeom prst="rect">
            <a:avLst/>
          </a:prstGeom>
        </p:spPr>
        <p:txBody>
          <a:bodyPr spcFirstLastPara="1" wrap="square" lIns="91425" tIns="91425" rIns="91425" bIns="91425" anchor="t" anchorCtr="0">
            <a:noAutofit/>
          </a:bodyPr>
          <a:lstStyle/>
          <a:p>
            <a:pPr marL="457200" lvl="0" indent="-304800" algn="l" rtl="0">
              <a:spcBef>
                <a:spcPts val="0"/>
              </a:spcBef>
              <a:spcAft>
                <a:spcPts val="0"/>
              </a:spcAft>
              <a:buClr>
                <a:srgbClr val="000000"/>
              </a:buClr>
              <a:buSzPts val="1200"/>
              <a:buAutoNum type="arabicPeriod"/>
            </a:pPr>
            <a:r>
              <a:rPr lang="en" sz="1200">
                <a:solidFill>
                  <a:srgbClr val="000000"/>
                </a:solidFill>
              </a:rPr>
              <a:t>Maintenance of the records of the claims of creditors &amp; their digitization, to facilitate  their easy retrieval at the time of need /  reference. These records ( hard copy as well as soft copies) are to be maintained by the RP for eight years after completion of the CIRP. Proper maintenance of records will be helpful in case of litigation by any stakeholder.</a:t>
            </a:r>
            <a:endParaRPr sz="1200">
              <a:solidFill>
                <a:srgbClr val="000000"/>
              </a:solidFill>
            </a:endParaRPr>
          </a:p>
          <a:p>
            <a:pPr marL="457200" lvl="0" indent="-304800" algn="l" rtl="0">
              <a:spcBef>
                <a:spcPts val="0"/>
              </a:spcBef>
              <a:spcAft>
                <a:spcPts val="0"/>
              </a:spcAft>
              <a:buClr>
                <a:srgbClr val="000000"/>
              </a:buClr>
              <a:buSzPts val="1200"/>
              <a:buAutoNum type="arabicPeriod"/>
            </a:pPr>
            <a:r>
              <a:rPr lang="en" sz="1200">
                <a:solidFill>
                  <a:srgbClr val="000000"/>
                </a:solidFill>
              </a:rPr>
              <a:t>Development / formulation of note sheets for different categories of creditors / industries &amp; trade. </a:t>
            </a:r>
            <a:endParaRPr sz="1200">
              <a:solidFill>
                <a:srgbClr val="000000"/>
              </a:solidFill>
            </a:endParaRPr>
          </a:p>
          <a:p>
            <a:pPr marL="457200" lvl="0" indent="-304800" algn="l" rtl="0">
              <a:spcBef>
                <a:spcPts val="0"/>
              </a:spcBef>
              <a:spcAft>
                <a:spcPts val="0"/>
              </a:spcAft>
              <a:buClr>
                <a:srgbClr val="000000"/>
              </a:buClr>
              <a:buSzPts val="1200"/>
              <a:buAutoNum type="arabicPeriod"/>
            </a:pPr>
            <a:r>
              <a:rPr lang="en" sz="1200">
                <a:solidFill>
                  <a:srgbClr val="000000"/>
                </a:solidFill>
              </a:rPr>
              <a:t>Experienced staff for working / preparing note sheets of claim of  creditors.</a:t>
            </a:r>
            <a:endParaRPr sz="1200">
              <a:solidFill>
                <a:srgbClr val="000000"/>
              </a:solidFill>
            </a:endParaRPr>
          </a:p>
          <a:p>
            <a:pPr marL="0" lvl="0" indent="0" algn="l" rtl="0">
              <a:spcBef>
                <a:spcPts val="0"/>
              </a:spcBef>
              <a:spcAft>
                <a:spcPts val="0"/>
              </a:spcAft>
              <a:buClr>
                <a:schemeClr val="dk1"/>
              </a:buClr>
              <a:buSzPts val="1100"/>
              <a:buFont typeface="Arial"/>
              <a:buNone/>
            </a:pPr>
            <a:endParaRPr sz="1200">
              <a:solidFill>
                <a:srgbClr val="000000"/>
              </a:solidFill>
            </a:endParaRPr>
          </a:p>
          <a:p>
            <a:pPr marL="0" lvl="0" indent="0" algn="l" rtl="0">
              <a:spcBef>
                <a:spcPts val="0"/>
              </a:spcBef>
              <a:spcAft>
                <a:spcPts val="0"/>
              </a:spcAft>
              <a:buClr>
                <a:schemeClr val="dk1"/>
              </a:buClr>
              <a:buSzPts val="1100"/>
              <a:buFont typeface="Arial"/>
              <a:buNone/>
            </a:pPr>
            <a:r>
              <a:rPr lang="en" sz="1200">
                <a:solidFill>
                  <a:srgbClr val="000000"/>
                </a:solidFill>
              </a:rPr>
              <a:t>In my personal views the present model of IPE’s  hampers the expertise development &amp; is against the principles of  open market policy. Under the present model an  IPE can provide support services only  to an IP, who is it’s partner / director. Indirectly,  we are promoting the development of jacks of all trades but not masters. This restricts development of  specialization in various fields of insolvency processes i.e. </a:t>
            </a:r>
            <a:endParaRPr sz="1200">
              <a:solidFill>
                <a:srgbClr val="000000"/>
              </a:solidFill>
            </a:endParaRPr>
          </a:p>
          <a:p>
            <a:pPr marL="457200" lvl="0" indent="-304800" algn="l" rtl="0">
              <a:spcBef>
                <a:spcPts val="0"/>
              </a:spcBef>
              <a:spcAft>
                <a:spcPts val="0"/>
              </a:spcAft>
              <a:buClr>
                <a:srgbClr val="000000"/>
              </a:buClr>
              <a:buSzPts val="1200"/>
              <a:buChar char="-"/>
            </a:pPr>
            <a:r>
              <a:rPr lang="en" sz="1200">
                <a:solidFill>
                  <a:srgbClr val="000000"/>
                </a:solidFill>
              </a:rPr>
              <a:t>Taking over CD</a:t>
            </a:r>
            <a:endParaRPr sz="1200">
              <a:solidFill>
                <a:srgbClr val="000000"/>
              </a:solidFill>
            </a:endParaRPr>
          </a:p>
          <a:p>
            <a:pPr marL="457200" lvl="0" indent="-304800" algn="l" rtl="0">
              <a:spcBef>
                <a:spcPts val="0"/>
              </a:spcBef>
              <a:spcAft>
                <a:spcPts val="0"/>
              </a:spcAft>
              <a:buClr>
                <a:srgbClr val="000000"/>
              </a:buClr>
              <a:buSzPts val="1200"/>
              <a:buChar char="-"/>
            </a:pPr>
            <a:r>
              <a:rPr lang="en" sz="1200">
                <a:solidFill>
                  <a:srgbClr val="000000"/>
                </a:solidFill>
              </a:rPr>
              <a:t>Management of CD as a going concern.</a:t>
            </a:r>
            <a:endParaRPr sz="1200">
              <a:solidFill>
                <a:srgbClr val="000000"/>
              </a:solidFill>
            </a:endParaRPr>
          </a:p>
          <a:p>
            <a:pPr marL="457200" lvl="0" indent="-304800" algn="l" rtl="0">
              <a:spcBef>
                <a:spcPts val="0"/>
              </a:spcBef>
              <a:spcAft>
                <a:spcPts val="0"/>
              </a:spcAft>
              <a:buClr>
                <a:srgbClr val="000000"/>
              </a:buClr>
              <a:buSzPts val="1200"/>
              <a:buChar char="-"/>
            </a:pPr>
            <a:r>
              <a:rPr lang="en" sz="1200">
                <a:solidFill>
                  <a:srgbClr val="000000"/>
                </a:solidFill>
              </a:rPr>
              <a:t>Processing of claims of creditors.</a:t>
            </a:r>
            <a:endParaRPr sz="1200">
              <a:solidFill>
                <a:srgbClr val="000000"/>
              </a:solidFill>
            </a:endParaRPr>
          </a:p>
          <a:p>
            <a:pPr marL="457200" lvl="0" indent="-304800" algn="l" rtl="0">
              <a:spcBef>
                <a:spcPts val="0"/>
              </a:spcBef>
              <a:spcAft>
                <a:spcPts val="0"/>
              </a:spcAft>
              <a:buClr>
                <a:srgbClr val="000000"/>
              </a:buClr>
              <a:buSzPts val="1200"/>
              <a:buChar char="-"/>
            </a:pPr>
            <a:r>
              <a:rPr lang="en" sz="1200">
                <a:solidFill>
                  <a:srgbClr val="000000"/>
                </a:solidFill>
              </a:rPr>
              <a:t>Preparation of IM</a:t>
            </a:r>
            <a:endParaRPr sz="1200">
              <a:solidFill>
                <a:srgbClr val="000000"/>
              </a:solidFill>
            </a:endParaRPr>
          </a:p>
          <a:p>
            <a:pPr marL="457200" lvl="0" indent="-304800" algn="l" rtl="0">
              <a:spcBef>
                <a:spcPts val="0"/>
              </a:spcBef>
              <a:spcAft>
                <a:spcPts val="0"/>
              </a:spcAft>
              <a:buClr>
                <a:srgbClr val="000000"/>
              </a:buClr>
              <a:buSzPts val="1200"/>
              <a:buChar char="-"/>
            </a:pPr>
            <a:r>
              <a:rPr lang="en" sz="1200">
                <a:solidFill>
                  <a:srgbClr val="000000"/>
                </a:solidFill>
              </a:rPr>
              <a:t>Formulating Evaluation Matrix &amp; RFRP.</a:t>
            </a:r>
            <a:endParaRPr sz="1200">
              <a:solidFill>
                <a:srgbClr val="000000"/>
              </a:solidFill>
            </a:endParaRPr>
          </a:p>
          <a:p>
            <a:pPr marL="0" lvl="0" indent="0" algn="l" rtl="0">
              <a:spcBef>
                <a:spcPts val="0"/>
              </a:spcBef>
              <a:spcAft>
                <a:spcPts val="0"/>
              </a:spcAft>
              <a:buClr>
                <a:schemeClr val="dk1"/>
              </a:buClr>
              <a:buSzPts val="1100"/>
              <a:buFont typeface="Arial"/>
              <a:buNone/>
            </a:pPr>
            <a:r>
              <a:rPr lang="en" sz="1200">
                <a:solidFill>
                  <a:srgbClr val="000000"/>
                </a:solidFill>
              </a:rPr>
              <a:t>In my view this restriction of getting support services only from one’s own IPE must go, to facilitate the development of entities having expertise in one or more fields. It will go a long way to help improve the quality of the resolution processes. Let the services of experts be available to all.</a:t>
            </a:r>
            <a:endParaRPr sz="1200">
              <a:solidFill>
                <a:srgbClr val="000000"/>
              </a:solidFill>
            </a:endParaRPr>
          </a:p>
          <a:p>
            <a:pPr marL="0" lvl="0" indent="0" algn="l" rtl="0">
              <a:spcBef>
                <a:spcPts val="0"/>
              </a:spcBef>
              <a:spcAft>
                <a:spcPts val="160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b="1"/>
              <a:t>Code &amp; Regulations </a:t>
            </a:r>
            <a:r>
              <a:rPr lang="en" b="1"/>
              <a:t>                                                        </a:t>
            </a:r>
            <a:r>
              <a:rPr lang="en" sz="1800" b="1"/>
              <a:t> S-03</a:t>
            </a:r>
            <a:r>
              <a:rPr lang="en"/>
              <a:t> </a:t>
            </a:r>
            <a:endParaRPr/>
          </a:p>
        </p:txBody>
      </p:sp>
      <p:sp>
        <p:nvSpPr>
          <p:cNvPr id="67" name="Google Shape;67;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Part II - Insolvency Resolution &amp; liquidation for Corporate persons.</a:t>
            </a:r>
            <a:endParaRPr>
              <a:solidFill>
                <a:srgbClr val="000000"/>
              </a:solidFill>
            </a:endParaRPr>
          </a:p>
          <a:p>
            <a:pPr marL="457200" lvl="0" indent="-317500" algn="l" rtl="0">
              <a:spcBef>
                <a:spcPts val="1600"/>
              </a:spcBef>
              <a:spcAft>
                <a:spcPts val="0"/>
              </a:spcAft>
              <a:buClr>
                <a:srgbClr val="000000"/>
              </a:buClr>
              <a:buSzPts val="1400"/>
              <a:buChar char="-"/>
            </a:pPr>
            <a:r>
              <a:rPr lang="en" sz="1400">
                <a:solidFill>
                  <a:srgbClr val="000000"/>
                </a:solidFill>
              </a:rPr>
              <a:t>Chapter II - Corporate Insolvency Resolution Process.</a:t>
            </a:r>
            <a:endParaRPr sz="1400">
              <a:solidFill>
                <a:srgbClr val="000000"/>
              </a:solidFill>
            </a:endParaRPr>
          </a:p>
          <a:p>
            <a:pPr marL="457200" lvl="0" indent="-317500" algn="l" rtl="0">
              <a:spcBef>
                <a:spcPts val="0"/>
              </a:spcBef>
              <a:spcAft>
                <a:spcPts val="0"/>
              </a:spcAft>
              <a:buClr>
                <a:srgbClr val="000000"/>
              </a:buClr>
              <a:buSzPts val="1400"/>
              <a:buChar char="-"/>
            </a:pPr>
            <a:r>
              <a:rPr lang="en" sz="1400">
                <a:solidFill>
                  <a:srgbClr val="000000"/>
                </a:solidFill>
              </a:rPr>
              <a:t>Chapter III - Liquidation Process</a:t>
            </a:r>
            <a:endParaRPr sz="1400">
              <a:solidFill>
                <a:srgbClr val="000000"/>
              </a:solidFill>
            </a:endParaRPr>
          </a:p>
          <a:p>
            <a:pPr marL="457200" lvl="0" indent="-317500" algn="l" rtl="0">
              <a:spcBef>
                <a:spcPts val="0"/>
              </a:spcBef>
              <a:spcAft>
                <a:spcPts val="0"/>
              </a:spcAft>
              <a:buClr>
                <a:srgbClr val="000000"/>
              </a:buClr>
              <a:buSzPts val="1400"/>
              <a:buChar char="-"/>
            </a:pPr>
            <a:r>
              <a:rPr lang="en" sz="1400">
                <a:solidFill>
                  <a:srgbClr val="000000"/>
                </a:solidFill>
              </a:rPr>
              <a:t>Chapter IV - Fast Track CIRP.</a:t>
            </a:r>
            <a:endParaRPr sz="1400">
              <a:solidFill>
                <a:srgbClr val="000000"/>
              </a:solidFill>
            </a:endParaRPr>
          </a:p>
          <a:p>
            <a:pPr marL="457200" lvl="0" indent="-317500" algn="l" rtl="0">
              <a:spcBef>
                <a:spcPts val="0"/>
              </a:spcBef>
              <a:spcAft>
                <a:spcPts val="0"/>
              </a:spcAft>
              <a:buClr>
                <a:srgbClr val="000000"/>
              </a:buClr>
              <a:buSzPts val="1400"/>
              <a:buChar char="-"/>
            </a:pPr>
            <a:r>
              <a:rPr lang="en" sz="1400">
                <a:solidFill>
                  <a:srgbClr val="000000"/>
                </a:solidFill>
              </a:rPr>
              <a:t>Chapter V - Voluntary Liquidation of Corporate Person</a:t>
            </a:r>
            <a:endParaRPr sz="1400">
              <a:solidFill>
                <a:srgbClr val="000000"/>
              </a:solidFill>
            </a:endParaRPr>
          </a:p>
          <a:p>
            <a:pPr marL="0" lvl="0" indent="0" algn="l" rtl="0">
              <a:spcBef>
                <a:spcPts val="1600"/>
              </a:spcBef>
              <a:spcAft>
                <a:spcPts val="0"/>
              </a:spcAft>
              <a:buNone/>
            </a:pPr>
            <a:r>
              <a:rPr lang="en">
                <a:solidFill>
                  <a:srgbClr val="000000"/>
                </a:solidFill>
              </a:rPr>
              <a:t>Part III - Insolvency Resolution &amp; Bankruptcy for Individuals &amp; Partnership Firms</a:t>
            </a:r>
            <a:endParaRPr>
              <a:solidFill>
                <a:srgbClr val="000000"/>
              </a:solidFill>
            </a:endParaRPr>
          </a:p>
          <a:p>
            <a:pPr marL="457200" lvl="0" indent="-317500" algn="l" rtl="0">
              <a:spcBef>
                <a:spcPts val="1600"/>
              </a:spcBef>
              <a:spcAft>
                <a:spcPts val="0"/>
              </a:spcAft>
              <a:buClr>
                <a:srgbClr val="000000"/>
              </a:buClr>
              <a:buSzPts val="1400"/>
              <a:buChar char="-"/>
            </a:pPr>
            <a:r>
              <a:rPr lang="en" sz="1400">
                <a:solidFill>
                  <a:srgbClr val="000000"/>
                </a:solidFill>
              </a:rPr>
              <a:t>Chapter  II - Fresh Start Process</a:t>
            </a:r>
            <a:endParaRPr sz="1400">
              <a:solidFill>
                <a:srgbClr val="000000"/>
              </a:solidFill>
            </a:endParaRPr>
          </a:p>
          <a:p>
            <a:pPr marL="457200" lvl="0" indent="-317500" algn="l" rtl="0">
              <a:spcBef>
                <a:spcPts val="0"/>
              </a:spcBef>
              <a:spcAft>
                <a:spcPts val="0"/>
              </a:spcAft>
              <a:buClr>
                <a:srgbClr val="000000"/>
              </a:buClr>
              <a:buSzPts val="1400"/>
              <a:buChar char="-"/>
            </a:pPr>
            <a:r>
              <a:rPr lang="en" sz="1400">
                <a:solidFill>
                  <a:srgbClr val="000000"/>
                </a:solidFill>
              </a:rPr>
              <a:t>Chapter III - Insolvency Resolution Process</a:t>
            </a:r>
            <a:endParaRPr sz="1400">
              <a:solidFill>
                <a:srgbClr val="000000"/>
              </a:solidFill>
            </a:endParaRPr>
          </a:p>
          <a:p>
            <a:pPr marL="457200" lvl="0" indent="-317500" algn="l" rtl="0">
              <a:spcBef>
                <a:spcPts val="0"/>
              </a:spcBef>
              <a:spcAft>
                <a:spcPts val="0"/>
              </a:spcAft>
              <a:buClr>
                <a:srgbClr val="000000"/>
              </a:buClr>
              <a:buSzPts val="1400"/>
              <a:buChar char="-"/>
            </a:pPr>
            <a:r>
              <a:rPr lang="en" sz="1400">
                <a:solidFill>
                  <a:srgbClr val="000000"/>
                </a:solidFill>
              </a:rPr>
              <a:t>Chapter IV - Bankruptcy Order for Individuals &amp; Partnership Firms</a:t>
            </a:r>
            <a:endParaRPr sz="1400">
              <a:solidFill>
                <a:srgbClr val="000000"/>
              </a:solidFill>
            </a:endParaRPr>
          </a:p>
          <a:p>
            <a:pPr marL="0" lvl="0" indent="0" algn="l" rtl="0">
              <a:spcBef>
                <a:spcPts val="1600"/>
              </a:spcBef>
              <a:spcAft>
                <a:spcPts val="160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xfrm>
            <a:off x="311700" y="445025"/>
            <a:ext cx="8444700" cy="451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b="1"/>
              <a:t>Corporate Insolvency Resolution Process                                                  S-04</a:t>
            </a:r>
            <a:endParaRPr sz="1800" b="1"/>
          </a:p>
        </p:txBody>
      </p:sp>
      <p:sp>
        <p:nvSpPr>
          <p:cNvPr id="73" name="Google Shape;73;p16"/>
          <p:cNvSpPr txBox="1">
            <a:spLocks noGrp="1"/>
          </p:cNvSpPr>
          <p:nvPr>
            <p:ph type="body" idx="1"/>
          </p:nvPr>
        </p:nvSpPr>
        <p:spPr>
          <a:xfrm>
            <a:off x="311700" y="973225"/>
            <a:ext cx="8520600" cy="36543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Clr>
                <a:schemeClr val="dk1"/>
              </a:buClr>
              <a:buSzPts val="1100"/>
              <a:buFont typeface="Arial"/>
              <a:buNone/>
            </a:pPr>
            <a:r>
              <a:rPr lang="en" sz="1400" b="1">
                <a:solidFill>
                  <a:schemeClr val="dk1"/>
                </a:solidFill>
              </a:rPr>
              <a:t># Section 15. Public announcement of corporate insolvency resolution process. -</a:t>
            </a:r>
            <a:endParaRPr sz="1400" b="1">
              <a:solidFill>
                <a:schemeClr val="dk1"/>
              </a:solidFill>
            </a:endParaRPr>
          </a:p>
          <a:p>
            <a:pPr marL="0" lvl="0" indent="0" algn="just" rtl="0">
              <a:spcBef>
                <a:spcPts val="0"/>
              </a:spcBef>
              <a:spcAft>
                <a:spcPts val="0"/>
              </a:spcAft>
              <a:buClr>
                <a:schemeClr val="dk1"/>
              </a:buClr>
              <a:buSzPts val="1100"/>
              <a:buFont typeface="Arial"/>
              <a:buNone/>
            </a:pPr>
            <a:r>
              <a:rPr lang="en" sz="1400">
                <a:solidFill>
                  <a:schemeClr val="dk1"/>
                </a:solidFill>
              </a:rPr>
              <a:t>(1) The public announcement of the corporate insolvency resolution process under the order referred to in section 13 shall contain the following information, namely: –</a:t>
            </a:r>
            <a:endParaRPr sz="1400">
              <a:solidFill>
                <a:schemeClr val="dk1"/>
              </a:solidFill>
            </a:endParaRPr>
          </a:p>
          <a:p>
            <a:pPr marL="0" lvl="0" indent="0" algn="just" rtl="0">
              <a:spcBef>
                <a:spcPts val="0"/>
              </a:spcBef>
              <a:spcAft>
                <a:spcPts val="0"/>
              </a:spcAft>
              <a:buNone/>
            </a:pPr>
            <a:r>
              <a:rPr lang="en" sz="1400">
                <a:solidFill>
                  <a:schemeClr val="dk1"/>
                </a:solidFill>
              </a:rPr>
              <a:t>(c) </a:t>
            </a:r>
            <a:r>
              <a:rPr lang="en" sz="1400">
                <a:solidFill>
                  <a:srgbClr val="FF0000"/>
                </a:solidFill>
              </a:rPr>
              <a:t>the last date for submission of claims, as may be specified;</a:t>
            </a:r>
            <a:endParaRPr sz="1400">
              <a:solidFill>
                <a:srgbClr val="FF0000"/>
              </a:solidFill>
            </a:endParaRPr>
          </a:p>
          <a:p>
            <a:pPr marL="0" lvl="0" indent="0" algn="just" rtl="0">
              <a:spcBef>
                <a:spcPts val="0"/>
              </a:spcBef>
              <a:spcAft>
                <a:spcPts val="0"/>
              </a:spcAft>
              <a:buNone/>
            </a:pPr>
            <a:r>
              <a:rPr lang="en" sz="1400" b="1">
                <a:solidFill>
                  <a:schemeClr val="dk1"/>
                </a:solidFill>
              </a:rPr>
              <a:t># Section 18. Duties of interim resolution professional.</a:t>
            </a:r>
            <a:r>
              <a:rPr lang="en" sz="1400">
                <a:solidFill>
                  <a:schemeClr val="dk1"/>
                </a:solidFill>
              </a:rPr>
              <a:t> -</a:t>
            </a:r>
            <a:endParaRPr sz="1400">
              <a:solidFill>
                <a:schemeClr val="dk1"/>
              </a:solidFill>
            </a:endParaRPr>
          </a:p>
          <a:p>
            <a:pPr marL="0" lvl="0" indent="0" algn="just" rtl="0">
              <a:spcBef>
                <a:spcPts val="0"/>
              </a:spcBef>
              <a:spcAft>
                <a:spcPts val="0"/>
              </a:spcAft>
              <a:buNone/>
            </a:pPr>
            <a:r>
              <a:rPr lang="en" sz="1400">
                <a:solidFill>
                  <a:schemeClr val="dk1"/>
                </a:solidFill>
              </a:rPr>
              <a:t>(b) </a:t>
            </a:r>
            <a:r>
              <a:rPr lang="en" sz="1400">
                <a:solidFill>
                  <a:srgbClr val="FF0000"/>
                </a:solidFill>
              </a:rPr>
              <a:t>receive and collate all the claims submitted by creditors to him</a:t>
            </a:r>
            <a:r>
              <a:rPr lang="en" sz="1400">
                <a:solidFill>
                  <a:schemeClr val="dk1"/>
                </a:solidFill>
              </a:rPr>
              <a:t>, pursuant to the public announcement made under sections 13 and 15;</a:t>
            </a:r>
            <a:endParaRPr sz="1400">
              <a:solidFill>
                <a:schemeClr val="dk1"/>
              </a:solidFill>
            </a:endParaRPr>
          </a:p>
          <a:p>
            <a:pPr marL="0" lvl="0" indent="0" algn="just" rtl="0">
              <a:spcBef>
                <a:spcPts val="0"/>
              </a:spcBef>
              <a:spcAft>
                <a:spcPts val="0"/>
              </a:spcAft>
              <a:buNone/>
            </a:pPr>
            <a:endParaRPr sz="1400" b="1">
              <a:solidFill>
                <a:schemeClr val="dk1"/>
              </a:solidFill>
            </a:endParaRPr>
          </a:p>
          <a:p>
            <a:pPr marL="0" lvl="0" indent="0" algn="just" rtl="0">
              <a:spcBef>
                <a:spcPts val="0"/>
              </a:spcBef>
              <a:spcAft>
                <a:spcPts val="0"/>
              </a:spcAft>
              <a:buNone/>
            </a:pPr>
            <a:r>
              <a:rPr lang="en" sz="1400" b="1">
                <a:solidFill>
                  <a:schemeClr val="dk1"/>
                </a:solidFill>
              </a:rPr>
              <a:t># Regulation 12. Submission of proof of claims.</a:t>
            </a:r>
            <a:endParaRPr sz="1400" b="1">
              <a:solidFill>
                <a:schemeClr val="dk1"/>
              </a:solidFill>
            </a:endParaRPr>
          </a:p>
          <a:p>
            <a:pPr marL="0" lvl="0" indent="0" algn="just" rtl="0">
              <a:spcBef>
                <a:spcPts val="0"/>
              </a:spcBef>
              <a:spcAft>
                <a:spcPts val="0"/>
              </a:spcAft>
              <a:buNone/>
            </a:pPr>
            <a:r>
              <a:rPr lang="en" sz="1400">
                <a:solidFill>
                  <a:schemeClr val="dk1"/>
                </a:solidFill>
              </a:rPr>
              <a:t>(1) Subject to sub-regulation (2), a creditor shall submit claim with proof on or before the last date mentioned in the public announcement.</a:t>
            </a:r>
            <a:endParaRPr sz="1400">
              <a:solidFill>
                <a:schemeClr val="dk1"/>
              </a:solidFill>
            </a:endParaRPr>
          </a:p>
          <a:p>
            <a:pPr marL="0" lvl="0" indent="0" algn="just" rtl="0">
              <a:spcBef>
                <a:spcPts val="0"/>
              </a:spcBef>
              <a:spcAft>
                <a:spcPts val="0"/>
              </a:spcAft>
              <a:buNone/>
            </a:pPr>
            <a:r>
              <a:rPr lang="en" sz="1400">
                <a:solidFill>
                  <a:schemeClr val="dk1"/>
                </a:solidFill>
              </a:rPr>
              <a:t>(2) A creditor, who fails to submit claim with proof within the </a:t>
            </a:r>
            <a:r>
              <a:rPr lang="en" sz="1400">
                <a:solidFill>
                  <a:srgbClr val="FF0000"/>
                </a:solidFill>
              </a:rPr>
              <a:t>time stipulated in the public announcement</a:t>
            </a:r>
            <a:r>
              <a:rPr lang="en" sz="1400">
                <a:solidFill>
                  <a:schemeClr val="dk1"/>
                </a:solidFill>
              </a:rPr>
              <a:t>, may submit the claim with proof to the interim resolution professional or the resolution professional, as the case may be, </a:t>
            </a:r>
            <a:r>
              <a:rPr lang="en" sz="1400">
                <a:solidFill>
                  <a:srgbClr val="FF0000"/>
                </a:solidFill>
              </a:rPr>
              <a:t>on or before the ninetieth  day</a:t>
            </a:r>
            <a:r>
              <a:rPr lang="en" sz="1400">
                <a:solidFill>
                  <a:schemeClr val="dk1"/>
                </a:solidFill>
              </a:rPr>
              <a:t> of the insolvency commencement date.</a:t>
            </a:r>
            <a:endParaRPr sz="1400" b="1">
              <a:solidFill>
                <a:schemeClr val="dk1"/>
              </a:solidFill>
            </a:endParaRPr>
          </a:p>
          <a:p>
            <a:pPr marL="0" lvl="0" indent="0" algn="just" rtl="0">
              <a:spcBef>
                <a:spcPts val="0"/>
              </a:spcBef>
              <a:spcAft>
                <a:spcPts val="0"/>
              </a:spcAft>
              <a:buNone/>
            </a:pPr>
            <a:endParaRPr sz="1100" b="1">
              <a:solidFill>
                <a:schemeClr val="dk1"/>
              </a:solidFill>
            </a:endParaRPr>
          </a:p>
          <a:p>
            <a:pPr marL="0" lvl="0" indent="0" algn="just" rtl="0">
              <a:spcBef>
                <a:spcPts val="0"/>
              </a:spcBef>
              <a:spcAft>
                <a:spcPts val="0"/>
              </a:spcAft>
              <a:buNone/>
            </a:pPr>
            <a:endParaRPr sz="1100" b="1">
              <a:solidFill>
                <a:schemeClr val="dk1"/>
              </a:solidFill>
            </a:endParaRPr>
          </a:p>
          <a:p>
            <a:pPr marL="0" lvl="0" indent="0" algn="just" rtl="0">
              <a:spcBef>
                <a:spcPts val="0"/>
              </a:spcBef>
              <a:spcAft>
                <a:spcPts val="0"/>
              </a:spcAft>
              <a:buNone/>
            </a:pPr>
            <a:endParaRPr sz="1100" b="1">
              <a:solidFill>
                <a:schemeClr val="dk1"/>
              </a:solidFill>
            </a:endParaRPr>
          </a:p>
          <a:p>
            <a:pPr marL="457200" lvl="0" indent="-298450" algn="just" rtl="0">
              <a:spcBef>
                <a:spcPts val="0"/>
              </a:spcBef>
              <a:spcAft>
                <a:spcPts val="0"/>
              </a:spcAft>
              <a:buClr>
                <a:schemeClr val="dk1"/>
              </a:buClr>
              <a:buSzPts val="1100"/>
              <a:buChar char="-"/>
            </a:pPr>
            <a:endParaRPr sz="140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xfrm>
            <a:off x="311700" y="348500"/>
            <a:ext cx="8389500" cy="445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b="1"/>
              <a:t>Case Law on Delay in submission of Claims                                             S-05</a:t>
            </a:r>
            <a:endParaRPr sz="1800" b="1"/>
          </a:p>
        </p:txBody>
      </p:sp>
      <p:sp>
        <p:nvSpPr>
          <p:cNvPr id="79" name="Google Shape;79;p17"/>
          <p:cNvSpPr txBox="1">
            <a:spLocks noGrp="1"/>
          </p:cNvSpPr>
          <p:nvPr>
            <p:ph type="body" idx="1"/>
          </p:nvPr>
        </p:nvSpPr>
        <p:spPr>
          <a:xfrm>
            <a:off x="311700" y="904300"/>
            <a:ext cx="8541300" cy="39438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Clr>
                <a:schemeClr val="dk1"/>
              </a:buClr>
              <a:buSzPts val="1100"/>
              <a:buFont typeface="Arial"/>
              <a:buNone/>
            </a:pPr>
            <a:r>
              <a:rPr lang="en" sz="1200" i="1">
                <a:solidFill>
                  <a:schemeClr val="dk1"/>
                </a:solidFill>
              </a:rPr>
              <a:t>A.  The Principal Bench of the NCLT, New Delhi, in Edelweiss Asset Reconstruction Co. Pvt. Ltd. v. Adel Landmarks Ltd. </a:t>
            </a:r>
            <a:endParaRPr sz="1200" i="1">
              <a:solidFill>
                <a:schemeClr val="dk1"/>
              </a:solidFill>
            </a:endParaRPr>
          </a:p>
          <a:p>
            <a:pPr marL="0" lvl="0" indent="0" algn="just" rtl="0">
              <a:spcBef>
                <a:spcPts val="0"/>
              </a:spcBef>
              <a:spcAft>
                <a:spcPts val="0"/>
              </a:spcAft>
              <a:buNone/>
            </a:pPr>
            <a:r>
              <a:rPr lang="en" sz="1200" i="1">
                <a:solidFill>
                  <a:schemeClr val="dk1"/>
                </a:solidFill>
              </a:rPr>
              <a:t>“The rejection of claim on the ground of delay is not sustainable because the provisions has been held to be directory ...We wish to make it clear that all the Resolution Professionals shall make a note of these repeated orders passed by NCLT</a:t>
            </a:r>
            <a:r>
              <a:rPr lang="en" sz="1200" i="1">
                <a:solidFill>
                  <a:srgbClr val="FF0000"/>
                </a:solidFill>
              </a:rPr>
              <a:t> </a:t>
            </a:r>
            <a:r>
              <a:rPr lang="en" sz="1200" i="1">
                <a:solidFill>
                  <a:srgbClr val="000000"/>
                </a:solidFill>
              </a:rPr>
              <a:t>clarifying</a:t>
            </a:r>
            <a:r>
              <a:rPr lang="en" sz="1200" i="1">
                <a:solidFill>
                  <a:srgbClr val="FF0000"/>
                </a:solidFill>
              </a:rPr>
              <a:t> that claim of an applicant,</a:t>
            </a:r>
            <a:r>
              <a:rPr lang="en" sz="1200" i="1">
                <a:solidFill>
                  <a:srgbClr val="000000"/>
                </a:solidFill>
              </a:rPr>
              <a:t> like the present one,</a:t>
            </a:r>
            <a:r>
              <a:rPr lang="en" sz="1200" i="1">
                <a:solidFill>
                  <a:srgbClr val="FF0000"/>
                </a:solidFill>
              </a:rPr>
              <a:t> could not be rejected on the ground of delay as the provision has been held to be directory.</a:t>
            </a:r>
            <a:r>
              <a:rPr lang="en" sz="1200" i="1">
                <a:solidFill>
                  <a:schemeClr val="dk1"/>
                </a:solidFill>
              </a:rPr>
              <a:t>”</a:t>
            </a:r>
            <a:endParaRPr sz="1200" i="1">
              <a:solidFill>
                <a:schemeClr val="dk1"/>
              </a:solidFill>
            </a:endParaRPr>
          </a:p>
          <a:p>
            <a:pPr marL="0" lvl="0" indent="0" algn="just" rtl="0">
              <a:spcBef>
                <a:spcPts val="0"/>
              </a:spcBef>
              <a:spcAft>
                <a:spcPts val="0"/>
              </a:spcAft>
              <a:buNone/>
            </a:pPr>
            <a:endParaRPr sz="1200" i="1">
              <a:solidFill>
                <a:schemeClr val="dk1"/>
              </a:solidFill>
            </a:endParaRPr>
          </a:p>
          <a:p>
            <a:pPr marL="0" lvl="0" indent="0" algn="just" rtl="0">
              <a:spcBef>
                <a:spcPts val="0"/>
              </a:spcBef>
              <a:spcAft>
                <a:spcPts val="0"/>
              </a:spcAft>
              <a:buNone/>
            </a:pPr>
            <a:r>
              <a:rPr lang="en" sz="1200" i="1">
                <a:solidFill>
                  <a:schemeClr val="dk1"/>
                </a:solidFill>
              </a:rPr>
              <a:t>B.  NCLT New Delhi Bench Ranjit Das &amp; others (IB)- 334 (ND) 2018, CA 709 / 2018 Ina Malhotra J Deepa Krishna mem (T) 26.11.2018</a:t>
            </a:r>
            <a:endParaRPr sz="1200" i="1">
              <a:solidFill>
                <a:schemeClr val="dk1"/>
              </a:solidFill>
            </a:endParaRPr>
          </a:p>
          <a:p>
            <a:pPr marL="0" lvl="0" indent="0" algn="just" rtl="0">
              <a:spcBef>
                <a:spcPts val="0"/>
              </a:spcBef>
              <a:spcAft>
                <a:spcPts val="0"/>
              </a:spcAft>
              <a:buNone/>
            </a:pPr>
            <a:r>
              <a:rPr lang="en" sz="1200" i="1">
                <a:solidFill>
                  <a:schemeClr val="dk1"/>
                </a:solidFill>
              </a:rPr>
              <a:t>“This bench is of the view that receipt of the late claims beyond the period of 90 days would not entitle the claimant to be part of the CoC. </a:t>
            </a:r>
            <a:r>
              <a:rPr lang="en" sz="1200" i="1">
                <a:solidFill>
                  <a:srgbClr val="000000"/>
                </a:solidFill>
              </a:rPr>
              <a:t>However, a legitimate claim of an investor or creditor </a:t>
            </a:r>
            <a:r>
              <a:rPr lang="en" sz="1200" i="1">
                <a:solidFill>
                  <a:srgbClr val="FF0000"/>
                </a:solidFill>
              </a:rPr>
              <a:t>cannot be turned out or rejected till it is a point of no return</a:t>
            </a:r>
            <a:r>
              <a:rPr lang="en" sz="1200" i="1">
                <a:solidFill>
                  <a:schemeClr val="dk1"/>
                </a:solidFill>
              </a:rPr>
              <a:t>. In our considered view this situation shall arise only after disbursal of liquidated estate of the Corporate Debtor as even at the state of liquidation claims are invited.</a:t>
            </a:r>
            <a:endParaRPr sz="1200" i="1">
              <a:solidFill>
                <a:schemeClr val="dk1"/>
              </a:solidFill>
            </a:endParaRPr>
          </a:p>
          <a:p>
            <a:pPr marL="0" lvl="0" indent="0" algn="just" rtl="0">
              <a:spcBef>
                <a:spcPts val="0"/>
              </a:spcBef>
              <a:spcAft>
                <a:spcPts val="0"/>
              </a:spcAft>
              <a:buNone/>
            </a:pPr>
            <a:endParaRPr sz="1200" i="1">
              <a:solidFill>
                <a:schemeClr val="dk1"/>
              </a:solidFill>
            </a:endParaRPr>
          </a:p>
          <a:p>
            <a:pPr marL="0" lvl="0" indent="0" algn="just" rtl="0">
              <a:spcBef>
                <a:spcPts val="0"/>
              </a:spcBef>
              <a:spcAft>
                <a:spcPts val="0"/>
              </a:spcAft>
              <a:buNone/>
            </a:pPr>
            <a:r>
              <a:rPr lang="en" sz="1200" i="1">
                <a:solidFill>
                  <a:schemeClr val="dk1"/>
                </a:solidFill>
              </a:rPr>
              <a:t>C.  Interestingly, in State Bank of India v. ARGL Ltd . the Principal Bench of the Hon’ble NCLT, New Delhi, while considering an application of similar nature filed by Central Board of Goods and Service Tax Department indicated that </a:t>
            </a:r>
            <a:r>
              <a:rPr lang="en" sz="1200" i="1">
                <a:solidFill>
                  <a:srgbClr val="000000"/>
                </a:solidFill>
              </a:rPr>
              <a:t>it was irrelevant whether the claim is considered or not,</a:t>
            </a:r>
            <a:r>
              <a:rPr lang="en" sz="1200" i="1">
                <a:solidFill>
                  <a:srgbClr val="FF0000"/>
                </a:solidFill>
              </a:rPr>
              <a:t> since the government dues would always be reflected in the books of accounts of the corporate debtor and the RP/IPR would be required to take cognizance of the dues as per the books of accounts. </a:t>
            </a:r>
            <a:r>
              <a:rPr lang="en" sz="1200" i="1">
                <a:solidFill>
                  <a:schemeClr val="dk1"/>
                </a:solidFill>
              </a:rPr>
              <a:t>Therefore, the application was Allowed.</a:t>
            </a:r>
            <a:endParaRPr sz="1200" i="1">
              <a:solidFill>
                <a:schemeClr val="dk1"/>
              </a:solidFill>
            </a:endParaRPr>
          </a:p>
          <a:p>
            <a:pPr marL="0" lvl="0" indent="0" algn="just" rtl="0">
              <a:spcBef>
                <a:spcPts val="0"/>
              </a:spcBef>
              <a:spcAft>
                <a:spcPts val="0"/>
              </a:spcAft>
              <a:buClr>
                <a:schemeClr val="dk1"/>
              </a:buClr>
              <a:buSzPts val="1100"/>
              <a:buFont typeface="Arial"/>
              <a:buNone/>
            </a:pPr>
            <a:endParaRPr sz="1000" i="1">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title"/>
          </p:nvPr>
        </p:nvSpPr>
        <p:spPr>
          <a:xfrm>
            <a:off x="408225" y="224475"/>
            <a:ext cx="8520600" cy="431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b="1"/>
              <a:t>Whether to Collate or Verify claims of creditors                                          S-06</a:t>
            </a:r>
            <a:endParaRPr sz="1800" b="1"/>
          </a:p>
        </p:txBody>
      </p:sp>
      <p:sp>
        <p:nvSpPr>
          <p:cNvPr id="85" name="Google Shape;85;p18"/>
          <p:cNvSpPr txBox="1">
            <a:spLocks noGrp="1"/>
          </p:cNvSpPr>
          <p:nvPr>
            <p:ph type="body" idx="1"/>
          </p:nvPr>
        </p:nvSpPr>
        <p:spPr>
          <a:xfrm>
            <a:off x="311700" y="656175"/>
            <a:ext cx="8417100" cy="4095300"/>
          </a:xfrm>
          <a:prstGeom prst="rect">
            <a:avLst/>
          </a:prstGeom>
        </p:spPr>
        <p:txBody>
          <a:bodyPr spcFirstLastPara="1" wrap="square" lIns="91425" tIns="91425" rIns="91425" bIns="91425" anchor="t" anchorCtr="0">
            <a:noAutofit/>
          </a:bodyPr>
          <a:lstStyle/>
          <a:p>
            <a:pPr marL="0" lvl="0" indent="0" algn="just" rtl="0">
              <a:lnSpc>
                <a:spcPct val="138000"/>
              </a:lnSpc>
              <a:spcBef>
                <a:spcPts val="0"/>
              </a:spcBef>
              <a:spcAft>
                <a:spcPts val="0"/>
              </a:spcAft>
              <a:buClr>
                <a:schemeClr val="dk1"/>
              </a:buClr>
              <a:buSzPts val="1100"/>
              <a:buFont typeface="Arial"/>
              <a:buNone/>
            </a:pPr>
            <a:r>
              <a:rPr lang="en" sz="1200" b="1">
                <a:solidFill>
                  <a:schemeClr val="dk1"/>
                </a:solidFill>
              </a:rPr>
              <a:t># Section 21. Committee of creditors. -</a:t>
            </a:r>
            <a:endParaRPr sz="1200" b="1">
              <a:solidFill>
                <a:schemeClr val="dk1"/>
              </a:solidFill>
            </a:endParaRPr>
          </a:p>
          <a:p>
            <a:pPr marL="0" lvl="0" indent="0" algn="just" rtl="0">
              <a:lnSpc>
                <a:spcPct val="138000"/>
              </a:lnSpc>
              <a:spcBef>
                <a:spcPts val="0"/>
              </a:spcBef>
              <a:spcAft>
                <a:spcPts val="0"/>
              </a:spcAft>
              <a:buClr>
                <a:schemeClr val="dk1"/>
              </a:buClr>
              <a:buSzPts val="1100"/>
              <a:buFont typeface="Arial"/>
              <a:buNone/>
            </a:pPr>
            <a:r>
              <a:rPr lang="en" sz="1200">
                <a:solidFill>
                  <a:schemeClr val="dk1"/>
                </a:solidFill>
              </a:rPr>
              <a:t>(1) The interim resolution professional shall </a:t>
            </a:r>
            <a:r>
              <a:rPr lang="en" sz="1200">
                <a:solidFill>
                  <a:srgbClr val="FF0000"/>
                </a:solidFill>
              </a:rPr>
              <a:t>after collation of all claims received</a:t>
            </a:r>
            <a:r>
              <a:rPr lang="en" sz="1200">
                <a:solidFill>
                  <a:schemeClr val="dk1"/>
                </a:solidFill>
              </a:rPr>
              <a:t> against the corporate debtor and determination of the financial position of the corporate debtor, </a:t>
            </a:r>
            <a:r>
              <a:rPr lang="en" sz="1200">
                <a:solidFill>
                  <a:srgbClr val="FF0000"/>
                </a:solidFill>
              </a:rPr>
              <a:t>constitute a committee of creditors</a:t>
            </a:r>
            <a:r>
              <a:rPr lang="en" sz="1200">
                <a:solidFill>
                  <a:schemeClr val="dk1"/>
                </a:solidFill>
              </a:rPr>
              <a:t>.</a:t>
            </a:r>
            <a:endParaRPr sz="1200">
              <a:solidFill>
                <a:schemeClr val="dk1"/>
              </a:solidFill>
            </a:endParaRPr>
          </a:p>
          <a:p>
            <a:pPr marL="0" lvl="0" indent="0" algn="l" rtl="0">
              <a:lnSpc>
                <a:spcPct val="138000"/>
              </a:lnSpc>
              <a:spcBef>
                <a:spcPts val="0"/>
              </a:spcBef>
              <a:spcAft>
                <a:spcPts val="0"/>
              </a:spcAft>
              <a:buClr>
                <a:schemeClr val="dk1"/>
              </a:buClr>
              <a:buSzPts val="1100"/>
              <a:buFont typeface="Arial"/>
              <a:buNone/>
            </a:pPr>
            <a:endParaRPr sz="1200">
              <a:solidFill>
                <a:schemeClr val="dk1"/>
              </a:solidFill>
            </a:endParaRPr>
          </a:p>
          <a:p>
            <a:pPr marL="0" lvl="0" indent="0" algn="l" rtl="0">
              <a:lnSpc>
                <a:spcPct val="138000"/>
              </a:lnSpc>
              <a:spcBef>
                <a:spcPts val="0"/>
              </a:spcBef>
              <a:spcAft>
                <a:spcPts val="0"/>
              </a:spcAft>
              <a:buClr>
                <a:schemeClr val="dk1"/>
              </a:buClr>
              <a:buSzPts val="1100"/>
              <a:buFont typeface="Arial"/>
              <a:buNone/>
            </a:pPr>
            <a:r>
              <a:rPr lang="en" sz="1200" b="1">
                <a:solidFill>
                  <a:schemeClr val="dk1"/>
                </a:solidFill>
              </a:rPr>
              <a:t>Insolvency and Bankruptcy Board of India (Insolvency Resolution Process for Corporate Persons) Regulations, </a:t>
            </a:r>
            <a:endParaRPr sz="1200" b="1">
              <a:solidFill>
                <a:schemeClr val="dk1"/>
              </a:solidFill>
            </a:endParaRPr>
          </a:p>
          <a:p>
            <a:pPr marL="0" lvl="0" indent="0" algn="just" rtl="0">
              <a:lnSpc>
                <a:spcPct val="138000"/>
              </a:lnSpc>
              <a:spcBef>
                <a:spcPts val="0"/>
              </a:spcBef>
              <a:spcAft>
                <a:spcPts val="0"/>
              </a:spcAft>
              <a:buClr>
                <a:schemeClr val="dk1"/>
              </a:buClr>
              <a:buSzPts val="1100"/>
              <a:buFont typeface="Arial"/>
              <a:buNone/>
            </a:pPr>
            <a:r>
              <a:rPr lang="en" sz="1200" b="1">
                <a:solidFill>
                  <a:schemeClr val="dk1"/>
                </a:solidFill>
              </a:rPr>
              <a:t># Regulation 10. Substantiation of claims.</a:t>
            </a:r>
            <a:endParaRPr sz="1200" b="1">
              <a:solidFill>
                <a:schemeClr val="dk1"/>
              </a:solidFill>
            </a:endParaRPr>
          </a:p>
          <a:p>
            <a:pPr marL="0" lvl="0" indent="0" algn="just" rtl="0">
              <a:lnSpc>
                <a:spcPct val="138000"/>
              </a:lnSpc>
              <a:spcBef>
                <a:spcPts val="0"/>
              </a:spcBef>
              <a:spcAft>
                <a:spcPts val="0"/>
              </a:spcAft>
              <a:buClr>
                <a:schemeClr val="dk1"/>
              </a:buClr>
              <a:buSzPts val="1100"/>
              <a:buFont typeface="Arial"/>
              <a:buNone/>
            </a:pPr>
            <a:r>
              <a:rPr lang="en" sz="1200">
                <a:solidFill>
                  <a:schemeClr val="dk1"/>
                </a:solidFill>
              </a:rPr>
              <a:t>The interim resolution professional or the resolution professional, as the case may be, may call for such other evidence or clarification as he deems fit from a creditor</a:t>
            </a:r>
            <a:r>
              <a:rPr lang="en" sz="1200">
                <a:solidFill>
                  <a:srgbClr val="FF0000"/>
                </a:solidFill>
              </a:rPr>
              <a:t> for substantiating the whole or part of its claim</a:t>
            </a:r>
            <a:r>
              <a:rPr lang="en" sz="1200">
                <a:solidFill>
                  <a:schemeClr val="dk1"/>
                </a:solidFill>
              </a:rPr>
              <a:t>.</a:t>
            </a:r>
            <a:endParaRPr sz="1200">
              <a:solidFill>
                <a:schemeClr val="dk1"/>
              </a:solidFill>
            </a:endParaRPr>
          </a:p>
          <a:p>
            <a:pPr marL="0" lvl="0" indent="0" algn="just" rtl="0">
              <a:lnSpc>
                <a:spcPct val="138000"/>
              </a:lnSpc>
              <a:spcBef>
                <a:spcPts val="0"/>
              </a:spcBef>
              <a:spcAft>
                <a:spcPts val="0"/>
              </a:spcAft>
              <a:buClr>
                <a:schemeClr val="dk1"/>
              </a:buClr>
              <a:buSzPts val="1100"/>
              <a:buFont typeface="Arial"/>
              <a:buNone/>
            </a:pPr>
            <a:endParaRPr sz="1200">
              <a:solidFill>
                <a:schemeClr val="dk1"/>
              </a:solidFill>
            </a:endParaRPr>
          </a:p>
          <a:p>
            <a:pPr marL="0" lvl="0" indent="0" algn="just" rtl="0">
              <a:lnSpc>
                <a:spcPct val="138000"/>
              </a:lnSpc>
              <a:spcBef>
                <a:spcPts val="0"/>
              </a:spcBef>
              <a:spcAft>
                <a:spcPts val="0"/>
              </a:spcAft>
              <a:buClr>
                <a:schemeClr val="dk1"/>
              </a:buClr>
              <a:buSzPts val="1100"/>
              <a:buFont typeface="Arial"/>
              <a:buNone/>
            </a:pPr>
            <a:r>
              <a:rPr lang="en" sz="1200" b="1">
                <a:solidFill>
                  <a:schemeClr val="dk1"/>
                </a:solidFill>
              </a:rPr>
              <a:t># Regulation 13. Verification of claims</a:t>
            </a:r>
            <a:r>
              <a:rPr lang="en" sz="1200">
                <a:solidFill>
                  <a:schemeClr val="dk1"/>
                </a:solidFill>
              </a:rPr>
              <a:t>.</a:t>
            </a:r>
            <a:endParaRPr sz="1200">
              <a:solidFill>
                <a:schemeClr val="dk1"/>
              </a:solidFill>
            </a:endParaRPr>
          </a:p>
          <a:p>
            <a:pPr marL="0" lvl="0" indent="0" algn="just" rtl="0">
              <a:lnSpc>
                <a:spcPct val="138000"/>
              </a:lnSpc>
              <a:spcBef>
                <a:spcPts val="0"/>
              </a:spcBef>
              <a:spcAft>
                <a:spcPts val="0"/>
              </a:spcAft>
              <a:buClr>
                <a:schemeClr val="dk1"/>
              </a:buClr>
              <a:buSzPts val="1100"/>
              <a:buFont typeface="Arial"/>
              <a:buNone/>
            </a:pPr>
            <a:r>
              <a:rPr lang="en" sz="1200">
                <a:solidFill>
                  <a:schemeClr val="dk1"/>
                </a:solidFill>
              </a:rPr>
              <a:t>(1) The interim resolution professional or the resolution professional, as the case may be,</a:t>
            </a:r>
            <a:r>
              <a:rPr lang="en" sz="1200">
                <a:solidFill>
                  <a:srgbClr val="FF0000"/>
                </a:solidFill>
              </a:rPr>
              <a:t> shall verify every claim</a:t>
            </a:r>
            <a:r>
              <a:rPr lang="en" sz="1200">
                <a:solidFill>
                  <a:schemeClr val="dk1"/>
                </a:solidFill>
              </a:rPr>
              <a:t>, as on the insolvency commencement date, within seven days from the last date of the receipt of the claims, and thereupon maintain a list of creditors containing names of creditors along with the amount claimed by them, the amount of their claims admitted and the security interest, if any, in respect of such claims, and update it.</a:t>
            </a:r>
            <a:endParaRPr sz="1200">
              <a:solidFill>
                <a:schemeClr val="dk1"/>
              </a:solidFill>
            </a:endParaRPr>
          </a:p>
          <a:p>
            <a:pPr marL="0" lvl="0" indent="0" algn="just" rtl="0">
              <a:lnSpc>
                <a:spcPct val="138000"/>
              </a:lnSpc>
              <a:spcBef>
                <a:spcPts val="0"/>
              </a:spcBef>
              <a:spcAft>
                <a:spcPts val="0"/>
              </a:spcAft>
              <a:buClr>
                <a:schemeClr val="dk1"/>
              </a:buClr>
              <a:buSzPts val="1100"/>
              <a:buFont typeface="Arial"/>
              <a:buNone/>
            </a:pPr>
            <a:endParaRPr sz="1200">
              <a:solidFill>
                <a:schemeClr val="dk1"/>
              </a:solidFill>
            </a:endParaRPr>
          </a:p>
          <a:p>
            <a:pPr marL="0" lvl="0" indent="0" algn="just" rtl="0">
              <a:lnSpc>
                <a:spcPct val="138000"/>
              </a:lnSpc>
              <a:spcBef>
                <a:spcPts val="0"/>
              </a:spcBef>
              <a:spcAft>
                <a:spcPts val="0"/>
              </a:spcAft>
              <a:buClr>
                <a:schemeClr val="dk1"/>
              </a:buClr>
              <a:buSzPts val="1100"/>
              <a:buFont typeface="Arial"/>
              <a:buNone/>
            </a:pPr>
            <a:r>
              <a:rPr lang="en" sz="1200" b="1">
                <a:solidFill>
                  <a:srgbClr val="FF0000"/>
                </a:solidFill>
              </a:rPr>
              <a:t>On collation / verification of claims during CIRP, the provisions of Code &amp; Regulations are in variance.</a:t>
            </a:r>
            <a:endParaRPr sz="1200" b="1">
              <a:solidFill>
                <a:srgbClr val="FF0000"/>
              </a:solidFill>
            </a:endParaRPr>
          </a:p>
          <a:p>
            <a:pPr marL="0" lvl="0" indent="0" algn="l" rtl="0">
              <a:spcBef>
                <a:spcPts val="0"/>
              </a:spcBef>
              <a:spcAft>
                <a:spcPts val="160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89"/>
        <p:cNvGrpSpPr/>
        <p:nvPr/>
      </p:nvGrpSpPr>
      <p:grpSpPr>
        <a:xfrm>
          <a:off x="0" y="0"/>
          <a:ext cx="0" cy="0"/>
          <a:chOff x="0" y="0"/>
          <a:chExt cx="0" cy="0"/>
        </a:xfrm>
      </p:grpSpPr>
      <p:sp>
        <p:nvSpPr>
          <p:cNvPr id="90" name="Google Shape;90;p19"/>
          <p:cNvSpPr txBox="1">
            <a:spLocks noGrp="1"/>
          </p:cNvSpPr>
          <p:nvPr>
            <p:ph type="title"/>
          </p:nvPr>
        </p:nvSpPr>
        <p:spPr>
          <a:xfrm>
            <a:off x="311700" y="445025"/>
            <a:ext cx="8403300" cy="423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b="1"/>
              <a:t>Case Law whether to Collate or Verify claims of creditors in CIRP         S-07</a:t>
            </a:r>
            <a:endParaRPr sz="1800" b="1"/>
          </a:p>
        </p:txBody>
      </p:sp>
      <p:sp>
        <p:nvSpPr>
          <p:cNvPr id="91" name="Google Shape;91;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Clr>
                <a:schemeClr val="dk1"/>
              </a:buClr>
              <a:buSzPts val="1100"/>
              <a:buFont typeface="Arial"/>
              <a:buNone/>
            </a:pPr>
            <a:r>
              <a:rPr lang="en" sz="1400" i="1">
                <a:solidFill>
                  <a:srgbClr val="FF0000"/>
                </a:solidFill>
              </a:rPr>
              <a:t>Supreme Court - Swiss Ribbons Pvt. Ltd. &amp; Anr. Vs Union of India &amp; Ors</a:t>
            </a:r>
            <a:r>
              <a:rPr lang="en" sz="1400" i="1">
                <a:solidFill>
                  <a:schemeClr val="dk1"/>
                </a:solidFill>
              </a:rPr>
              <a:t>. Writ Petition (Civil) No. 99 of 2018</a:t>
            </a:r>
            <a:endParaRPr sz="1400" i="1">
              <a:solidFill>
                <a:schemeClr val="dk1"/>
              </a:solidFill>
            </a:endParaRPr>
          </a:p>
          <a:p>
            <a:pPr marL="0" lvl="0" indent="0" algn="just" rtl="0">
              <a:spcBef>
                <a:spcPts val="0"/>
              </a:spcBef>
              <a:spcAft>
                <a:spcPts val="0"/>
              </a:spcAft>
              <a:buClr>
                <a:schemeClr val="dk1"/>
              </a:buClr>
              <a:buSzPts val="1100"/>
              <a:buFont typeface="Arial"/>
              <a:buNone/>
            </a:pPr>
            <a:r>
              <a:rPr lang="en" sz="1400" i="1">
                <a:solidFill>
                  <a:schemeClr val="dk1"/>
                </a:solidFill>
              </a:rPr>
              <a:t>#  58 ...It is clear from a reading of the Code as well as the Regulations that the resolution professional</a:t>
            </a:r>
            <a:endParaRPr sz="1400" i="1">
              <a:solidFill>
                <a:schemeClr val="dk1"/>
              </a:solidFill>
            </a:endParaRPr>
          </a:p>
          <a:p>
            <a:pPr marL="0" lvl="0" indent="0" algn="just" rtl="0">
              <a:spcBef>
                <a:spcPts val="0"/>
              </a:spcBef>
              <a:spcAft>
                <a:spcPts val="0"/>
              </a:spcAft>
              <a:buClr>
                <a:schemeClr val="dk1"/>
              </a:buClr>
              <a:buSzPts val="1100"/>
              <a:buFont typeface="Arial"/>
              <a:buNone/>
            </a:pPr>
            <a:r>
              <a:rPr lang="en" sz="1400" i="1">
                <a:solidFill>
                  <a:schemeClr val="dk1"/>
                </a:solidFill>
              </a:rPr>
              <a:t>has no adjudicatory powers.</a:t>
            </a:r>
            <a:endParaRPr sz="1400" i="1">
              <a:solidFill>
                <a:schemeClr val="dk1"/>
              </a:solidFill>
            </a:endParaRPr>
          </a:p>
          <a:p>
            <a:pPr marL="0" lvl="0" indent="0" algn="just" rtl="0">
              <a:spcBef>
                <a:spcPts val="0"/>
              </a:spcBef>
              <a:spcAft>
                <a:spcPts val="0"/>
              </a:spcAft>
              <a:buClr>
                <a:schemeClr val="dk1"/>
              </a:buClr>
              <a:buSzPts val="1100"/>
              <a:buFont typeface="Arial"/>
              <a:buNone/>
            </a:pPr>
            <a:r>
              <a:rPr lang="en" sz="1400" i="1">
                <a:solidFill>
                  <a:schemeClr val="dk1"/>
                </a:solidFill>
              </a:rPr>
              <a:t># 59…..It is clear from a reading of these Regulations that the resolution professional is given administrative as opposed to quasi-judicial powers.</a:t>
            </a:r>
            <a:endParaRPr sz="1400" i="1">
              <a:solidFill>
                <a:schemeClr val="dk1"/>
              </a:solidFill>
            </a:endParaRPr>
          </a:p>
          <a:p>
            <a:pPr marL="0" lvl="0" indent="0" algn="just" rtl="0">
              <a:spcBef>
                <a:spcPts val="0"/>
              </a:spcBef>
              <a:spcAft>
                <a:spcPts val="0"/>
              </a:spcAft>
              <a:buClr>
                <a:schemeClr val="dk1"/>
              </a:buClr>
              <a:buSzPts val="1100"/>
              <a:buFont typeface="Arial"/>
              <a:buNone/>
            </a:pPr>
            <a:r>
              <a:rPr lang="en" sz="1400" i="1">
                <a:solidFill>
                  <a:schemeClr val="dk1"/>
                </a:solidFill>
              </a:rPr>
              <a:t>#  60.....As opposed to this, the liquidator, in liquidation proceedings under the Code, has to consolidate</a:t>
            </a:r>
            <a:endParaRPr sz="1400" i="1">
              <a:solidFill>
                <a:schemeClr val="dk1"/>
              </a:solidFill>
            </a:endParaRPr>
          </a:p>
          <a:p>
            <a:pPr marL="0" lvl="0" indent="0" algn="just" rtl="0">
              <a:spcBef>
                <a:spcPts val="0"/>
              </a:spcBef>
              <a:spcAft>
                <a:spcPts val="0"/>
              </a:spcAft>
              <a:buClr>
                <a:schemeClr val="dk1"/>
              </a:buClr>
              <a:buSzPts val="1100"/>
              <a:buFont typeface="Arial"/>
              <a:buNone/>
            </a:pPr>
            <a:r>
              <a:rPr lang="en" sz="1400" i="1">
                <a:solidFill>
                  <a:schemeClr val="dk1"/>
                </a:solidFill>
              </a:rPr>
              <a:t>and verify the claims, and either admit or reject such claims under Sections 38 to 40 of the Code. Sections 41 and 42, by way of contrast between the powers of the liquidator and that of the resolution professional, are set out herein below: Section 41 and 42 It is clear from these Sections that when the liquidator - “determines” the value of claims admitted under Section 40, such determination is a - decision”, which is quasi-judicial in nature, and which can be appealed against to the Adjudicating Authority under Section 42 of the Code.</a:t>
            </a:r>
            <a:endParaRPr sz="1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title"/>
          </p:nvPr>
        </p:nvSpPr>
        <p:spPr>
          <a:xfrm>
            <a:off x="229050" y="403675"/>
            <a:ext cx="8523900" cy="43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b="1"/>
              <a:t>Verification of Claims in Liquidation Process (1/2)                                   S-08</a:t>
            </a:r>
            <a:endParaRPr sz="1800" b="1"/>
          </a:p>
        </p:txBody>
      </p:sp>
      <p:sp>
        <p:nvSpPr>
          <p:cNvPr id="97" name="Google Shape;97;p20"/>
          <p:cNvSpPr txBox="1">
            <a:spLocks noGrp="1"/>
          </p:cNvSpPr>
          <p:nvPr>
            <p:ph type="body" idx="1"/>
          </p:nvPr>
        </p:nvSpPr>
        <p:spPr>
          <a:xfrm>
            <a:off x="232350" y="1014600"/>
            <a:ext cx="8523900" cy="37095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Clr>
                <a:schemeClr val="dk1"/>
              </a:buClr>
              <a:buSzPts val="1100"/>
              <a:buFont typeface="Arial"/>
              <a:buNone/>
            </a:pPr>
            <a:r>
              <a:rPr lang="en" sz="1200" b="1">
                <a:solidFill>
                  <a:schemeClr val="dk1"/>
                </a:solidFill>
              </a:rPr>
              <a:t># Section 35. Powers and duties of liquidator. -</a:t>
            </a:r>
            <a:endParaRPr sz="1200" b="1">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(1) (a) to</a:t>
            </a:r>
            <a:r>
              <a:rPr lang="en" sz="1200">
                <a:solidFill>
                  <a:srgbClr val="FFFFFF"/>
                </a:solidFill>
              </a:rPr>
              <a:t> </a:t>
            </a:r>
            <a:r>
              <a:rPr lang="en" sz="1200">
                <a:solidFill>
                  <a:srgbClr val="FF0000"/>
                </a:solidFill>
                <a:highlight>
                  <a:srgbClr val="FFFFFF"/>
                </a:highlight>
              </a:rPr>
              <a:t>verify claims</a:t>
            </a:r>
            <a:r>
              <a:rPr lang="en" sz="1200">
                <a:solidFill>
                  <a:srgbClr val="FFFFFF"/>
                </a:solidFill>
              </a:rPr>
              <a:t> </a:t>
            </a:r>
            <a:r>
              <a:rPr lang="en" sz="1200">
                <a:solidFill>
                  <a:schemeClr val="dk1"/>
                </a:solidFill>
              </a:rPr>
              <a:t>of all the creditors;</a:t>
            </a:r>
            <a:endParaRPr sz="1200">
              <a:solidFill>
                <a:schemeClr val="dk1"/>
              </a:solidFill>
              <a:highlight>
                <a:schemeClr val="dk1"/>
              </a:highlight>
            </a:endParaRPr>
          </a:p>
          <a:p>
            <a:pPr marL="0" lvl="0" indent="0" algn="just" rtl="0">
              <a:spcBef>
                <a:spcPts val="0"/>
              </a:spcBef>
              <a:spcAft>
                <a:spcPts val="0"/>
              </a:spcAft>
              <a:buClr>
                <a:schemeClr val="dk1"/>
              </a:buClr>
              <a:buSzPts val="1100"/>
              <a:buFont typeface="Arial"/>
              <a:buNone/>
            </a:pPr>
            <a:endParaRPr sz="1200" u="sng">
              <a:solidFill>
                <a:schemeClr val="dk1"/>
              </a:solidFill>
            </a:endParaRPr>
          </a:p>
          <a:p>
            <a:pPr marL="0" lvl="0" indent="0" algn="just" rtl="0">
              <a:spcBef>
                <a:spcPts val="0"/>
              </a:spcBef>
              <a:spcAft>
                <a:spcPts val="0"/>
              </a:spcAft>
              <a:buClr>
                <a:schemeClr val="dk1"/>
              </a:buClr>
              <a:buSzPts val="1100"/>
              <a:buFont typeface="Arial"/>
              <a:buNone/>
            </a:pPr>
            <a:r>
              <a:rPr lang="en" sz="1200" b="1">
                <a:solidFill>
                  <a:schemeClr val="dk1"/>
                </a:solidFill>
              </a:rPr>
              <a:t># Section 38. Consolidation of claims. -</a:t>
            </a:r>
            <a:endParaRPr sz="1200" b="1">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(1) The liquidator shall receive or collect the claims of creditors within a period of thirty days from the date of the commencement of the liquidation process.</a:t>
            </a:r>
            <a:endParaRPr sz="1200">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(2) A </a:t>
            </a:r>
            <a:r>
              <a:rPr lang="en" sz="1200">
                <a:solidFill>
                  <a:srgbClr val="FF0000"/>
                </a:solidFill>
              </a:rPr>
              <a:t>financial creditor may submit </a:t>
            </a:r>
            <a:r>
              <a:rPr lang="en" sz="1200">
                <a:solidFill>
                  <a:schemeClr val="dk1"/>
                </a:solidFill>
              </a:rPr>
              <a:t>a claim to the liquidator by providing a record of such claim with an information utility:</a:t>
            </a:r>
            <a:endParaRPr sz="1200">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Provided that where the information relating to the claim is not recorded in the information utility, the financial creditor may submit the claim in the same manner provided for the submission of claims for the operational creditor under sub-section (3).</a:t>
            </a:r>
            <a:endParaRPr sz="1200">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(3) An </a:t>
            </a:r>
            <a:r>
              <a:rPr lang="en" sz="1200">
                <a:solidFill>
                  <a:srgbClr val="FF0000"/>
                </a:solidFill>
              </a:rPr>
              <a:t>operational creditor </a:t>
            </a:r>
            <a:r>
              <a:rPr lang="en" sz="1200">
                <a:solidFill>
                  <a:schemeClr val="dk1"/>
                </a:solidFill>
              </a:rPr>
              <a:t>may submit a claim to the liquidator in such form and in such manner and along with such supporting documents required to prove the claim as may be specified by the Board.</a:t>
            </a:r>
            <a:endParaRPr sz="1200">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(4) </a:t>
            </a:r>
            <a:r>
              <a:rPr lang="en" sz="1200">
                <a:solidFill>
                  <a:srgbClr val="FF0000"/>
                </a:solidFill>
              </a:rPr>
              <a:t>A creditor who is partly a financial creditor and partly an operational creditor </a:t>
            </a:r>
            <a:r>
              <a:rPr lang="en" sz="1200">
                <a:solidFill>
                  <a:schemeClr val="dk1"/>
                </a:solidFill>
              </a:rPr>
              <a:t>shall submit claims to the liquidator to the extent of his financial debt in the manner as provided in sub-section (2) and to the extent of his operational debt under sub-section (3).</a:t>
            </a:r>
            <a:endParaRPr sz="1200">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(5) A creditor may withdraw or vary his claim under this section within fourteen days of its submission</a:t>
            </a:r>
            <a:r>
              <a:rPr lang="en" sz="1400">
                <a:solidFill>
                  <a:schemeClr val="dk1"/>
                </a:solidFill>
              </a:rPr>
              <a:t>.</a:t>
            </a:r>
            <a:endParaRPr sz="1400">
              <a:solidFill>
                <a:schemeClr val="dk1"/>
              </a:solidFill>
            </a:endParaRPr>
          </a:p>
          <a:p>
            <a:pPr marL="0" lvl="0" indent="0" algn="l" rtl="0">
              <a:spcBef>
                <a:spcPts val="0"/>
              </a:spcBef>
              <a:spcAft>
                <a:spcPts val="160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800" b="1"/>
              <a:t>Verification of Claims in Liquidation Process- (2/2)                                   S-09</a:t>
            </a:r>
            <a:endParaRPr b="1"/>
          </a:p>
        </p:txBody>
      </p:sp>
      <p:sp>
        <p:nvSpPr>
          <p:cNvPr id="103" name="Google Shape;103;p21"/>
          <p:cNvSpPr txBox="1">
            <a:spLocks noGrp="1"/>
          </p:cNvSpPr>
          <p:nvPr>
            <p:ph type="body" idx="1"/>
          </p:nvPr>
        </p:nvSpPr>
        <p:spPr>
          <a:xfrm>
            <a:off x="311700" y="1203000"/>
            <a:ext cx="8520600" cy="36174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Clr>
                <a:schemeClr val="dk1"/>
              </a:buClr>
              <a:buSzPts val="1100"/>
              <a:buFont typeface="Arial"/>
              <a:buNone/>
            </a:pPr>
            <a:r>
              <a:rPr lang="en" sz="1200" b="1">
                <a:solidFill>
                  <a:schemeClr val="dk1"/>
                </a:solidFill>
              </a:rPr>
              <a:t># Section 39.Verification of claims.-</a:t>
            </a:r>
            <a:endParaRPr sz="1200" b="1">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(1) </a:t>
            </a:r>
            <a:r>
              <a:rPr lang="en" sz="1200">
                <a:solidFill>
                  <a:srgbClr val="FF0000"/>
                </a:solidFill>
              </a:rPr>
              <a:t>The liquidator shall verify the claims submitted under section 38</a:t>
            </a:r>
            <a:r>
              <a:rPr lang="en" sz="1200">
                <a:solidFill>
                  <a:schemeClr val="dk1"/>
                </a:solidFill>
              </a:rPr>
              <a:t> within such time as specified by the Board.</a:t>
            </a:r>
            <a:endParaRPr sz="1200">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(2) The liquidator may require any creditor or the corporate debtor or any other person to produce any other document or evidence which he thinks necessary for the purpose of verifying the whole or any part of the claim.</a:t>
            </a:r>
            <a:endParaRPr sz="1200">
              <a:solidFill>
                <a:schemeClr val="dk1"/>
              </a:solidFill>
            </a:endParaRPr>
          </a:p>
          <a:p>
            <a:pPr marL="0" lvl="0" indent="0" algn="just" rtl="0">
              <a:spcBef>
                <a:spcPts val="0"/>
              </a:spcBef>
              <a:spcAft>
                <a:spcPts val="0"/>
              </a:spcAft>
              <a:buClr>
                <a:schemeClr val="dk1"/>
              </a:buClr>
              <a:buSzPts val="1100"/>
              <a:buFont typeface="Arial"/>
              <a:buNone/>
            </a:pPr>
            <a:r>
              <a:rPr lang="en" sz="1200" b="1">
                <a:solidFill>
                  <a:schemeClr val="dk1"/>
                </a:solidFill>
              </a:rPr>
              <a:t># Section 40. Admission or rejection of claims. -</a:t>
            </a:r>
            <a:endParaRPr sz="1200" b="1">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(1) </a:t>
            </a:r>
            <a:r>
              <a:rPr lang="en" sz="1200">
                <a:solidFill>
                  <a:srgbClr val="FF0000"/>
                </a:solidFill>
              </a:rPr>
              <a:t>The liquidator may, after verification of claims under section 39, either admit or reject the claim, in whole or in part</a:t>
            </a:r>
            <a:r>
              <a:rPr lang="en" sz="1200">
                <a:solidFill>
                  <a:schemeClr val="dk1"/>
                </a:solidFill>
              </a:rPr>
              <a:t>, as the case may be:</a:t>
            </a:r>
            <a:endParaRPr sz="1200">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Provided that where the liquidator rejects a claim, he shall record in writing the reasons for such rejection.</a:t>
            </a:r>
            <a:endParaRPr sz="1200">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(2) The liquidator </a:t>
            </a:r>
            <a:r>
              <a:rPr lang="en" sz="1200">
                <a:solidFill>
                  <a:srgbClr val="FF0000"/>
                </a:solidFill>
              </a:rPr>
              <a:t>shall communicate his decision of admission or rejection of claims to the creditor and corporate debtor</a:t>
            </a:r>
            <a:r>
              <a:rPr lang="en" sz="1200">
                <a:solidFill>
                  <a:schemeClr val="dk1"/>
                </a:solidFill>
              </a:rPr>
              <a:t> within seven days of such admission or rejection of claims.</a:t>
            </a:r>
            <a:endParaRPr sz="1200">
              <a:solidFill>
                <a:schemeClr val="dk1"/>
              </a:solidFill>
            </a:endParaRPr>
          </a:p>
          <a:p>
            <a:pPr marL="0" lvl="0" indent="0" algn="just" rtl="0">
              <a:spcBef>
                <a:spcPts val="0"/>
              </a:spcBef>
              <a:spcAft>
                <a:spcPts val="0"/>
              </a:spcAft>
              <a:buClr>
                <a:schemeClr val="dk1"/>
              </a:buClr>
              <a:buSzPts val="1100"/>
              <a:buFont typeface="Arial"/>
              <a:buNone/>
            </a:pPr>
            <a:r>
              <a:rPr lang="en" sz="1200" b="1">
                <a:solidFill>
                  <a:schemeClr val="dk1"/>
                </a:solidFill>
              </a:rPr>
              <a:t># Section 41. Determination of valuation of claims. -</a:t>
            </a:r>
            <a:endParaRPr sz="1200" b="1">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The liquidator shall determine the value of claims admitted under section 40 in such manner as may be specified by the Board.</a:t>
            </a:r>
            <a:endParaRPr sz="1200">
              <a:solidFill>
                <a:schemeClr val="dk1"/>
              </a:solidFill>
            </a:endParaRPr>
          </a:p>
          <a:p>
            <a:pPr marL="0" lvl="0" indent="0" algn="just" rtl="0">
              <a:spcBef>
                <a:spcPts val="0"/>
              </a:spcBef>
              <a:spcAft>
                <a:spcPts val="0"/>
              </a:spcAft>
              <a:buClr>
                <a:schemeClr val="dk1"/>
              </a:buClr>
              <a:buSzPts val="1100"/>
              <a:buFont typeface="Arial"/>
              <a:buNone/>
            </a:pPr>
            <a:r>
              <a:rPr lang="en" sz="1200" b="1">
                <a:solidFill>
                  <a:schemeClr val="dk1"/>
                </a:solidFill>
              </a:rPr>
              <a:t># Section 42. Appeal against the decision of liquidator. -</a:t>
            </a:r>
            <a:endParaRPr sz="1200" b="1">
              <a:solidFill>
                <a:schemeClr val="dk1"/>
              </a:solidFill>
            </a:endParaRPr>
          </a:p>
          <a:p>
            <a:pPr marL="0" lvl="0" indent="0" algn="just" rtl="0">
              <a:spcBef>
                <a:spcPts val="0"/>
              </a:spcBef>
              <a:spcAft>
                <a:spcPts val="0"/>
              </a:spcAft>
              <a:buClr>
                <a:schemeClr val="dk1"/>
              </a:buClr>
              <a:buSzPts val="1100"/>
              <a:buFont typeface="Arial"/>
              <a:buNone/>
            </a:pPr>
            <a:r>
              <a:rPr lang="en" sz="1200">
                <a:solidFill>
                  <a:schemeClr val="dk1"/>
                </a:solidFill>
              </a:rPr>
              <a:t>A </a:t>
            </a:r>
            <a:r>
              <a:rPr lang="en" sz="1200">
                <a:solidFill>
                  <a:srgbClr val="FF0000"/>
                </a:solidFill>
              </a:rPr>
              <a:t>creditor may appeal to the Adjudicating Authority</a:t>
            </a:r>
            <a:r>
              <a:rPr lang="en" sz="1200">
                <a:solidFill>
                  <a:schemeClr val="dk1"/>
                </a:solidFill>
              </a:rPr>
              <a:t> against the decision of the liquidator accepting or rejecting the claims within fourteen days of the receipt of such decision.</a:t>
            </a:r>
            <a:endParaRPr sz="1200">
              <a:solidFill>
                <a:schemeClr val="dk1"/>
              </a:solidFill>
            </a:endParaRPr>
          </a:p>
          <a:p>
            <a:pPr marL="0" lvl="0" indent="0" algn="l" rtl="0">
              <a:spcBef>
                <a:spcPts val="0"/>
              </a:spcBef>
              <a:spcAft>
                <a:spcPts val="1600"/>
              </a:spcAft>
              <a:buNone/>
            </a:pP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7396</Words>
  <PresentationFormat>On-screen Show (16:9)</PresentationFormat>
  <Paragraphs>291</Paragraphs>
  <Slides>29</Slides>
  <Notes>29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Simple Light</vt:lpstr>
      <vt:lpstr>Verification of claims of Creditors</vt:lpstr>
      <vt:lpstr>Verification of claims of Creditors</vt:lpstr>
      <vt:lpstr>Code &amp; Regulations                                                          S-03 </vt:lpstr>
      <vt:lpstr>Corporate Insolvency Resolution Process                                                  S-04</vt:lpstr>
      <vt:lpstr>Case Law on Delay in submission of Claims                                             S-05</vt:lpstr>
      <vt:lpstr>Whether to Collate or Verify claims of creditors                                          S-06</vt:lpstr>
      <vt:lpstr>Case Law whether to Collate or Verify claims of creditors in CIRP         S-07</vt:lpstr>
      <vt:lpstr>Verification of Claims in Liquidation Process (1/2)                                   S-08</vt:lpstr>
      <vt:lpstr>Verification of Claims in Liquidation Process- (2/2)                                   S-09</vt:lpstr>
      <vt:lpstr>Enforcement of security interest in Liquidation                                         S-10</vt:lpstr>
      <vt:lpstr>Enforcement of security interest in Liquidation - Pari Passu Charge      S-11</vt:lpstr>
      <vt:lpstr>Distribution of assets in Liquidation - (1/2)                                               S-12</vt:lpstr>
      <vt:lpstr>Distribution of assets in Liquidation - (2/2.)                                                 S-13</vt:lpstr>
      <vt:lpstr> Submission of resolution plan in CIRP (1/2)                                             S-14</vt:lpstr>
      <vt:lpstr>Submission of resolution plan in CIRP. ( 2/2.)                                            S-15</vt:lpstr>
      <vt:lpstr>Insolvency Resolution for Individual &amp; Partnerships                              S-16</vt:lpstr>
      <vt:lpstr>Bankruptcy for Individual &amp; Partnership                                                   S-17</vt:lpstr>
      <vt:lpstr>Preferential payment to OC &amp; Dissenting FC in approved Resolution Plan    S-18</vt:lpstr>
      <vt:lpstr>Important CIRP Regulations                                                                        S-19</vt:lpstr>
      <vt:lpstr>Important Liquidation Process Regulations                                              S-20</vt:lpstr>
      <vt:lpstr>Case Law - Whether Penal Interest can form part of admitted claim?      S-21</vt:lpstr>
      <vt:lpstr>Case Law - Filing of Claim after the Expiry of Moratorium (1/2)               S-22</vt:lpstr>
      <vt:lpstr>Case Law - Filing of Claim after the Expiry of Moratorium (2/2)                S-23</vt:lpstr>
      <vt:lpstr>Case Law -   Inadequate Stamp Duty                                                           S-24</vt:lpstr>
      <vt:lpstr>Case Law - Disclosure of names - Right to Privacy under Article 21          S-25  of the Constitution</vt:lpstr>
      <vt:lpstr> SOP - Verification of Claims by IRP / RP - CIRP (1/2)                                S-26</vt:lpstr>
      <vt:lpstr> SOP - Verification of Claims by IRP / RP - CIRP (2/2)                                 S-27</vt:lpstr>
      <vt:lpstr>Amended section 30 (4) of the Code                                                           S-28 </vt:lpstr>
      <vt:lpstr>Capacity development by the IPE’s for processing of the Claim of Creditors.   S-29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Verification of claims of Creditors</dc:title>
  <dc:creator>admin</dc:creator>
  <cp:lastModifiedBy>admin</cp:lastModifiedBy>
  <cp:revision>1</cp:revision>
  <dcterms:modified xsi:type="dcterms:W3CDTF">2019-09-06T11:32:09Z</dcterms:modified>
</cp:coreProperties>
</file>