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3"/>
  </p:notesMasterIdLst>
  <p:sldIdLst>
    <p:sldId id="256" r:id="rId2"/>
    <p:sldId id="257" r:id="rId3"/>
    <p:sldId id="258" r:id="rId4"/>
    <p:sldId id="259" r:id="rId5"/>
    <p:sldId id="260" r:id="rId6"/>
    <p:sldId id="261" r:id="rId7"/>
    <p:sldId id="262" r:id="rId8"/>
    <p:sldId id="263" r:id="rId9"/>
    <p:sldId id="279" r:id="rId10"/>
    <p:sldId id="264" r:id="rId11"/>
    <p:sldId id="266" r:id="rId12"/>
    <p:sldId id="267" r:id="rId13"/>
    <p:sldId id="271" r:id="rId14"/>
    <p:sldId id="272" r:id="rId15"/>
    <p:sldId id="273" r:id="rId16"/>
    <p:sldId id="274" r:id="rId17"/>
    <p:sldId id="275" r:id="rId18"/>
    <p:sldId id="276" r:id="rId19"/>
    <p:sldId id="284" r:id="rId20"/>
    <p:sldId id="277" r:id="rId21"/>
    <p:sldId id="278" r:id="rId22"/>
    <p:sldId id="280" r:id="rId23"/>
    <p:sldId id="281" r:id="rId24"/>
    <p:sldId id="282" r:id="rId25"/>
    <p:sldId id="293" r:id="rId26"/>
    <p:sldId id="294" r:id="rId27"/>
    <p:sldId id="285" r:id="rId28"/>
    <p:sldId id="287" r:id="rId29"/>
    <p:sldId id="288" r:id="rId30"/>
    <p:sldId id="289" r:id="rId31"/>
    <p:sldId id="290" r:id="rId32"/>
    <p:sldId id="291" r:id="rId33"/>
    <p:sldId id="292" r:id="rId34"/>
    <p:sldId id="295" r:id="rId35"/>
    <p:sldId id="296" r:id="rId36"/>
    <p:sldId id="297" r:id="rId37"/>
    <p:sldId id="269" r:id="rId38"/>
    <p:sldId id="270" r:id="rId39"/>
    <p:sldId id="300" r:id="rId40"/>
    <p:sldId id="298" r:id="rId41"/>
    <p:sldId id="299"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0991D64-0FFF-42E3-BF20-9C5AEC412A34}">
          <p14:sldIdLst>
            <p14:sldId id="256"/>
            <p14:sldId id="257"/>
            <p14:sldId id="258"/>
            <p14:sldId id="259"/>
            <p14:sldId id="260"/>
            <p14:sldId id="261"/>
            <p14:sldId id="262"/>
            <p14:sldId id="263"/>
            <p14:sldId id="279"/>
            <p14:sldId id="264"/>
            <p14:sldId id="266"/>
            <p14:sldId id="267"/>
            <p14:sldId id="271"/>
            <p14:sldId id="272"/>
            <p14:sldId id="273"/>
            <p14:sldId id="274"/>
            <p14:sldId id="275"/>
            <p14:sldId id="276"/>
            <p14:sldId id="284"/>
            <p14:sldId id="277"/>
            <p14:sldId id="278"/>
            <p14:sldId id="280"/>
            <p14:sldId id="281"/>
            <p14:sldId id="282"/>
            <p14:sldId id="293"/>
            <p14:sldId id="294"/>
            <p14:sldId id="285"/>
            <p14:sldId id="287"/>
            <p14:sldId id="288"/>
            <p14:sldId id="289"/>
            <p14:sldId id="290"/>
            <p14:sldId id="291"/>
            <p14:sldId id="292"/>
            <p14:sldId id="295"/>
            <p14:sldId id="296"/>
            <p14:sldId id="297"/>
            <p14:sldId id="269"/>
            <p14:sldId id="270"/>
            <p14:sldId id="300"/>
            <p14:sldId id="298"/>
            <p14:sldId id="299"/>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7BBEAF-7584-4202-A068-DCBD1171165F}" type="datetimeFigureOut">
              <a:rPr lang="en-IN" smtClean="0"/>
              <a:t>28-01-2019</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199F79-1A80-4DD3-A754-58A1706BC6D8}" type="slidenum">
              <a:rPr lang="en-IN" smtClean="0"/>
              <a:t>‹#›</a:t>
            </a:fld>
            <a:endParaRPr lang="en-IN"/>
          </a:p>
        </p:txBody>
      </p:sp>
    </p:spTree>
    <p:extLst>
      <p:ext uri="{BB962C8B-B14F-4D97-AF65-F5344CB8AC3E}">
        <p14:creationId xmlns:p14="http://schemas.microsoft.com/office/powerpoint/2010/main" val="3566810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B0199F79-1A80-4DD3-A754-58A1706BC6D8}" type="slidenum">
              <a:rPr lang="en-IN" smtClean="0"/>
              <a:t>1</a:t>
            </a:fld>
            <a:endParaRPr lang="en-IN"/>
          </a:p>
        </p:txBody>
      </p:sp>
    </p:spTree>
    <p:extLst>
      <p:ext uri="{BB962C8B-B14F-4D97-AF65-F5344CB8AC3E}">
        <p14:creationId xmlns:p14="http://schemas.microsoft.com/office/powerpoint/2010/main" val="1902408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B0199F79-1A80-4DD3-A754-58A1706BC6D8}" type="slidenum">
              <a:rPr lang="en-IN" smtClean="0"/>
              <a:t>2</a:t>
            </a:fld>
            <a:endParaRPr lang="en-IN"/>
          </a:p>
        </p:txBody>
      </p:sp>
    </p:spTree>
    <p:extLst>
      <p:ext uri="{BB962C8B-B14F-4D97-AF65-F5344CB8AC3E}">
        <p14:creationId xmlns:p14="http://schemas.microsoft.com/office/powerpoint/2010/main" val="1588486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1"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rot="19140000">
            <a:off x="817113"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8" y="2470927"/>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C015CA7A-F46B-4884-B1F3-02BFD799E58F}" type="datetime1">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C3F576-217A-44C7-87C5-7E902B1AAA8E}" type="datetime1">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F90441-6F4E-4E12-AC33-D77BEE38088A}" type="datetime1">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20051F-A0F2-459A-9D71-BBFAF0DA235C}" type="datetime1">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5484" y="5867401"/>
            <a:ext cx="2911788" cy="80634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ight Triangle 6"/>
          <p:cNvSpPr/>
          <p:nvPr/>
        </p:nvSpPr>
        <p:spPr>
          <a:xfrm>
            <a:off x="1"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rot="19140000">
            <a:off x="819399" y="1726739"/>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68E1E5CE-07F1-4FC6-B50D-8F1E5D6488A2}" type="datetime1">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29353D-D8E8-4436-A24C-2D2FF7872297}" type="datetime1">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BA031A-60FA-4020-A905-5F5E280FDEB6}" type="datetime1">
              <a:rPr lang="en-US" smtClean="0"/>
              <a:t>1/28/2019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9D7CEA-7981-4B89-8310-DF8B26696DE8}" type="datetime1">
              <a:rPr lang="en-US" smtClean="0"/>
              <a:t>1/28/2019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C1012C-2750-4EFC-896A-8091B37280E9}" type="datetime1">
              <a:rPr lang="en-US" smtClean="0"/>
              <a:t>1/28/2019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1"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5"/>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3" y="2618914"/>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23D2AB32-B339-45C7-8597-D02BB9273F4C}" type="datetime1">
              <a:rPr lang="en-US" smtClean="0"/>
              <a:t>1/28/2019</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6"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1"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Freeform 9"/>
          <p:cNvSpPr/>
          <p:nvPr/>
        </p:nvSpPr>
        <p:spPr>
          <a:xfrm>
            <a:off x="1"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80"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1FD160-F541-4816-A16D-B5D124BC7648}" type="datetime1">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1"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reeform 7"/>
          <p:cNvSpPr/>
          <p:nvPr/>
        </p:nvSpPr>
        <p:spPr>
          <a:xfrm>
            <a:off x="-2380" y="5051294"/>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30"/>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1D7167D-426D-45E3-9F5F-7BDCC33E4C13}" type="datetime1">
              <a:rPr lang="en-US" smtClean="0"/>
              <a:t>1/28/2019</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1" y="533400"/>
            <a:ext cx="7848601" cy="1219200"/>
          </a:xfrm>
        </p:spPr>
        <p:txBody>
          <a:bodyPr>
            <a:normAutofit/>
          </a:bodyPr>
          <a:lstStyle/>
          <a:p>
            <a:r>
              <a:rPr lang="en-IN" sz="6700" b="1" dirty="0">
                <a:solidFill>
                  <a:srgbClr val="002060"/>
                </a:solidFill>
                <a:latin typeface="Calibri" panose="020F0502020204030204" pitchFamily="34" charset="0"/>
                <a:cs typeface="Calibri" panose="020F0502020204030204" pitchFamily="34" charset="0"/>
              </a:rPr>
              <a:t>FORENSIC  AUDIT</a:t>
            </a:r>
          </a:p>
        </p:txBody>
      </p:sp>
      <p:sp>
        <p:nvSpPr>
          <p:cNvPr id="3" name="Subtitle 2"/>
          <p:cNvSpPr>
            <a:spLocks noGrp="1"/>
          </p:cNvSpPr>
          <p:nvPr>
            <p:ph type="subTitle" idx="1"/>
          </p:nvPr>
        </p:nvSpPr>
        <p:spPr>
          <a:xfrm>
            <a:off x="3810000" y="5257802"/>
            <a:ext cx="4724400" cy="1219199"/>
          </a:xfrm>
        </p:spPr>
        <p:txBody>
          <a:bodyPr>
            <a:normAutofit fontScale="92500" lnSpcReduction="10000"/>
          </a:bodyPr>
          <a:lstStyle/>
          <a:p>
            <a:pPr algn="r"/>
            <a:r>
              <a:rPr lang="en-US" sz="1600" b="1" dirty="0">
                <a:solidFill>
                  <a:srgbClr val="002060"/>
                </a:solidFill>
                <a:latin typeface="Calibri" panose="020F0502020204030204" pitchFamily="34" charset="0"/>
                <a:cs typeface="Calibri" panose="020F0502020204030204" pitchFamily="34" charset="0"/>
              </a:rPr>
              <a:t>By Shri Ravinder Bhatia (FCA)</a:t>
            </a:r>
          </a:p>
          <a:p>
            <a:pPr algn="r"/>
            <a:r>
              <a:rPr lang="en-US" sz="1600" b="1" dirty="0">
                <a:solidFill>
                  <a:srgbClr val="002060"/>
                </a:solidFill>
                <a:latin typeface="Calibri" panose="020F0502020204030204" pitchFamily="34" charset="0"/>
                <a:cs typeface="Calibri" panose="020F0502020204030204" pitchFamily="34" charset="0"/>
              </a:rPr>
              <a:t>Partner</a:t>
            </a:r>
          </a:p>
          <a:p>
            <a:pPr algn="r"/>
            <a:r>
              <a:rPr lang="en-US" sz="1600" b="1" dirty="0">
                <a:solidFill>
                  <a:srgbClr val="002060"/>
                </a:solidFill>
                <a:latin typeface="Calibri" panose="020F0502020204030204" pitchFamily="34" charset="0"/>
                <a:cs typeface="Calibri" panose="020F0502020204030204" pitchFamily="34" charset="0"/>
              </a:rPr>
              <a:t>M/s Bhatia &amp; Bhatia</a:t>
            </a:r>
          </a:p>
          <a:p>
            <a:pPr algn="r"/>
            <a:r>
              <a:rPr lang="en-US" sz="1600" b="1" dirty="0">
                <a:solidFill>
                  <a:srgbClr val="002060"/>
                </a:solidFill>
                <a:latin typeface="Calibri" panose="020F0502020204030204" pitchFamily="34" charset="0"/>
                <a:cs typeface="Calibri" panose="020F0502020204030204" pitchFamily="34" charset="0"/>
              </a:rPr>
              <a:t>Chartered accountants</a:t>
            </a:r>
          </a:p>
          <a:p>
            <a:endParaRPr lang="en-IN" dirty="0"/>
          </a:p>
        </p:txBody>
      </p:sp>
      <p:pic>
        <p:nvPicPr>
          <p:cNvPr id="4" name="Picture 3" descr="forensic audit"/>
          <p:cNvPicPr/>
          <p:nvPr/>
        </p:nvPicPr>
        <p:blipFill>
          <a:blip r:embed="rId3">
            <a:extLst>
              <a:ext uri="{28A0092B-C50C-407E-A947-70E740481C1C}">
                <a14:useLocalDpi xmlns:a14="http://schemas.microsoft.com/office/drawing/2010/main" val="0"/>
              </a:ext>
            </a:extLst>
          </a:blip>
          <a:srcRect/>
          <a:stretch>
            <a:fillRect/>
          </a:stretch>
        </p:blipFill>
        <p:spPr bwMode="auto">
          <a:xfrm>
            <a:off x="914403" y="2286000"/>
            <a:ext cx="4876799" cy="2362200"/>
          </a:xfrm>
          <a:prstGeom prst="rect">
            <a:avLst/>
          </a:prstGeom>
          <a:noFill/>
          <a:ln>
            <a:noFill/>
          </a:ln>
        </p:spPr>
      </p:pic>
    </p:spTree>
    <p:extLst>
      <p:ext uri="{BB962C8B-B14F-4D97-AF65-F5344CB8AC3E}">
        <p14:creationId xmlns:p14="http://schemas.microsoft.com/office/powerpoint/2010/main" val="580261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886700" cy="533400"/>
          </a:xfrm>
        </p:spPr>
        <p:txBody>
          <a:bodyPr/>
          <a:lstStyle/>
          <a:p>
            <a:r>
              <a:rPr lang="en-IN" b="1" dirty="0">
                <a:solidFill>
                  <a:srgbClr val="002060"/>
                </a:solidFill>
              </a:rPr>
              <a:t>Pressure Factors</a:t>
            </a:r>
            <a:endParaRPr lang="en-IN" dirty="0">
              <a:solidFill>
                <a:srgbClr val="002060"/>
              </a:solidFill>
            </a:endParaRPr>
          </a:p>
        </p:txBody>
      </p:sp>
      <p:sp>
        <p:nvSpPr>
          <p:cNvPr id="3" name="Content Placeholder 2"/>
          <p:cNvSpPr>
            <a:spLocks noGrp="1"/>
          </p:cNvSpPr>
          <p:nvPr>
            <p:ph idx="1"/>
          </p:nvPr>
        </p:nvSpPr>
        <p:spPr>
          <a:xfrm>
            <a:off x="457200" y="914400"/>
            <a:ext cx="8458200" cy="4038600"/>
          </a:xfrm>
        </p:spPr>
        <p:txBody>
          <a:bodyPr>
            <a:normAutofit/>
          </a:bodyPr>
          <a:lstStyle/>
          <a:p>
            <a:pPr marL="0" indent="0" algn="just"/>
            <a:r>
              <a:rPr lang="en-IN" sz="1800" b="0" dirty="0">
                <a:latin typeface="Calibri" panose="020F0502020204030204" pitchFamily="34" charset="0"/>
                <a:cs typeface="Calibri" panose="020F0502020204030204" pitchFamily="34" charset="0"/>
              </a:rPr>
              <a:t>Force which makes some one to do some act. Pressure is what causes a person to commit fraud. Desperate people do Desperate things. Pressures comes from many forms as Financial or Non Financial. For instances:</a:t>
            </a:r>
            <a:endParaRPr lang="en-IN" b="0" dirty="0">
              <a:latin typeface="Calibri" panose="020F0502020204030204" pitchFamily="34" charset="0"/>
              <a:cs typeface="Calibri" panose="020F0502020204030204" pitchFamily="34" charset="0"/>
            </a:endParaRPr>
          </a:p>
          <a:p>
            <a:pPr lvl="2" algn="just"/>
            <a:r>
              <a:rPr lang="en-IN" sz="1800" dirty="0">
                <a:latin typeface="Calibri" panose="020F0502020204030204" pitchFamily="34" charset="0"/>
                <a:cs typeface="Calibri" panose="020F0502020204030204" pitchFamily="34" charset="0"/>
              </a:rPr>
              <a:t>Repayment of Debt;</a:t>
            </a:r>
            <a:endParaRPr lang="en-IN" dirty="0">
              <a:latin typeface="Calibri" panose="020F0502020204030204" pitchFamily="34" charset="0"/>
              <a:cs typeface="Calibri" panose="020F0502020204030204" pitchFamily="34" charset="0"/>
            </a:endParaRPr>
          </a:p>
          <a:p>
            <a:pPr lvl="2" algn="just"/>
            <a:r>
              <a:rPr lang="en-IN" sz="1800" dirty="0">
                <a:latin typeface="Calibri" panose="020F0502020204030204" pitchFamily="34" charset="0"/>
                <a:cs typeface="Calibri" panose="020F0502020204030204" pitchFamily="34" charset="0"/>
              </a:rPr>
              <a:t>Falling Stock Prices;</a:t>
            </a:r>
            <a:endParaRPr lang="en-IN" dirty="0">
              <a:latin typeface="Calibri" panose="020F0502020204030204" pitchFamily="34" charset="0"/>
              <a:cs typeface="Calibri" panose="020F0502020204030204" pitchFamily="34" charset="0"/>
            </a:endParaRPr>
          </a:p>
          <a:p>
            <a:pPr lvl="2" algn="just"/>
            <a:r>
              <a:rPr lang="en-IN" sz="1800" dirty="0">
                <a:latin typeface="Calibri" panose="020F0502020204030204" pitchFamily="34" charset="0"/>
                <a:cs typeface="Calibri" panose="020F0502020204030204" pitchFamily="34" charset="0"/>
              </a:rPr>
              <a:t>To maintain reputation etc.</a:t>
            </a:r>
            <a:endParaRPr lang="en-IN" b="0" dirty="0">
              <a:latin typeface="Calibri" panose="020F0502020204030204" pitchFamily="34" charset="0"/>
              <a:cs typeface="Calibri" panose="020F0502020204030204" pitchFamily="34" charset="0"/>
            </a:endParaRPr>
          </a:p>
          <a:p>
            <a:pPr marL="0" indent="0" algn="just"/>
            <a:r>
              <a:rPr lang="en-IN" sz="1800" u="sng" dirty="0">
                <a:latin typeface="Calibri" panose="020F0502020204030204" pitchFamily="34" charset="0"/>
                <a:cs typeface="Calibri" panose="020F0502020204030204" pitchFamily="34" charset="0"/>
              </a:rPr>
              <a:t>Pressure with Financial contents:</a:t>
            </a:r>
            <a:r>
              <a:rPr lang="en-IN" sz="1800" b="0" dirty="0">
                <a:latin typeface="Calibri" panose="020F0502020204030204" pitchFamily="34" charset="0"/>
                <a:cs typeface="Calibri" panose="020F0502020204030204" pitchFamily="34" charset="0"/>
              </a:rPr>
              <a:t> Such pressures may be long term and short term. These arise when people are in need of cash. These can again be classified as follows:</a:t>
            </a:r>
            <a:r>
              <a:rPr lang="en-IN" b="0" dirty="0">
                <a:latin typeface="Calibri" panose="020F0502020204030204" pitchFamily="34" charset="0"/>
                <a:cs typeface="Calibri" panose="020F0502020204030204" pitchFamily="34" charset="0"/>
              </a:rPr>
              <a:t> </a:t>
            </a:r>
          </a:p>
          <a:p>
            <a:pPr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Itching palm and greediness;</a:t>
            </a:r>
            <a:endParaRPr lang="en-IN" b="0" dirty="0">
              <a:latin typeface="Calibri" panose="020F0502020204030204" pitchFamily="34" charset="0"/>
              <a:cs typeface="Calibri" panose="020F0502020204030204" pitchFamily="34" charset="0"/>
            </a:endParaRPr>
          </a:p>
          <a:p>
            <a:pPr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Desire to live well;</a:t>
            </a:r>
            <a:r>
              <a:rPr lang="en-IN" b="0" dirty="0">
                <a:latin typeface="Calibri" panose="020F0502020204030204" pitchFamily="34" charset="0"/>
                <a:cs typeface="Calibri" panose="020F0502020204030204" pitchFamily="34" charset="0"/>
              </a:rPr>
              <a:t> </a:t>
            </a:r>
          </a:p>
          <a:p>
            <a:pPr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High amount of personal debts and health expenditures;</a:t>
            </a:r>
            <a:r>
              <a:rPr lang="en-IN" b="0" dirty="0">
                <a:latin typeface="Calibri" panose="020F0502020204030204" pitchFamily="34" charset="0"/>
                <a:cs typeface="Calibri" panose="020F0502020204030204" pitchFamily="34" charset="0"/>
              </a:rPr>
              <a:t> </a:t>
            </a:r>
          </a:p>
          <a:p>
            <a:pPr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Unexpected financial needs;</a:t>
            </a:r>
            <a:endParaRPr lang="en-IN" b="0" dirty="0">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595293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534400" cy="4419600"/>
          </a:xfrm>
        </p:spPr>
        <p:txBody>
          <a:bodyPr>
            <a:normAutofit/>
          </a:bodyPr>
          <a:lstStyle/>
          <a:p>
            <a:pPr marL="0" indent="0" algn="just"/>
            <a:r>
              <a:rPr lang="en-IN" sz="2000" u="sng" dirty="0">
                <a:latin typeface="Calibri" panose="020F0502020204030204" pitchFamily="34" charset="0"/>
                <a:cs typeface="Calibri" panose="020F0502020204030204" pitchFamily="34" charset="0"/>
              </a:rPr>
              <a:t>Pressure stemming from bad habits:</a:t>
            </a:r>
            <a:r>
              <a:rPr lang="en-IN" sz="2000" b="0" u="sng" dirty="0">
                <a:latin typeface="Calibri" panose="020F0502020204030204" pitchFamily="34" charset="0"/>
                <a:cs typeface="Calibri" panose="020F0502020204030204" pitchFamily="34" charset="0"/>
              </a:rPr>
              <a:t>-</a:t>
            </a:r>
            <a:r>
              <a:rPr lang="en-IN" sz="2000" b="0" dirty="0">
                <a:latin typeface="Calibri" panose="020F0502020204030204" pitchFamily="34" charset="0"/>
                <a:cs typeface="Calibri" panose="020F0502020204030204" pitchFamily="34" charset="0"/>
              </a:rPr>
              <a:t> Such pressures are accepted as the worst kind of factors motivating frauds. The main reasons for such pressures are some attributes related with human qualities. Such attributes are:</a:t>
            </a:r>
          </a:p>
          <a:p>
            <a:pPr marL="285750" indent="-285750"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Gambling, Drug or alcohol addict;</a:t>
            </a:r>
          </a:p>
          <a:p>
            <a:pPr marL="285750" indent="-285750"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Night Life habit;</a:t>
            </a:r>
          </a:p>
          <a:p>
            <a:pPr marL="0" indent="0" algn="just"/>
            <a:r>
              <a:rPr lang="en-IN" sz="2000" u="sng" dirty="0">
                <a:latin typeface="Calibri" panose="020F0502020204030204" pitchFamily="34" charset="0"/>
                <a:cs typeface="Calibri" panose="020F0502020204030204" pitchFamily="34" charset="0"/>
              </a:rPr>
              <a:t>Pressures related with jobs:</a:t>
            </a:r>
            <a:r>
              <a:rPr lang="en-IN" sz="1800" b="0" dirty="0">
                <a:latin typeface="Calibri" panose="020F0502020204030204" pitchFamily="34" charset="0"/>
                <a:cs typeface="Calibri" panose="020F0502020204030204" pitchFamily="34" charset="0"/>
              </a:rPr>
              <a:t> </a:t>
            </a:r>
            <a:r>
              <a:rPr lang="en-IN" sz="2000" b="0" dirty="0">
                <a:latin typeface="Calibri" panose="020F0502020204030204" pitchFamily="34" charset="0"/>
                <a:cs typeface="Calibri" panose="020F0502020204030204" pitchFamily="34" charset="0"/>
              </a:rPr>
              <a:t>Such pressures stem from the following:</a:t>
            </a:r>
          </a:p>
          <a:p>
            <a:pPr lvl="0"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Being Dissatisfied with the job;</a:t>
            </a:r>
          </a:p>
          <a:p>
            <a:pPr lvl="0"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The idea of an unfair attitude;</a:t>
            </a:r>
          </a:p>
          <a:p>
            <a:pPr lvl="0"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Not getting promotion when expected;</a:t>
            </a:r>
          </a:p>
          <a:p>
            <a:pPr lvl="0"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Lower wages structures;</a:t>
            </a:r>
          </a:p>
          <a:p>
            <a:pPr lvl="0"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Not admired by Supervisors.</a:t>
            </a:r>
          </a:p>
          <a:p>
            <a:pPr lvl="0" algn="just">
              <a:buFont typeface="Wingdings" panose="05000000000000000000" pitchFamily="2" charset="2"/>
              <a:buChar char="ü"/>
            </a:pPr>
            <a:endParaRPr lang="en-IN" dirty="0"/>
          </a:p>
          <a:p>
            <a:pPr marL="0" indent="0" algn="just"/>
            <a:endParaRPr lang="en-IN" b="0" dirty="0"/>
          </a:p>
        </p:txBody>
      </p:sp>
      <p:pic>
        <p:nvPicPr>
          <p:cNvPr id="2051" name="Picture 3">
            <a:extLst>
              <a:ext uri="{FF2B5EF4-FFF2-40B4-BE49-F238E27FC236}">
                <a16:creationId xmlns:a16="http://schemas.microsoft.com/office/drawing/2014/main" id="{A219FAA8-1567-4965-AA09-DB6D53DCF65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8800" y="3767540"/>
            <a:ext cx="2362200" cy="2403282"/>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a:extLst>
              <a:ext uri="{FF2B5EF4-FFF2-40B4-BE49-F238E27FC236}">
                <a16:creationId xmlns:a16="http://schemas.microsoft.com/office/drawing/2014/main" id="{2AC9949C-77E1-4CD4-AC30-90DD35B6B5B6}"/>
              </a:ext>
            </a:extLst>
          </p:cNvPr>
          <p:cNvSpPr>
            <a:spLocks noGrp="1"/>
          </p:cNvSpPr>
          <p:nvPr>
            <p:ph type="title"/>
          </p:nvPr>
        </p:nvSpPr>
        <p:spPr>
          <a:xfrm>
            <a:off x="457201" y="365127"/>
            <a:ext cx="7886702" cy="549275"/>
          </a:xfrm>
        </p:spPr>
        <p:txBody>
          <a:bodyPr/>
          <a:lstStyle/>
          <a:p>
            <a:r>
              <a:rPr lang="en-IN" b="1" dirty="0">
                <a:solidFill>
                  <a:srgbClr val="002060"/>
                </a:solidFill>
              </a:rPr>
              <a:t>Pressure Factors</a:t>
            </a:r>
            <a:endParaRPr lang="en-IN"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607573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200" b="1" dirty="0">
                <a:solidFill>
                  <a:srgbClr val="002060"/>
                </a:solidFill>
                <a:latin typeface="Calibri" panose="020F0502020204030204" pitchFamily="34" charset="0"/>
                <a:cs typeface="Calibri" panose="020F0502020204030204" pitchFamily="34" charset="0"/>
              </a:rPr>
              <a:t>opportunity Factors</a:t>
            </a:r>
            <a:endParaRPr lang="en-IN" dirty="0">
              <a:solidFill>
                <a:srgbClr val="00206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822960" y="990600"/>
            <a:ext cx="7520940" cy="4343400"/>
          </a:xfrm>
        </p:spPr>
        <p:txBody>
          <a:bodyPr>
            <a:normAutofit/>
          </a:bodyPr>
          <a:lstStyle/>
          <a:p>
            <a:pPr marL="0" indent="0" algn="just"/>
            <a:r>
              <a:rPr lang="en-IN" sz="1800" b="0" dirty="0">
                <a:latin typeface="Calibri" panose="020F0502020204030204" pitchFamily="34" charset="0"/>
                <a:cs typeface="Calibri" panose="020F0502020204030204" pitchFamily="34" charset="0"/>
              </a:rPr>
              <a:t>These factors directly involve top management and owners of the business in particular. The control structure of a business and fraud has inverse correlation i.e. Better the control structure; lower the scope of committing fraud and vice versa. The following factors are responsible for providing opportunity to commit frauds.</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Weak moral policies;</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Undisclosed contracts made with third parties and partners;</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In capabilities to assess the quality of job performed by the employees;</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Absence of well disciplined environment in which fraudsters will be published;</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Ignorance, indifference and inabilities of top management;</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Lack of healthy audit work.</a:t>
            </a:r>
          </a:p>
        </p:txBody>
      </p:sp>
      <p:pic>
        <p:nvPicPr>
          <p:cNvPr id="5122" name="Picture 2">
            <a:extLst>
              <a:ext uri="{FF2B5EF4-FFF2-40B4-BE49-F238E27FC236}">
                <a16:creationId xmlns:a16="http://schemas.microsoft.com/office/drawing/2014/main" id="{4836CD53-95D6-4A52-BCAC-C8024783B6A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5434012"/>
            <a:ext cx="1066800" cy="114300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873157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11467"/>
            <a:ext cx="7520940" cy="548640"/>
          </a:xfrm>
        </p:spPr>
        <p:txBody>
          <a:bodyPr/>
          <a:lstStyle/>
          <a:p>
            <a:r>
              <a:rPr lang="en-IN" b="1" dirty="0">
                <a:solidFill>
                  <a:srgbClr val="002060"/>
                </a:solidFill>
                <a:latin typeface="Calibri" panose="020F0502020204030204" pitchFamily="34" charset="0"/>
                <a:cs typeface="Calibri" panose="020F0502020204030204" pitchFamily="34" charset="0"/>
              </a:rPr>
              <a:t>Efforts to justify fraud Factors</a:t>
            </a:r>
            <a:endParaRPr lang="en-IN" dirty="0">
              <a:solidFill>
                <a:srgbClr val="00206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328612" y="860107"/>
            <a:ext cx="8586788" cy="4419600"/>
          </a:xfrm>
        </p:spPr>
        <p:txBody>
          <a:bodyPr>
            <a:normAutofit/>
          </a:bodyPr>
          <a:lstStyle/>
          <a:p>
            <a:pPr marL="0" indent="0" algn="just"/>
            <a:r>
              <a:rPr lang="en-IN" sz="1800" b="0" dirty="0">
                <a:latin typeface="Calibri" panose="020F0502020204030204" pitchFamily="34" charset="0"/>
                <a:cs typeface="Calibri" panose="020F0502020204030204" pitchFamily="34" charset="0"/>
              </a:rPr>
              <a:t>It is the defence mechanism of fraudsters in order to justify his/her action. The examples include: </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I had borrowed the money, I would pay back;</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This is in return for my efforts for the business;</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Nobody has suffered as a result  of this;</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I have taken the money for the good purpose;</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I didn’t know that this was a crime;</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Business has deserved this;</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Since business evades tax, I have taken something which was already mine. </a:t>
            </a:r>
          </a:p>
          <a:p>
            <a:pPr marL="0" indent="0" algn="just"/>
            <a:r>
              <a:rPr lang="en-IN" sz="1800" b="0" dirty="0">
                <a:latin typeface="Calibri" panose="020F0502020204030204" pitchFamily="34" charset="0"/>
                <a:cs typeface="Calibri" panose="020F0502020204030204" pitchFamily="34" charset="0"/>
              </a:rPr>
              <a:t>In order to prevent all these factors, business should establish moral code and provide employee training.</a:t>
            </a:r>
          </a:p>
        </p:txBody>
      </p:sp>
      <p:pic>
        <p:nvPicPr>
          <p:cNvPr id="6146" name="Picture 2">
            <a:extLst>
              <a:ext uri="{FF2B5EF4-FFF2-40B4-BE49-F238E27FC236}">
                <a16:creationId xmlns:a16="http://schemas.microsoft.com/office/drawing/2014/main" id="{B6C0F17D-AB9A-474B-841B-5D2DD41931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2" y="1524000"/>
            <a:ext cx="2200275" cy="190500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829565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200" b="1" dirty="0">
                <a:solidFill>
                  <a:srgbClr val="002060"/>
                </a:solidFill>
                <a:latin typeface="Calibri" panose="020F0502020204030204" pitchFamily="34" charset="0"/>
                <a:cs typeface="Calibri" panose="020F0502020204030204" pitchFamily="34" charset="0"/>
              </a:rPr>
              <a:t>Types of fraud</a:t>
            </a:r>
            <a:r>
              <a:rPr lang="en-IN" b="1" u="sng" dirty="0">
                <a:solidFill>
                  <a:srgbClr val="002060"/>
                </a:solidFill>
              </a:rPr>
              <a:t> </a:t>
            </a:r>
            <a:endParaRPr lang="en-IN" u="sng" dirty="0">
              <a:solidFill>
                <a:srgbClr val="002060"/>
              </a:solidFill>
            </a:endParaRPr>
          </a:p>
        </p:txBody>
      </p:sp>
      <p:sp>
        <p:nvSpPr>
          <p:cNvPr id="3" name="Content Placeholder 2"/>
          <p:cNvSpPr>
            <a:spLocks noGrp="1"/>
          </p:cNvSpPr>
          <p:nvPr>
            <p:ph idx="1"/>
          </p:nvPr>
        </p:nvSpPr>
        <p:spPr>
          <a:xfrm>
            <a:off x="800100" y="914400"/>
            <a:ext cx="7543800" cy="1981200"/>
          </a:xfrm>
        </p:spPr>
        <p:txBody>
          <a:bodyPr>
            <a:normAutofit/>
          </a:bodyPr>
          <a:lstStyle/>
          <a:p>
            <a:pPr marL="0" indent="0" algn="just"/>
            <a:r>
              <a:rPr lang="en-IN" sz="2000" b="0" dirty="0">
                <a:latin typeface="Calibri" panose="020F0502020204030204" pitchFamily="34" charset="0"/>
                <a:cs typeface="Calibri" panose="020F0502020204030204" pitchFamily="34" charset="0"/>
              </a:rPr>
              <a:t>The forensic accountant could be asked to investigate many different types of fraud. The most common involves theft, including cash, inventory and fraudulent payments. The three categories of frauds are corruption, asset misappropriation and financial statement fraud. They are elaborated in the following slides:</a:t>
            </a:r>
          </a:p>
        </p:txBody>
      </p:sp>
      <p:pic>
        <p:nvPicPr>
          <p:cNvPr id="5" name="Picture 4" descr="Forensic Audit theme">
            <a:extLst>
              <a:ext uri="{FF2B5EF4-FFF2-40B4-BE49-F238E27FC236}">
                <a16:creationId xmlns:a16="http://schemas.microsoft.com/office/drawing/2014/main" id="{2CAE90B4-6F85-44EC-A1A3-8AD94578E36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2667000"/>
            <a:ext cx="3429000" cy="2286000"/>
          </a:xfrm>
          <a:prstGeom prst="rect">
            <a:avLst/>
          </a:prstGeom>
          <a:noFill/>
          <a:ln>
            <a:noFill/>
          </a:ln>
        </p:spPr>
      </p:pic>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3809967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520940" cy="548640"/>
          </a:xfrm>
        </p:spPr>
        <p:txBody>
          <a:bodyPr/>
          <a:lstStyle/>
          <a:p>
            <a:r>
              <a:rPr lang="en-IN" b="1" dirty="0">
                <a:solidFill>
                  <a:srgbClr val="002060"/>
                </a:solidFill>
                <a:latin typeface="Calibri" panose="020F0502020204030204" pitchFamily="34" charset="0"/>
                <a:cs typeface="Calibri" panose="020F0502020204030204" pitchFamily="34" charset="0"/>
              </a:rPr>
              <a:t>a. corruption</a:t>
            </a:r>
            <a:endParaRPr lang="en-IN" dirty="0">
              <a:solidFill>
                <a:srgbClr val="002060"/>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152400" y="777240"/>
            <a:ext cx="8763000" cy="4328160"/>
          </a:xfrm>
        </p:spPr>
        <p:txBody>
          <a:bodyPr>
            <a:noAutofit/>
          </a:bodyPr>
          <a:lstStyle/>
          <a:p>
            <a:pPr marL="0" indent="0" algn="just"/>
            <a:r>
              <a:rPr lang="en-IN" sz="1800" b="0" dirty="0">
                <a:latin typeface="Calibri" panose="020F0502020204030204" pitchFamily="34" charset="0"/>
                <a:cs typeface="Calibri" panose="020F0502020204030204" pitchFamily="34" charset="0"/>
              </a:rPr>
              <a:t>There are three types of corruption frauds: conflicts of interest, bribery, and extortion. Research shows that corruption is involved in around one third of all frauds.</a:t>
            </a:r>
          </a:p>
          <a:p>
            <a:pPr algn="just">
              <a:buFont typeface="Wingdings" panose="05000000000000000000" pitchFamily="2" charset="2"/>
              <a:buChar char="§"/>
            </a:pPr>
            <a:r>
              <a:rPr lang="en-IN" sz="1800" b="0" dirty="0">
                <a:latin typeface="Calibri" panose="020F0502020204030204" pitchFamily="34" charset="0"/>
                <a:cs typeface="Calibri" panose="020F0502020204030204" pitchFamily="34" charset="0"/>
              </a:rPr>
              <a:t>In a conflict of interest fraud, the fraudster exerts his/her influence to achieve a personal gain which detrimentally affects the company. The fraudster may not benefit financially, but rather receives an undisclosed personal benefit as a result of the situation. For example, a manager may approve the expenses of an employee who is also a personal friend in order to maintain that friendship, even if the expenses are inaccurate.</a:t>
            </a:r>
          </a:p>
          <a:p>
            <a:pPr algn="just">
              <a:buFont typeface="Wingdings" panose="05000000000000000000" pitchFamily="2" charset="2"/>
              <a:buChar char="§"/>
            </a:pPr>
            <a:r>
              <a:rPr lang="en-IN" sz="1800" b="0" dirty="0">
                <a:latin typeface="Calibri" panose="020F0502020204030204" pitchFamily="34" charset="0"/>
                <a:cs typeface="Calibri" panose="020F0502020204030204" pitchFamily="34" charset="0"/>
              </a:rPr>
              <a:t>Bribery is when money (or something else of value) is offered in order to influence a situation in one’s favour. For example, Tele smith bribing an employee of Techno smith company to provide certain data to aid Tele smith in preparing a tender offer to Techno smith.</a:t>
            </a:r>
          </a:p>
          <a:p>
            <a:pPr algn="just">
              <a:buFont typeface="Wingdings" panose="05000000000000000000" pitchFamily="2" charset="2"/>
              <a:buChar char="§"/>
            </a:pPr>
            <a:r>
              <a:rPr lang="en-IN" sz="1800" b="0" dirty="0">
                <a:latin typeface="Calibri" panose="020F0502020204030204" pitchFamily="34" charset="0"/>
                <a:cs typeface="Calibri" panose="020F0502020204030204" pitchFamily="34" charset="0"/>
              </a:rPr>
              <a:t>Extortion is the opposite of bribery, and happens when money is demanded (rather than offered) in order to secure a particular outcome.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3181552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65760"/>
            <a:ext cx="7520940" cy="548640"/>
          </a:xfrm>
        </p:spPr>
        <p:txBody>
          <a:bodyPr/>
          <a:lstStyle/>
          <a:p>
            <a:r>
              <a:rPr lang="en-IN" b="1" dirty="0">
                <a:solidFill>
                  <a:srgbClr val="002060"/>
                </a:solidFill>
                <a:latin typeface="Calibri" panose="020F0502020204030204" pitchFamily="34" charset="0"/>
                <a:cs typeface="Calibri" panose="020F0502020204030204" pitchFamily="34" charset="0"/>
              </a:rPr>
              <a:t>b. Assets misappropriation</a:t>
            </a:r>
            <a:endParaRPr lang="en-IN" dirty="0">
              <a:solidFill>
                <a:srgbClr val="002060"/>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304800" y="914400"/>
            <a:ext cx="8382000" cy="4495800"/>
          </a:xfrm>
        </p:spPr>
        <p:txBody>
          <a:bodyPr>
            <a:noAutofit/>
          </a:bodyPr>
          <a:lstStyle/>
          <a:p>
            <a:pPr marL="0" indent="0" algn="just"/>
            <a:r>
              <a:rPr lang="en-IN" sz="1800" b="0" dirty="0">
                <a:latin typeface="Calibri" panose="020F0502020204030204" pitchFamily="34" charset="0"/>
                <a:cs typeface="Calibri" panose="020F0502020204030204" pitchFamily="34" charset="0"/>
              </a:rPr>
              <a:t>By far the most common frauds are those involving asset misappropriation, and there are many different types of fraud which fall into this category.</a:t>
            </a:r>
          </a:p>
          <a:p>
            <a:pPr marL="0" indent="0" algn="just"/>
            <a:r>
              <a:rPr lang="en-IN" sz="1800" b="0" dirty="0">
                <a:latin typeface="Calibri" panose="020F0502020204030204" pitchFamily="34" charset="0"/>
                <a:cs typeface="Calibri" panose="020F0502020204030204" pitchFamily="34" charset="0"/>
              </a:rPr>
              <a:t>The common feature is the theft of cash or other assets from the company, for example:</a:t>
            </a:r>
          </a:p>
          <a:p>
            <a:pPr lvl="0" algn="just">
              <a:buFont typeface="Arial" panose="020B0604020202020204" pitchFamily="34" charset="0"/>
              <a:buChar char="•"/>
            </a:pPr>
            <a:r>
              <a:rPr lang="en-IN" sz="1800" b="0" u="sng" dirty="0">
                <a:latin typeface="Calibri" panose="020F0502020204030204" pitchFamily="34" charset="0"/>
                <a:cs typeface="Calibri" panose="020F0502020204030204" pitchFamily="34" charset="0"/>
              </a:rPr>
              <a:t>Cash theft:</a:t>
            </a:r>
            <a:r>
              <a:rPr lang="en-IN" sz="1800" b="0" dirty="0">
                <a:latin typeface="Calibri" panose="020F0502020204030204" pitchFamily="34" charset="0"/>
                <a:cs typeface="Calibri" panose="020F0502020204030204" pitchFamily="34" charset="0"/>
              </a:rPr>
              <a:t> Misappropriation of cash , the stealing of physical cash, for example petty cash, from the premises of a company.</a:t>
            </a:r>
          </a:p>
          <a:p>
            <a:pPr lvl="0" algn="just">
              <a:buFont typeface="Arial" panose="020B0604020202020204" pitchFamily="34" charset="0"/>
              <a:buChar char="•"/>
            </a:pPr>
            <a:r>
              <a:rPr lang="en-IN" sz="1800" b="0" u="sng" dirty="0">
                <a:latin typeface="Calibri" panose="020F0502020204030204" pitchFamily="34" charset="0"/>
                <a:cs typeface="Calibri" panose="020F0502020204030204" pitchFamily="34" charset="0"/>
              </a:rPr>
              <a:t>Fraudulent disbursements:</a:t>
            </a:r>
            <a:r>
              <a:rPr lang="en-IN" sz="1800" b="0" dirty="0">
                <a:latin typeface="Calibri" panose="020F0502020204030204" pitchFamily="34" charset="0"/>
                <a:cs typeface="Calibri" panose="020F0502020204030204" pitchFamily="34" charset="0"/>
              </a:rPr>
              <a:t> raising fake invoices, company funds being used to make fraudulent payments. Common examples include billing schemes, where payments are made to a fictitious supplier, and payroll schemes, where payments are made to fictitious employees (often known as ‘ghost employees’).</a:t>
            </a:r>
          </a:p>
          <a:p>
            <a:pPr lvl="0" algn="just">
              <a:buFont typeface="Arial" panose="020B0604020202020204" pitchFamily="34" charset="0"/>
              <a:buChar char="•"/>
            </a:pPr>
            <a:r>
              <a:rPr lang="en-IN" sz="1800" b="0" u="sng" dirty="0">
                <a:latin typeface="Calibri" panose="020F0502020204030204" pitchFamily="34" charset="0"/>
                <a:cs typeface="Calibri" panose="020F0502020204030204" pitchFamily="34" charset="0"/>
              </a:rPr>
              <a:t>Inventory frauds:</a:t>
            </a:r>
            <a:r>
              <a:rPr lang="en-IN" sz="1800" b="0" dirty="0">
                <a:latin typeface="Calibri" panose="020F0502020204030204" pitchFamily="34" charset="0"/>
                <a:cs typeface="Calibri" panose="020F0502020204030204" pitchFamily="34" charset="0"/>
              </a:rPr>
              <a:t> the theft of inventory from the company.</a:t>
            </a:r>
          </a:p>
          <a:p>
            <a:pPr lvl="0" algn="just">
              <a:buFont typeface="Arial" panose="020B0604020202020204" pitchFamily="34" charset="0"/>
              <a:buChar char="•"/>
            </a:pPr>
            <a:r>
              <a:rPr lang="en-IN" sz="1800" b="0" u="sng" dirty="0">
                <a:latin typeface="Calibri" panose="020F0502020204030204" pitchFamily="34" charset="0"/>
                <a:cs typeface="Calibri" panose="020F0502020204030204" pitchFamily="34" charset="0"/>
              </a:rPr>
              <a:t>Misuse of assets</a:t>
            </a:r>
            <a:r>
              <a:rPr lang="en-IN" sz="1800" b="0" dirty="0">
                <a:latin typeface="Calibri" panose="020F0502020204030204" pitchFamily="34" charset="0"/>
                <a:cs typeface="Calibri" panose="020F0502020204030204" pitchFamily="34" charset="0"/>
              </a:rPr>
              <a:t>: employees using company assets for their own personal interest.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2186179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543800" cy="548640"/>
          </a:xfrm>
        </p:spPr>
        <p:txBody>
          <a:bodyPr/>
          <a:lstStyle/>
          <a:p>
            <a:r>
              <a:rPr lang="en-IN" b="1" dirty="0">
                <a:solidFill>
                  <a:srgbClr val="002060"/>
                </a:solidFill>
                <a:latin typeface="Calibri" panose="020F0502020204030204" pitchFamily="34" charset="0"/>
                <a:cs typeface="Calibri" panose="020F0502020204030204" pitchFamily="34" charset="0"/>
              </a:rPr>
              <a:t>c. Financial statements fraud</a:t>
            </a:r>
            <a:endParaRPr lang="en-IN" dirty="0">
              <a:solidFill>
                <a:srgbClr val="002060"/>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381000" y="1066800"/>
            <a:ext cx="8458200" cy="4343400"/>
          </a:xfrm>
        </p:spPr>
        <p:txBody>
          <a:bodyPr>
            <a:noAutofit/>
          </a:bodyPr>
          <a:lstStyle/>
          <a:p>
            <a:pPr algn="just"/>
            <a:r>
              <a:rPr lang="en-IN" sz="1800" b="0" dirty="0"/>
              <a:t>      </a:t>
            </a:r>
            <a:r>
              <a:rPr lang="en-IN" sz="2000" b="0" dirty="0">
                <a:latin typeface="Calibri" panose="020F0502020204030204" pitchFamily="34" charset="0"/>
                <a:cs typeface="Calibri" panose="020F0502020204030204" pitchFamily="34" charset="0"/>
              </a:rPr>
              <a:t>This is also known as fraudulent financial reporting, and is a type of fraud that causes a material misstatement in the financial statements. It can include deliberate falsification of accounting records; omission of transactions– either revenue or expenses, non-disclosure of relevant details from the financial statements, balances or disclosures from the financial statements; or the misapplication of financial reporting standards. This is often carried out with the intention of presenting the financial statements with a particular bias, for example concealing liabilities in order to improve any analysis of liquidity and gearing. Companies get into this type of fraud to try to show the company’s financial performance as better than what it actually is. The goal of presenting fraudulent numbers may be to improve liquidity, ensure top management continue receiving bonuses, or to deal with pressure for market performance.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1555752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65760"/>
            <a:ext cx="8153400" cy="853440"/>
          </a:xfrm>
        </p:spPr>
        <p:txBody>
          <a:bodyPr/>
          <a:lstStyle/>
          <a:p>
            <a:r>
              <a:rPr lang="en-IN" b="1" dirty="0">
                <a:solidFill>
                  <a:srgbClr val="002060"/>
                </a:solidFill>
                <a:latin typeface="Calibri" panose="020F0502020204030204" pitchFamily="34" charset="0"/>
                <a:cs typeface="Calibri" panose="020F0502020204030204" pitchFamily="34" charset="0"/>
              </a:rPr>
              <a:t>Procedure for forensic audit investigation</a:t>
            </a:r>
            <a:endParaRPr lang="en-IN" dirty="0">
              <a:solidFill>
                <a:srgbClr val="002060"/>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533400" y="1219200"/>
            <a:ext cx="7924800" cy="4191000"/>
          </a:xfrm>
        </p:spPr>
        <p:txBody>
          <a:bodyPr>
            <a:noAutofit/>
          </a:bodyPr>
          <a:lstStyle/>
          <a:p>
            <a:pPr marL="0" indent="0" algn="just"/>
            <a:r>
              <a:rPr lang="en-IN" sz="1700" b="0" dirty="0">
                <a:latin typeface="Calibri" panose="020F0502020204030204" pitchFamily="34" charset="0"/>
                <a:cs typeface="Calibri" panose="020F0502020204030204" pitchFamily="34" charset="0"/>
              </a:rPr>
              <a:t>The investigation process is similar to regular audit of financial statements. The forensic auditor should take steps for planning, review and a report. If the investigation is to be conducted to unearth the fraud in respect of purchases, then a complete investigation is to be conducted for due diligence of all the suppliers of the company. This investigation will include verification of the prices at which the goods are supplied by the various suppliers with the prices prevailing in the market from the third party sources. There may be instances of bogus bills being accounted for into the books of accounts without receiving the goods. The forensic auditor has to collect the evidence to unearth the fraud. He will also access the quantum of losses suffered by the company. The findings are presented to the client or the appointing authority.</a:t>
            </a:r>
          </a:p>
          <a:p>
            <a:pPr marL="0" indent="0" algn="just"/>
            <a:r>
              <a:rPr lang="en-IN" sz="1700" b="0" dirty="0">
                <a:latin typeface="Calibri" panose="020F0502020204030204" pitchFamily="34" charset="0"/>
                <a:cs typeface="Calibri" panose="020F0502020204030204" pitchFamily="34" charset="0"/>
              </a:rPr>
              <a:t>Thus, the procedure for forensic audit will be changed according to the requirement and type of the forensic audit.</a:t>
            </a:r>
          </a:p>
          <a:p>
            <a:pPr marL="0" indent="0" algn="just"/>
            <a:r>
              <a:rPr lang="en-IN" sz="1700" b="0" dirty="0">
                <a:latin typeface="Calibri" panose="020F0502020204030204" pitchFamily="34" charset="0"/>
                <a:cs typeface="Calibri" panose="020F0502020204030204" pitchFamily="34" charset="0"/>
              </a:rPr>
              <a:t>The method for conducting forensic audit are as follows:</a:t>
            </a:r>
          </a:p>
          <a:p>
            <a:pPr algn="just"/>
            <a:endParaRPr lang="en-IN" sz="17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2813116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810500" cy="1371600"/>
          </a:xfrm>
        </p:spPr>
        <p:txBody>
          <a:bodyPr/>
          <a:lstStyle/>
          <a:p>
            <a:r>
              <a:rPr lang="en-IN" sz="4000" b="1" i="1" dirty="0">
                <a:solidFill>
                  <a:srgbClr val="002060"/>
                </a:solidFill>
                <a:latin typeface="Calibri" panose="020F0502020204030204" pitchFamily="34" charset="0"/>
                <a:cs typeface="Calibri" panose="020F0502020204030204" pitchFamily="34" charset="0"/>
              </a:rPr>
              <a:t>Situation oriented procedures</a:t>
            </a:r>
            <a:endParaRPr lang="en-IN" i="1" dirty="0">
              <a:solidFill>
                <a:srgbClr val="002060"/>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4E5A84FF-9DE5-411B-94F1-48EBCF62662B}"/>
              </a:ext>
            </a:extLst>
          </p:cNvPr>
          <p:cNvSpPr>
            <a:spLocks noGrp="1"/>
          </p:cNvSpPr>
          <p:nvPr>
            <p:ph idx="1"/>
          </p:nvPr>
        </p:nvSpPr>
        <p:spPr>
          <a:xfrm>
            <a:off x="685800" y="1524002"/>
            <a:ext cx="7658100" cy="3156477"/>
          </a:xfrm>
        </p:spPr>
        <p:txBody>
          <a:bodyPr>
            <a:noAutofit/>
          </a:bodyPr>
          <a:lstStyle/>
          <a:p>
            <a:pPr lvl="0">
              <a:buFont typeface="Arial" panose="020B0604020202020204" pitchFamily="34" charset="0"/>
              <a:buChar char="•"/>
            </a:pPr>
            <a:r>
              <a:rPr lang="en-IN" sz="2400" dirty="0">
                <a:latin typeface="Calibri" panose="020F0502020204030204" pitchFamily="34" charset="0"/>
                <a:cs typeface="Calibri" panose="020F0502020204030204" pitchFamily="34" charset="0"/>
              </a:rPr>
              <a:t>Meeting with the client and accepting the engagement</a:t>
            </a:r>
          </a:p>
          <a:p>
            <a:pPr lvl="0">
              <a:buFont typeface="Arial" panose="020B0604020202020204" pitchFamily="34" charset="0"/>
              <a:buChar char="•"/>
            </a:pPr>
            <a:r>
              <a:rPr lang="en-IN" sz="2400" dirty="0">
                <a:latin typeface="Calibri" panose="020F0502020204030204" pitchFamily="34" charset="0"/>
                <a:cs typeface="Calibri" panose="020F0502020204030204" pitchFamily="34" charset="0"/>
              </a:rPr>
              <a:t>Performing conflict check</a:t>
            </a:r>
          </a:p>
          <a:p>
            <a:pPr lvl="0">
              <a:buFont typeface="Arial" panose="020B0604020202020204" pitchFamily="34" charset="0"/>
              <a:buChar char="•"/>
            </a:pPr>
            <a:r>
              <a:rPr lang="en-IN" sz="2400" dirty="0">
                <a:latin typeface="Calibri" panose="020F0502020204030204" pitchFamily="34" charset="0"/>
                <a:cs typeface="Calibri" panose="020F0502020204030204" pitchFamily="34" charset="0"/>
              </a:rPr>
              <a:t>Performing initial investigation</a:t>
            </a:r>
          </a:p>
          <a:p>
            <a:pPr lvl="0">
              <a:buFont typeface="Arial" panose="020B0604020202020204" pitchFamily="34" charset="0"/>
              <a:buChar char="•"/>
            </a:pPr>
            <a:r>
              <a:rPr lang="en-IN" sz="2400" dirty="0">
                <a:latin typeface="Calibri" panose="020F0502020204030204" pitchFamily="34" charset="0"/>
                <a:cs typeface="Calibri" panose="020F0502020204030204" pitchFamily="34" charset="0"/>
              </a:rPr>
              <a:t>Planning the audit or formation of robust action plan</a:t>
            </a:r>
          </a:p>
          <a:p>
            <a:pPr lvl="0">
              <a:buFont typeface="Arial" panose="020B0604020202020204" pitchFamily="34" charset="0"/>
              <a:buChar char="•"/>
            </a:pPr>
            <a:r>
              <a:rPr lang="en-IN" sz="2400" dirty="0">
                <a:latin typeface="Calibri" panose="020F0502020204030204" pitchFamily="34" charset="0"/>
                <a:cs typeface="Calibri" panose="020F0502020204030204" pitchFamily="34" charset="0"/>
              </a:rPr>
              <a:t>Gathering relevant evidence</a:t>
            </a:r>
          </a:p>
          <a:p>
            <a:pPr lvl="0">
              <a:buFont typeface="Arial" panose="020B0604020202020204" pitchFamily="34" charset="0"/>
              <a:buChar char="•"/>
            </a:pPr>
            <a:r>
              <a:rPr lang="en-IN" sz="2400" dirty="0">
                <a:latin typeface="Calibri" panose="020F0502020204030204" pitchFamily="34" charset="0"/>
                <a:cs typeface="Calibri" panose="020F0502020204030204" pitchFamily="34" charset="0"/>
              </a:rPr>
              <a:t>Analysis of evidences and other supporting information</a:t>
            </a:r>
          </a:p>
          <a:p>
            <a:pPr lvl="0">
              <a:buFont typeface="Arial" panose="020B0604020202020204" pitchFamily="34" charset="0"/>
              <a:buChar char="•"/>
            </a:pPr>
            <a:r>
              <a:rPr lang="en-IN" sz="2400" dirty="0">
                <a:latin typeface="Calibri" panose="020F0502020204030204" pitchFamily="34" charset="0"/>
                <a:cs typeface="Calibri" panose="020F0502020204030204" pitchFamily="34" charset="0"/>
              </a:rPr>
              <a:t>Preparation of Report</a:t>
            </a:r>
          </a:p>
          <a:p>
            <a:endParaRPr lang="en-IN"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1927250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760"/>
            <a:ext cx="7734300" cy="929640"/>
          </a:xfrm>
        </p:spPr>
        <p:txBody>
          <a:bodyPr/>
          <a:lstStyle/>
          <a:p>
            <a:r>
              <a:rPr lang="en-IN" sz="3600" b="1" dirty="0">
                <a:solidFill>
                  <a:srgbClr val="002060"/>
                </a:solidFill>
                <a:latin typeface="Calibri" panose="020F0502020204030204" pitchFamily="34" charset="0"/>
                <a:cs typeface="Calibri" panose="020F0502020204030204" pitchFamily="34" charset="0"/>
              </a:rPr>
              <a:t>MEANINg</a:t>
            </a:r>
            <a:endParaRPr lang="en-IN" dirty="0">
              <a:solidFill>
                <a:srgbClr val="00206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323850" y="1295400"/>
            <a:ext cx="8305800" cy="3852372"/>
          </a:xfrm>
        </p:spPr>
        <p:txBody>
          <a:bodyPr>
            <a:normAutofit fontScale="85000" lnSpcReduction="10000"/>
          </a:bodyPr>
          <a:lstStyle/>
          <a:p>
            <a:pPr lvl="0"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A forensic audit is an examination and evaluation of Individual's or a company's financial information for use as evidence in court. A forensic audit can be conducted in order to prosecute a party for fraud, embezzlement or other financial claims. In addition, a forensic audit may be conducted to determine negligence, misuse of powers or even to determine undue benefits given to any other company or individual.</a:t>
            </a:r>
          </a:p>
          <a:p>
            <a:pPr lvl="0" algn="just">
              <a:buFont typeface="Arial" panose="020B0604020202020204" pitchFamily="34" charset="0"/>
              <a:buChar char="•"/>
            </a:pPr>
            <a:r>
              <a:rPr lang="en-US" sz="2000" b="0" dirty="0">
                <a:latin typeface="Calibri" panose="020F0502020204030204" pitchFamily="34" charset="0"/>
                <a:cs typeface="Calibri" panose="020F0502020204030204" pitchFamily="34" charset="0"/>
              </a:rPr>
              <a:t>Forensic audit is also conducted on behalf of the banks and financial institutions,           insolvency professional agency, SEBI or Management of the company. </a:t>
            </a:r>
          </a:p>
          <a:p>
            <a:pPr lvl="0" algn="just">
              <a:buFont typeface="Arial" panose="020B0604020202020204" pitchFamily="34" charset="0"/>
              <a:buChar char="•"/>
            </a:pPr>
            <a:r>
              <a:rPr lang="en-US" sz="2000" b="0" dirty="0">
                <a:latin typeface="Calibri" panose="020F0502020204030204" pitchFamily="34" charset="0"/>
                <a:cs typeface="Calibri" panose="020F0502020204030204" pitchFamily="34" charset="0"/>
              </a:rPr>
              <a:t>It is the process used to examine an individual’s or</a:t>
            </a:r>
            <a:r>
              <a:rPr lang="en-IN" sz="2000" b="0" dirty="0">
                <a:latin typeface="Calibri" panose="020F0502020204030204" pitchFamily="34" charset="0"/>
                <a:cs typeface="Calibri" panose="020F0502020204030204" pitchFamily="34" charset="0"/>
              </a:rPr>
              <a:t> company's financial information for use as evidence in court. </a:t>
            </a:r>
            <a:r>
              <a:rPr lang="en-US" sz="2000" b="0" dirty="0">
                <a:latin typeface="Calibri" panose="020F0502020204030204" pitchFamily="34" charset="0"/>
                <a:cs typeface="Calibri" panose="020F0502020204030204" pitchFamily="34" charset="0"/>
              </a:rPr>
              <a:t>It helps detect diversion of funds, willful defaults and window dressing of financial statements. </a:t>
            </a:r>
          </a:p>
          <a:p>
            <a:pPr lvl="0"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A forensic audit is therefore an independent and comprehensive process of reviewing a person’s or the company financial statements to determine if they are accurate and whether or not any financial benefit has been attained by way of presenting an unrealistic picture or any illegal activity.</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283072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853440"/>
          </a:xfrm>
        </p:spPr>
        <p:txBody>
          <a:bodyPr/>
          <a:lstStyle/>
          <a:p>
            <a:r>
              <a:rPr lang="en-IN" b="1" dirty="0">
                <a:solidFill>
                  <a:srgbClr val="002060"/>
                </a:solidFill>
                <a:latin typeface="Calibri" panose="020F0502020204030204" pitchFamily="34" charset="0"/>
                <a:cs typeface="Calibri" panose="020F0502020204030204" pitchFamily="34" charset="0"/>
              </a:rPr>
              <a:t>1. Accepting the investigation</a:t>
            </a:r>
            <a:endParaRPr lang="en-IN" dirty="0">
              <a:solidFill>
                <a:srgbClr val="002060"/>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533400" y="838200"/>
            <a:ext cx="7924800" cy="4191000"/>
          </a:xfrm>
        </p:spPr>
        <p:txBody>
          <a:bodyPr>
            <a:noAutofit/>
          </a:bodyPr>
          <a:lstStyle/>
          <a:p>
            <a:pPr marL="0" indent="0" algn="just"/>
            <a:r>
              <a:rPr lang="en-IN" sz="1800" b="0" dirty="0"/>
              <a:t>The forensic accountant must initially consider whether their firm has the necessary skills and experience to accept the work. Forensic investigations are specialist in nature, and the work requires detailed knowledge of fraud investigation techniques and the legal framework. Investigators must also have received training in interview and interrogation techniques, and in how to maintain the safe custody of evidence gathered. </a:t>
            </a:r>
          </a:p>
          <a:p>
            <a:pPr marL="0" indent="0" algn="just"/>
            <a:r>
              <a:rPr lang="en-IN" sz="1800" b="0" dirty="0"/>
              <a:t>Additional considerations include whether or not the investigation is being requested by an audit client. If it is, this poses extra ethical questions, as the investigating firm would be potentially exposed to self-review, advocacy and management threats to objectivity. Unless robust safeguards are put in place, the firm should not provide audit and forensic investigation services to the same client. Commercial considerations are also important, and a high fee level should be negotiated to compensate for the specialist nature of the work, and the likely involvement of senior and experienced members of the firm in the investigation.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2940686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620000" cy="1082040"/>
          </a:xfrm>
        </p:spPr>
        <p:txBody>
          <a:bodyPr/>
          <a:lstStyle/>
          <a:p>
            <a:r>
              <a:rPr lang="en-IN" b="1" dirty="0">
                <a:solidFill>
                  <a:srgbClr val="002060"/>
                </a:solidFill>
                <a:latin typeface="Calibri" panose="020F0502020204030204" pitchFamily="34" charset="0"/>
                <a:cs typeface="Calibri" panose="020F0502020204030204" pitchFamily="34" charset="0"/>
              </a:rPr>
              <a:t>2. planning the investigation</a:t>
            </a:r>
            <a:r>
              <a:rPr lang="en-IN" b="1" u="sng" dirty="0"/>
              <a:t> </a:t>
            </a:r>
            <a:endParaRPr lang="en-IN" u="sng" dirty="0"/>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304800" y="1234440"/>
            <a:ext cx="7924800" cy="4038600"/>
          </a:xfrm>
        </p:spPr>
        <p:txBody>
          <a:bodyPr>
            <a:noAutofit/>
          </a:bodyPr>
          <a:lstStyle/>
          <a:p>
            <a:pPr marL="0" indent="0" algn="just"/>
            <a:r>
              <a:rPr lang="en-IN" sz="2000" b="0" dirty="0">
                <a:latin typeface="Calibri" panose="020F0502020204030204" pitchFamily="34" charset="0"/>
                <a:cs typeface="Calibri" panose="020F0502020204030204" pitchFamily="34" charset="0"/>
              </a:rPr>
              <a:t>The investigating team must carefully consider what they have been asked to achieve and plan their work accordingly. The objectives of the investigation will include:</a:t>
            </a:r>
          </a:p>
          <a:p>
            <a:pPr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Identifying the type of fraud that has been operating, how long it has been operating for, time period during which the fraud has occurred and how the fraud has been concealed;</a:t>
            </a:r>
          </a:p>
          <a:p>
            <a:pPr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Identifying the fraudster(s) involved or perpetrators of the fraud;</a:t>
            </a:r>
          </a:p>
          <a:p>
            <a:pPr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Quantifying the financial loss suffered by the client;</a:t>
            </a:r>
          </a:p>
          <a:p>
            <a:pPr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Gathering evidence to be used in court proceedings;</a:t>
            </a:r>
          </a:p>
          <a:p>
            <a:pPr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Providing advice to prevent the reoccurrence of the fraud.</a:t>
            </a:r>
          </a:p>
          <a:p>
            <a:pPr algn="just"/>
            <a:endParaRPr lang="en-IN" sz="18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3535602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077200" cy="609600"/>
          </a:xfrm>
        </p:spPr>
        <p:txBody>
          <a:bodyPr/>
          <a:lstStyle/>
          <a:p>
            <a:r>
              <a:rPr lang="en-IN" b="1" dirty="0">
                <a:solidFill>
                  <a:srgbClr val="002060"/>
                </a:solidFill>
                <a:latin typeface="Calibri" panose="020F0502020204030204" pitchFamily="34" charset="0"/>
                <a:cs typeface="Calibri" panose="020F0502020204030204" pitchFamily="34" charset="0"/>
              </a:rPr>
              <a:t>3. Gathering evidence</a:t>
            </a:r>
            <a:r>
              <a:rPr lang="en-IN" b="1" u="sng" dirty="0"/>
              <a:t> </a:t>
            </a:r>
            <a:endParaRPr lang="en-IN" u="sng" dirty="0"/>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533400" y="838200"/>
            <a:ext cx="7924800" cy="4572000"/>
          </a:xfrm>
        </p:spPr>
        <p:txBody>
          <a:bodyPr>
            <a:noAutofit/>
          </a:bodyPr>
          <a:lstStyle/>
          <a:p>
            <a:pPr marL="0" indent="0" algn="just"/>
            <a:r>
              <a:rPr lang="en-IN" sz="1700" b="0" dirty="0">
                <a:latin typeface="Calibri" panose="020F0502020204030204" pitchFamily="34" charset="0"/>
                <a:cs typeface="Calibri" panose="020F0502020204030204" pitchFamily="34" charset="0"/>
              </a:rPr>
              <a:t>In order to gather detailed evidence, the investigator must understand the specific type of fraud that has been carried out, and how the fraud has been committed. The evidence should be sufficient to ultimately prove the identity of the fraudster(s), the mechanics of the fraud scheme, and the amount of financial loss suffered. It is important that the investigating team is skilled in collecting evidence that can be used in a court case, and in keeping a clear chain of custody until the evidence is presented in court. If any evidence is inconclusive or there are gaps in the chain of custody, then the evidence may be challenged in court, or even become inadmissible. Investigators must be alert to documents being falsified, damaged or destroyed by the suspect(s). Common techniques used for collecting evidence in a forensic audit include the following:</a:t>
            </a:r>
          </a:p>
          <a:p>
            <a:pPr lvl="0">
              <a:buFont typeface="Arial" panose="020B0604020202020204" pitchFamily="34" charset="0"/>
              <a:buChar char="•"/>
            </a:pPr>
            <a:r>
              <a:rPr lang="en-IN" sz="1700" b="0" dirty="0">
                <a:latin typeface="Calibri" panose="020F0502020204030204" pitchFamily="34" charset="0"/>
                <a:cs typeface="Calibri" panose="020F0502020204030204" pitchFamily="34" charset="0"/>
              </a:rPr>
              <a:t>Testing controls to gather evidence which identifies the weaknesses, which allowed the fraud to be perpetrated;</a:t>
            </a:r>
          </a:p>
          <a:p>
            <a:pPr lvl="0">
              <a:buFont typeface="Arial" panose="020B0604020202020204" pitchFamily="34" charset="0"/>
              <a:buChar char="•"/>
            </a:pPr>
            <a:r>
              <a:rPr lang="en-IN" sz="1700" b="0" dirty="0">
                <a:latin typeface="Calibri" panose="020F0502020204030204" pitchFamily="34" charset="0"/>
                <a:cs typeface="Calibri" panose="020F0502020204030204" pitchFamily="34" charset="0"/>
              </a:rPr>
              <a:t>Using analytical procedures to compare trends over time or to provide comparatives between different segments of the business;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3917986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924800" cy="609600"/>
          </a:xfrm>
        </p:spPr>
        <p:txBody>
          <a:bodyPr/>
          <a:lstStyle/>
          <a:p>
            <a:r>
              <a:rPr lang="en-IN" b="1" dirty="0">
                <a:solidFill>
                  <a:srgbClr val="002060"/>
                </a:solidFill>
                <a:latin typeface="Calibri" panose="020F0502020204030204" pitchFamily="34" charset="0"/>
                <a:cs typeface="Calibri" panose="020F0502020204030204" pitchFamily="34" charset="0"/>
              </a:rPr>
              <a:t>3. Gathering evidence…. (Cont.)</a:t>
            </a:r>
            <a:r>
              <a:rPr lang="en-IN" b="1" u="sng" dirty="0"/>
              <a:t> </a:t>
            </a:r>
            <a:endParaRPr lang="en-IN" u="sng" dirty="0"/>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533400" y="838200"/>
            <a:ext cx="8305800" cy="4572000"/>
          </a:xfrm>
        </p:spPr>
        <p:txBody>
          <a:bodyPr>
            <a:noAutofit/>
          </a:bodyPr>
          <a:lstStyle/>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Applying computer assisted audit techniques, for example to identify the timing and location of relevant details being altered in the computer system; </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Discussions and interviews with employees or suspect(s);</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Understanding internal controls and testing them so as to understand the loopholes which allowed the fraud to be perpetrated;</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Substantive techniques such as reconciliations, cash counts and reviews of documentation.</a:t>
            </a:r>
          </a:p>
          <a:p>
            <a:pPr marL="0" indent="0" algn="just"/>
            <a:r>
              <a:rPr lang="en-IN" sz="1800" b="0" dirty="0">
                <a:latin typeface="Calibri" panose="020F0502020204030204" pitchFamily="34" charset="0"/>
                <a:cs typeface="Calibri" panose="020F0502020204030204" pitchFamily="34" charset="0"/>
              </a:rPr>
              <a:t>The ultimate goal of the forensic investigation team is to obtain a confession by the fraudster, if a fraud did actually occur. For this reason, the investigators are likely to avoid deliberately confronting the alleged fraudster(s) until they have gathered sufficient evidence to extract a confession. The interview with the suspect is a crucial part of evidence gathered during the investigation.</a:t>
            </a:r>
          </a:p>
          <a:p>
            <a:pPr algn="just"/>
            <a:endParaRPr lang="en-IN" sz="18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1585877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4313"/>
            <a:ext cx="7924800" cy="609600"/>
          </a:xfrm>
        </p:spPr>
        <p:txBody>
          <a:bodyPr/>
          <a:lstStyle/>
          <a:p>
            <a:r>
              <a:rPr lang="en-IN" b="1" dirty="0">
                <a:solidFill>
                  <a:srgbClr val="002060"/>
                </a:solidFill>
                <a:latin typeface="Calibri" panose="020F0502020204030204" pitchFamily="34" charset="0"/>
                <a:cs typeface="Calibri" panose="020F0502020204030204" pitchFamily="34" charset="0"/>
              </a:rPr>
              <a:t>4. Forensic data analysis (fda)</a:t>
            </a:r>
            <a:r>
              <a:rPr lang="en-IN" b="1" u="sng" dirty="0"/>
              <a:t> </a:t>
            </a:r>
            <a:endParaRPr lang="en-IN" u="sng" dirty="0"/>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533400" y="838200"/>
            <a:ext cx="8229600" cy="4572000"/>
          </a:xfrm>
        </p:spPr>
        <p:txBody>
          <a:bodyPr>
            <a:noAutofit/>
          </a:bodyPr>
          <a:lstStyle/>
          <a:p>
            <a:pPr marL="0" indent="0" algn="just"/>
            <a:r>
              <a:rPr lang="en-IN" sz="2200" b="0" dirty="0">
                <a:latin typeface="Calibri" panose="020F0502020204030204" pitchFamily="34" charset="0"/>
                <a:cs typeface="Calibri" panose="020F0502020204030204" pitchFamily="34" charset="0"/>
              </a:rPr>
              <a:t>FDA is the technology used to conduct fraud investigations; the process by which evidence is gathered, summarized and compared with existing different sets of data. The aim here is to detect any anomalies in the data and identify the pattern of such anomalies to indicate fraudulent activity. Such an analysis requires three kinds of expertise,</a:t>
            </a:r>
          </a:p>
          <a:p>
            <a:pPr lvl="0" algn="just">
              <a:buFont typeface="Arial" panose="020B0604020202020204" pitchFamily="34" charset="0"/>
              <a:buChar char="•"/>
            </a:pPr>
            <a:r>
              <a:rPr lang="en-IN" sz="2200" b="0" dirty="0">
                <a:latin typeface="Calibri" panose="020F0502020204030204" pitchFamily="34" charset="0"/>
                <a:cs typeface="Calibri" panose="020F0502020204030204" pitchFamily="34" charset="0"/>
              </a:rPr>
              <a:t>Data analyst to perform the technical steps and write the queries</a:t>
            </a:r>
          </a:p>
          <a:p>
            <a:pPr lvl="0" algn="just">
              <a:buFont typeface="Arial" panose="020B0604020202020204" pitchFamily="34" charset="0"/>
              <a:buChar char="•"/>
            </a:pPr>
            <a:r>
              <a:rPr lang="en-IN" sz="2200" b="0" dirty="0">
                <a:latin typeface="Calibri" panose="020F0502020204030204" pitchFamily="34" charset="0"/>
                <a:cs typeface="Calibri" panose="020F0502020204030204" pitchFamily="34" charset="0"/>
              </a:rPr>
              <a:t>Team member with extensive experience of the processes and internal controls in the relevant area of the investigated company</a:t>
            </a:r>
          </a:p>
          <a:p>
            <a:pPr lvl="0" algn="just">
              <a:buFont typeface="Arial" panose="020B0604020202020204" pitchFamily="34" charset="0"/>
              <a:buChar char="•"/>
            </a:pPr>
            <a:r>
              <a:rPr lang="en-IN" sz="2200" b="0" dirty="0">
                <a:latin typeface="Calibri" panose="020F0502020204030204" pitchFamily="34" charset="0"/>
                <a:cs typeface="Calibri" panose="020F0502020204030204" pitchFamily="34" charset="0"/>
              </a:rPr>
              <a:t>A forensic scientist who is familiar with patterns of fraudulent behaviour.</a:t>
            </a:r>
          </a:p>
          <a:p>
            <a:pPr algn="just"/>
            <a:endParaRPr lang="en-IN"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618642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620000" cy="990600"/>
          </a:xfrm>
        </p:spPr>
        <p:txBody>
          <a:bodyPr/>
          <a:lstStyle/>
          <a:p>
            <a:r>
              <a:rPr lang="en-IN" b="1" dirty="0">
                <a:solidFill>
                  <a:srgbClr val="002060"/>
                </a:solidFill>
                <a:latin typeface="Calibri" panose="020F0502020204030204" pitchFamily="34" charset="0"/>
                <a:cs typeface="Calibri" panose="020F0502020204030204" pitchFamily="34" charset="0"/>
              </a:rPr>
              <a:t>5. reporting</a:t>
            </a:r>
            <a:endParaRPr lang="en-IN" dirty="0">
              <a:solidFill>
                <a:srgbClr val="002060"/>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533400" y="1219200"/>
            <a:ext cx="7924800" cy="2667000"/>
          </a:xfrm>
        </p:spPr>
        <p:txBody>
          <a:bodyPr>
            <a:noAutofit/>
          </a:bodyPr>
          <a:lstStyle/>
          <a:p>
            <a:pPr marL="0" indent="0" algn="just"/>
            <a:r>
              <a:rPr lang="en-IN" sz="2000" b="0" dirty="0">
                <a:latin typeface="Calibri" panose="020F0502020204030204" pitchFamily="34" charset="0"/>
                <a:cs typeface="Calibri" panose="020F0502020204030204" pitchFamily="34" charset="0"/>
              </a:rPr>
              <a:t>The client will expect a report containing the findings of the investigation, including a summary of evidence and a conclusion as to the amount of loss suffered as a result of the fraud. The report will also discuss how the fraudster set up the fraud scheme, and which controls, if any, were circumvented basically the whole trail of events. It is also likely that the investigative team will recommend improvements to controls within the organisation to prevent any similar frauds occurring in the future.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1300174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975" y="228600"/>
            <a:ext cx="7620000" cy="990600"/>
          </a:xfrm>
        </p:spPr>
        <p:txBody>
          <a:bodyPr/>
          <a:lstStyle/>
          <a:p>
            <a:r>
              <a:rPr lang="en-IN" b="1" dirty="0">
                <a:solidFill>
                  <a:srgbClr val="002060"/>
                </a:solidFill>
                <a:latin typeface="Calibri" panose="020F0502020204030204" pitchFamily="34" charset="0"/>
                <a:cs typeface="Calibri" panose="020F0502020204030204" pitchFamily="34" charset="0"/>
              </a:rPr>
              <a:t>6. Court proceedings</a:t>
            </a:r>
            <a:endParaRPr lang="en-IN" dirty="0">
              <a:solidFill>
                <a:srgbClr val="002060"/>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561975" y="1209675"/>
            <a:ext cx="7924800" cy="3581400"/>
          </a:xfrm>
        </p:spPr>
        <p:txBody>
          <a:bodyPr>
            <a:noAutofit/>
          </a:bodyPr>
          <a:lstStyle/>
          <a:p>
            <a:pPr marL="0" indent="0" algn="just"/>
            <a:r>
              <a:rPr lang="en-IN" sz="2000" b="0" dirty="0">
                <a:latin typeface="Calibri" panose="020F0502020204030204" pitchFamily="34" charset="0"/>
                <a:cs typeface="Calibri" panose="020F0502020204030204" pitchFamily="34" charset="0"/>
              </a:rPr>
              <a:t>The investigation is likely to lead to legal proceedings against the suspect, and members of the investigative team will probably be involved in any resultant court case. The evidence gathered during the investigation will be presented at court, and team members may be called to court to describe the evidence they have gathered and to explain how the suspect was identified. It is imperative that the members of the investigative team called to court can present their evidence clearly and professionally, as they may have to simplify complex accounting issues so that non-accountants involved in the court case can understand the evidence and its implications.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346168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01000" cy="609600"/>
          </a:xfrm>
        </p:spPr>
        <p:txBody>
          <a:bodyPr/>
          <a:lstStyle/>
          <a:p>
            <a:r>
              <a:rPr lang="en-IN" b="1" u="sng" dirty="0">
                <a:solidFill>
                  <a:srgbClr val="002060"/>
                </a:solidFill>
                <a:latin typeface="Calibri" panose="020F0502020204030204" pitchFamily="34" charset="0"/>
                <a:cs typeface="Calibri" panose="020F0502020204030204" pitchFamily="34" charset="0"/>
              </a:rPr>
              <a:t>Systems of fraud</a:t>
            </a:r>
            <a:endParaRPr lang="en-IN" u="sng" dirty="0">
              <a:solidFill>
                <a:srgbClr val="002060"/>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457200" y="838200"/>
            <a:ext cx="8001000" cy="4572000"/>
          </a:xfrm>
        </p:spPr>
        <p:txBody>
          <a:bodyPr>
            <a:noAutofit/>
          </a:bodyPr>
          <a:lstStyle/>
          <a:p>
            <a:pPr lvl="0">
              <a:spcBef>
                <a:spcPts val="0"/>
              </a:spcBef>
              <a:buFont typeface="Arial" panose="020B0604020202020204" pitchFamily="34" charset="0"/>
              <a:buChar char="•"/>
            </a:pPr>
            <a:r>
              <a:rPr lang="en-IN" sz="1800" b="0" dirty="0">
                <a:latin typeface="Calibri" panose="020F0502020204030204" pitchFamily="34" charset="0"/>
                <a:cs typeface="Calibri" panose="020F0502020204030204" pitchFamily="34" charset="0"/>
              </a:rPr>
              <a:t>Delayed submission of returns information etc;</a:t>
            </a:r>
          </a:p>
          <a:p>
            <a:pPr lvl="0">
              <a:spcBef>
                <a:spcPts val="0"/>
              </a:spcBef>
              <a:buFont typeface="Arial" panose="020B0604020202020204" pitchFamily="34" charset="0"/>
              <a:buChar char="•"/>
            </a:pPr>
            <a:r>
              <a:rPr lang="en-IN" sz="1800" b="0" dirty="0">
                <a:latin typeface="Calibri" panose="020F0502020204030204" pitchFamily="34" charset="0"/>
                <a:cs typeface="Calibri" panose="020F0502020204030204" pitchFamily="34" charset="0"/>
              </a:rPr>
              <a:t>Delayed remittances into Bank;</a:t>
            </a:r>
          </a:p>
          <a:p>
            <a:pPr lvl="0">
              <a:spcBef>
                <a:spcPts val="0"/>
              </a:spcBef>
              <a:buFont typeface="Arial" panose="020B0604020202020204" pitchFamily="34" charset="0"/>
              <a:buChar char="•"/>
            </a:pPr>
            <a:r>
              <a:rPr lang="en-IN" sz="1800" b="0" dirty="0">
                <a:latin typeface="Calibri" panose="020F0502020204030204" pitchFamily="34" charset="0"/>
                <a:cs typeface="Calibri" panose="020F0502020204030204" pitchFamily="34" charset="0"/>
              </a:rPr>
              <a:t>Delay or non preparation of Bank reconciliation statements;</a:t>
            </a:r>
          </a:p>
          <a:p>
            <a:pPr lvl="0">
              <a:spcBef>
                <a:spcPts val="0"/>
              </a:spcBef>
              <a:buFont typeface="Arial" panose="020B0604020202020204" pitchFamily="34" charset="0"/>
              <a:buChar char="•"/>
            </a:pPr>
            <a:r>
              <a:rPr lang="en-IN" sz="1800" b="0" dirty="0">
                <a:latin typeface="Calibri" panose="020F0502020204030204" pitchFamily="34" charset="0"/>
                <a:cs typeface="Calibri" panose="020F0502020204030204" pitchFamily="34" charset="0"/>
              </a:rPr>
              <a:t>Lifestyle of promoters/ directors and key employees;</a:t>
            </a:r>
          </a:p>
          <a:p>
            <a:pPr lvl="0">
              <a:spcBef>
                <a:spcPts val="0"/>
              </a:spcBef>
              <a:buFont typeface="Arial" panose="020B0604020202020204" pitchFamily="34" charset="0"/>
              <a:buChar char="•"/>
            </a:pPr>
            <a:r>
              <a:rPr lang="en-IN" sz="1800" b="0" dirty="0">
                <a:latin typeface="Calibri" panose="020F0502020204030204" pitchFamily="34" charset="0"/>
                <a:cs typeface="Calibri" panose="020F0502020204030204" pitchFamily="34" charset="0"/>
              </a:rPr>
              <a:t>Continued internal control lapses and not following norms of corporate governance.</a:t>
            </a:r>
          </a:p>
          <a:p>
            <a:pPr>
              <a:spcBef>
                <a:spcPts val="0"/>
              </a:spcBef>
            </a:pPr>
            <a:r>
              <a:rPr lang="en-IN" sz="1800" u="sng" dirty="0">
                <a:solidFill>
                  <a:srgbClr val="002060"/>
                </a:solidFill>
                <a:latin typeface="Calibri" panose="020F0502020204030204" pitchFamily="34" charset="0"/>
                <a:cs typeface="Calibri" panose="020F0502020204030204" pitchFamily="34" charset="0"/>
              </a:rPr>
              <a:t>INTERNAL INDICATORS</a:t>
            </a:r>
            <a:endParaRPr lang="en-IN" sz="1800" dirty="0">
              <a:solidFill>
                <a:srgbClr val="002060"/>
              </a:solidFill>
              <a:latin typeface="Calibri" panose="020F0502020204030204" pitchFamily="34" charset="0"/>
              <a:cs typeface="Calibri" panose="020F0502020204030204" pitchFamily="34" charset="0"/>
            </a:endParaRPr>
          </a:p>
          <a:p>
            <a:pPr lvl="0">
              <a:spcBef>
                <a:spcPts val="0"/>
              </a:spcBef>
              <a:buFont typeface="Arial" panose="020B0604020202020204" pitchFamily="34" charset="0"/>
              <a:buChar char="•"/>
            </a:pPr>
            <a:r>
              <a:rPr lang="en-IN" sz="1800" b="0" dirty="0">
                <a:latin typeface="Calibri" panose="020F0502020204030204" pitchFamily="34" charset="0"/>
                <a:cs typeface="Calibri" panose="020F0502020204030204" pitchFamily="34" charset="0"/>
              </a:rPr>
              <a:t>Delay in finalisation of accounts;</a:t>
            </a:r>
          </a:p>
          <a:p>
            <a:pPr lvl="0">
              <a:spcBef>
                <a:spcPts val="0"/>
              </a:spcBef>
              <a:buFont typeface="Arial" panose="020B0604020202020204" pitchFamily="34" charset="0"/>
              <a:buChar char="•"/>
            </a:pPr>
            <a:r>
              <a:rPr lang="en-IN" sz="1800" b="0" dirty="0">
                <a:latin typeface="Calibri" panose="020F0502020204030204" pitchFamily="34" charset="0"/>
                <a:cs typeface="Calibri" panose="020F0502020204030204" pitchFamily="34" charset="0"/>
              </a:rPr>
              <a:t>Frequent changes in accounting policies;</a:t>
            </a:r>
          </a:p>
          <a:p>
            <a:pPr lvl="0">
              <a:spcBef>
                <a:spcPts val="0"/>
              </a:spcBef>
              <a:buFont typeface="Arial" panose="020B0604020202020204" pitchFamily="34" charset="0"/>
              <a:buChar char="•"/>
            </a:pPr>
            <a:r>
              <a:rPr lang="en-IN" sz="1800" b="0" dirty="0">
                <a:latin typeface="Calibri" panose="020F0502020204030204" pitchFamily="34" charset="0"/>
                <a:cs typeface="Calibri" panose="020F0502020204030204" pitchFamily="34" charset="0"/>
              </a:rPr>
              <a:t>Continuing losses;</a:t>
            </a:r>
          </a:p>
          <a:p>
            <a:pPr lvl="0">
              <a:spcBef>
                <a:spcPts val="0"/>
              </a:spcBef>
              <a:buFont typeface="Arial" panose="020B0604020202020204" pitchFamily="34" charset="0"/>
              <a:buChar char="•"/>
            </a:pPr>
            <a:r>
              <a:rPr lang="en-IN" sz="1800" b="0" dirty="0">
                <a:latin typeface="Calibri" panose="020F0502020204030204" pitchFamily="34" charset="0"/>
                <a:cs typeface="Calibri" panose="020F0502020204030204" pitchFamily="34" charset="0"/>
              </a:rPr>
              <a:t>Over drawl of loans and advances;</a:t>
            </a:r>
          </a:p>
          <a:p>
            <a:pPr lvl="0">
              <a:spcBef>
                <a:spcPts val="0"/>
              </a:spcBef>
              <a:buFont typeface="Arial" panose="020B0604020202020204" pitchFamily="34" charset="0"/>
              <a:buChar char="•"/>
            </a:pPr>
            <a:r>
              <a:rPr lang="en-IN" sz="1800" b="0" dirty="0">
                <a:latin typeface="Calibri" panose="020F0502020204030204" pitchFamily="34" charset="0"/>
                <a:cs typeface="Calibri" panose="020F0502020204030204" pitchFamily="34" charset="0"/>
              </a:rPr>
              <a:t>Higher cost per unit of production</a:t>
            </a:r>
          </a:p>
          <a:p>
            <a:pPr lvl="0">
              <a:spcBef>
                <a:spcPts val="0"/>
              </a:spcBef>
              <a:buFont typeface="Arial" panose="020B0604020202020204" pitchFamily="34" charset="0"/>
              <a:buChar char="•"/>
            </a:pPr>
            <a:r>
              <a:rPr lang="en-IN" sz="1800" b="0" dirty="0">
                <a:latin typeface="Calibri" panose="020F0502020204030204" pitchFamily="34" charset="0"/>
                <a:cs typeface="Calibri" panose="020F0502020204030204" pitchFamily="34" charset="0"/>
              </a:rPr>
              <a:t>High amount of losses or wastage shown in books vs. norms;</a:t>
            </a:r>
          </a:p>
          <a:p>
            <a:pPr lvl="0">
              <a:spcBef>
                <a:spcPts val="0"/>
              </a:spcBef>
              <a:buFont typeface="Arial" panose="020B0604020202020204" pitchFamily="34" charset="0"/>
              <a:buChar char="•"/>
            </a:pPr>
            <a:r>
              <a:rPr lang="en-IN" sz="1800" b="0" dirty="0">
                <a:latin typeface="Calibri" panose="020F0502020204030204" pitchFamily="34" charset="0"/>
                <a:cs typeface="Calibri" panose="020F0502020204030204" pitchFamily="34" charset="0"/>
              </a:rPr>
              <a:t>High investment in group companies;</a:t>
            </a:r>
          </a:p>
          <a:p>
            <a:pPr lvl="0">
              <a:spcBef>
                <a:spcPts val="0"/>
              </a:spcBef>
              <a:buFont typeface="Arial" panose="020B0604020202020204" pitchFamily="34" charset="0"/>
              <a:buChar char="•"/>
            </a:pPr>
            <a:r>
              <a:rPr lang="en-IN" sz="1800" b="0" dirty="0">
                <a:latin typeface="Calibri" panose="020F0502020204030204" pitchFamily="34" charset="0"/>
                <a:cs typeface="Calibri" panose="020F0502020204030204" pitchFamily="34" charset="0"/>
              </a:rPr>
              <a:t>Profit not supported by increased cash availability.</a:t>
            </a:r>
          </a:p>
          <a:p>
            <a:pPr algn="just"/>
            <a:endParaRPr lang="en-IN" sz="1800" b="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3969509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620000" cy="1066800"/>
          </a:xfrm>
        </p:spPr>
        <p:txBody>
          <a:bodyPr/>
          <a:lstStyle/>
          <a:p>
            <a:pPr algn="just"/>
            <a:r>
              <a:rPr lang="en-IN" b="1" dirty="0">
                <a:solidFill>
                  <a:srgbClr val="002060"/>
                </a:solidFill>
                <a:latin typeface="Calibri" panose="020F0502020204030204" pitchFamily="34" charset="0"/>
                <a:cs typeface="Calibri" panose="020F0502020204030204" pitchFamily="34" charset="0"/>
              </a:rPr>
              <a:t>POSSIBLE AREAS WHERE FROUD CAN BE COMMITTED IN CORPORATE SECTORS</a:t>
            </a:r>
            <a:endParaRPr lang="en-IN" dirty="0">
              <a:solidFill>
                <a:srgbClr val="002060"/>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381000" y="1295400"/>
            <a:ext cx="8458200" cy="4114800"/>
          </a:xfrm>
        </p:spPr>
        <p:txBody>
          <a:bodyPr>
            <a:noAutofit/>
          </a:bodyPr>
          <a:lstStyle/>
          <a:p>
            <a:pPr lvl="0"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Misappropriation of cash by fudging accounts;</a:t>
            </a:r>
          </a:p>
          <a:p>
            <a:pPr lvl="0"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Raising huge amount of term loan from banks and financial institution by means of inflating the project cost by over invoicing the plant &amp; machinery and components purchased for setting up the project and then diverting of inflated amount for non business use;</a:t>
            </a:r>
          </a:p>
          <a:p>
            <a:pPr lvl="0"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Raising of excess working capital loan from banks by over valuing the inventory and booking of bogus expenses etc. and diversion of funds for personal gains;</a:t>
            </a:r>
          </a:p>
          <a:p>
            <a:pPr lvl="0" algn="just">
              <a:buFont typeface="Arial" panose="020B0604020202020204" pitchFamily="34" charset="0"/>
              <a:buChar char="•"/>
            </a:pPr>
            <a:r>
              <a:rPr lang="en-IN" sz="2000" b="0" dirty="0">
                <a:latin typeface="Calibri" panose="020F0502020204030204" pitchFamily="34" charset="0"/>
                <a:cs typeface="Calibri" panose="020F0502020204030204" pitchFamily="34" charset="0"/>
              </a:rPr>
              <a:t>Using inter branch transaction for creation of fictious entries by rotation of cheques for raising equity capital of a company without bringing any money in the company.</a:t>
            </a:r>
            <a:endParaRPr lang="en-IN" sz="20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extLst>
      <p:ext uri="{BB962C8B-B14F-4D97-AF65-F5344CB8AC3E}">
        <p14:creationId xmlns:p14="http://schemas.microsoft.com/office/powerpoint/2010/main" val="26466554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381000" y="1066800"/>
            <a:ext cx="8077200" cy="4267200"/>
          </a:xfrm>
        </p:spPr>
        <p:txBody>
          <a:bodyPr>
            <a:noAutofit/>
          </a:bodyPr>
          <a:lstStyle/>
          <a:p>
            <a:pPr lvl="0" algn="just">
              <a:buFont typeface="Arial" panose="020B0604020202020204" pitchFamily="34" charset="0"/>
              <a:buChar char="•"/>
            </a:pPr>
            <a:r>
              <a:rPr lang="en-IN" sz="1900" b="0" dirty="0">
                <a:latin typeface="Calibri" panose="020F0502020204030204" pitchFamily="34" charset="0"/>
                <a:cs typeface="Calibri" panose="020F0502020204030204" pitchFamily="34" charset="0"/>
              </a:rPr>
              <a:t>Fictious capital raised by the companies in the above manner are used showing them as promoters contribution in order to raise loans from banks and financial institutions;</a:t>
            </a:r>
          </a:p>
          <a:p>
            <a:pPr lvl="0" algn="just">
              <a:buFont typeface="Arial" panose="020B0604020202020204" pitchFamily="34" charset="0"/>
              <a:buChar char="•"/>
            </a:pPr>
            <a:r>
              <a:rPr lang="en-IN" sz="1900" b="0" dirty="0">
                <a:latin typeface="Calibri" panose="020F0502020204030204" pitchFamily="34" charset="0"/>
                <a:cs typeface="Calibri" panose="020F0502020204030204" pitchFamily="34" charset="0"/>
              </a:rPr>
              <a:t>Share certificates issued on basis of such fictitiously created equity capital are also sold to the public at a highly jacked-up price for making money in fraudulent manner from share market;</a:t>
            </a:r>
          </a:p>
          <a:p>
            <a:pPr lvl="0" algn="just">
              <a:buFont typeface="Arial" panose="020B0604020202020204" pitchFamily="34" charset="0"/>
              <a:buChar char="•"/>
            </a:pPr>
            <a:r>
              <a:rPr lang="en-IN" sz="1900" b="0" dirty="0">
                <a:latin typeface="Calibri" panose="020F0502020204030204" pitchFamily="34" charset="0"/>
                <a:cs typeface="Calibri" panose="020F0502020204030204" pitchFamily="34" charset="0"/>
              </a:rPr>
              <a:t>Raising of fictitious bills of sale and purchase by doing circular trading entries of sales and purchases among group companies without movement of goods  and using such bills for discounting with banks for collecting funds from the banks.;</a:t>
            </a:r>
          </a:p>
          <a:p>
            <a:pPr algn="just">
              <a:buFont typeface="Arial" panose="020B0604020202020204" pitchFamily="34" charset="0"/>
              <a:buChar char="•"/>
            </a:pPr>
            <a:r>
              <a:rPr lang="en-IN" sz="1900" b="0" dirty="0">
                <a:latin typeface="Calibri" panose="020F0502020204030204" pitchFamily="34" charset="0"/>
                <a:cs typeface="Calibri" panose="020F0502020204030204" pitchFamily="34" charset="0"/>
              </a:rPr>
              <a:t>Misappropriation of the funds provided by banks on discounting of export bills issued in the name of foreign buyers under disguise.</a:t>
            </a:r>
            <a:endParaRPr lang="en-IN" sz="1900" b="0" dirty="0"/>
          </a:p>
          <a:p>
            <a:pPr algn="just"/>
            <a:endParaRPr lang="en-IN" sz="1900" b="0" dirty="0"/>
          </a:p>
        </p:txBody>
      </p:sp>
      <p:sp>
        <p:nvSpPr>
          <p:cNvPr id="7" name="Title 1"/>
          <p:cNvSpPr>
            <a:spLocks noGrp="1"/>
          </p:cNvSpPr>
          <p:nvPr>
            <p:ph type="title"/>
          </p:nvPr>
        </p:nvSpPr>
        <p:spPr>
          <a:xfrm>
            <a:off x="381000" y="365760"/>
            <a:ext cx="8229600" cy="548640"/>
          </a:xfrm>
        </p:spPr>
        <p:txBody>
          <a:bodyPr/>
          <a:lstStyle/>
          <a:p>
            <a:pPr algn="just"/>
            <a:r>
              <a:rPr lang="en-IN" b="1" dirty="0">
                <a:solidFill>
                  <a:srgbClr val="002060"/>
                </a:solidFill>
                <a:latin typeface="Calibri" panose="020F0502020204030204" pitchFamily="34" charset="0"/>
                <a:cs typeface="Calibri" panose="020F0502020204030204" pitchFamily="34" charset="0"/>
              </a:rPr>
              <a:t>POSSIBLE AREAS WHERE FROUD CAN BE COMMITTED IN CORPORATE SECTORS…(cont.)</a:t>
            </a:r>
            <a:endParaRPr lang="en-IN" dirty="0">
              <a:solidFill>
                <a:srgbClr val="002060"/>
              </a:solidFill>
              <a:latin typeface="Calibri" panose="020F0502020204030204" pitchFamily="34" charset="0"/>
              <a:cs typeface="Calibri" panose="020F0502020204030204" pitchFamily="34"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p14="http://schemas.microsoft.com/office/powerpoint/2010/main" val="1087500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34300" cy="609600"/>
          </a:xfrm>
        </p:spPr>
        <p:txBody>
          <a:bodyPr/>
          <a:lstStyle/>
          <a:p>
            <a:r>
              <a:rPr lang="en-IN" sz="3200" b="1" dirty="0">
                <a:solidFill>
                  <a:srgbClr val="002060"/>
                </a:solidFill>
                <a:latin typeface="Calibri" panose="020F0502020204030204" pitchFamily="34" charset="0"/>
                <a:cs typeface="Calibri" panose="020F0502020204030204" pitchFamily="34" charset="0"/>
              </a:rPr>
              <a:t>Objectives of Forensic Auditing</a:t>
            </a:r>
            <a:endParaRPr lang="en-IN" dirty="0">
              <a:solidFill>
                <a:srgbClr val="00206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533400" y="914400"/>
            <a:ext cx="8001000" cy="4114800"/>
          </a:xfrm>
        </p:spPr>
        <p:txBody>
          <a:bodyPr>
            <a:normAutofit lnSpcReduction="10000"/>
          </a:bodyPr>
          <a:lstStyle/>
          <a:p>
            <a:pPr lvl="0" algn="just" fontAlgn="base">
              <a:buFont typeface="Arial" panose="020B0604020202020204" pitchFamily="34" charset="0"/>
              <a:buChar char="•"/>
            </a:pPr>
            <a:r>
              <a:rPr lang="en-IN" sz="1800" b="0" dirty="0">
                <a:latin typeface="Calibri" panose="020F0502020204030204" pitchFamily="34" charset="0"/>
                <a:cs typeface="Calibri" panose="020F0502020204030204" pitchFamily="34" charset="0"/>
              </a:rPr>
              <a:t>To use the forensic auditor’s conclusions to facilitate a settlement, claim, or jury award by reducing the financial component as an area of continuing debate.</a:t>
            </a:r>
          </a:p>
          <a:p>
            <a:pPr lvl="0" algn="just" fontAlgn="base">
              <a:buFont typeface="Arial" panose="020B0604020202020204" pitchFamily="34" charset="0"/>
              <a:buChar char="•"/>
            </a:pPr>
            <a:r>
              <a:rPr lang="en-IN" sz="1800" b="0" dirty="0">
                <a:latin typeface="Calibri" panose="020F0502020204030204" pitchFamily="34" charset="0"/>
                <a:cs typeface="Calibri" panose="020F0502020204030204" pitchFamily="34" charset="0"/>
              </a:rPr>
              <a:t>To avoid fraud and theft.</a:t>
            </a:r>
          </a:p>
          <a:p>
            <a:pPr lvl="0" algn="just" fontAlgn="base">
              <a:buFont typeface="Arial" panose="020B0604020202020204" pitchFamily="34" charset="0"/>
              <a:buChar char="•"/>
            </a:pPr>
            <a:r>
              <a:rPr lang="en-IN" sz="1800" b="0" dirty="0">
                <a:latin typeface="Calibri" panose="020F0502020204030204" pitchFamily="34" charset="0"/>
                <a:cs typeface="Calibri" panose="020F0502020204030204" pitchFamily="34" charset="0"/>
              </a:rPr>
              <a:t>To restore the downgraded public confidence</a:t>
            </a:r>
          </a:p>
          <a:p>
            <a:pPr lvl="0" algn="just" fontAlgn="base">
              <a:buFont typeface="Arial" panose="020B0604020202020204" pitchFamily="34" charset="0"/>
              <a:buChar char="•"/>
            </a:pPr>
            <a:r>
              <a:rPr lang="en-IN" sz="1800" b="0" dirty="0">
                <a:latin typeface="Calibri" panose="020F0502020204030204" pitchFamily="34" charset="0"/>
                <a:cs typeface="Calibri" panose="020F0502020204030204" pitchFamily="34" charset="0"/>
              </a:rPr>
              <a:t>To formulate and establish a comprehensive Corporate Governance policy.</a:t>
            </a:r>
          </a:p>
          <a:p>
            <a:pPr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To create a positive work environment.</a:t>
            </a:r>
          </a:p>
          <a:p>
            <a:pPr marL="0" indent="0" algn="just"/>
            <a:r>
              <a:rPr lang="en-IN" sz="1800" b="0" dirty="0">
                <a:latin typeface="Calibri" panose="020F0502020204030204" pitchFamily="34" charset="0"/>
                <a:cs typeface="Calibri" panose="020F0502020204030204" pitchFamily="34" charset="0"/>
              </a:rPr>
              <a:t>A forensic auditor can ensure the integrity and transparency of financial statements by actively investigating for fraud, identifying areas of risk and associated fraud symptoms and a good fraud prevention program can help to create a positive working environment where employees do not indulge themselves to abuse their responsibilities.</a:t>
            </a:r>
          </a:p>
          <a:p>
            <a:pPr marL="0" indent="0" algn="just"/>
            <a:r>
              <a:rPr lang="en-US" sz="1800" b="0" dirty="0">
                <a:latin typeface="Calibri" panose="020F0502020204030204" pitchFamily="34" charset="0"/>
                <a:cs typeface="Calibri" panose="020F0502020204030204" pitchFamily="34" charset="0"/>
              </a:rPr>
              <a:t>So, by helping companies to prevent and detect frauds the forensic auditors can help to establish a comprehensive </a:t>
            </a:r>
            <a:r>
              <a:rPr lang="en-US" sz="1800" dirty="0">
                <a:latin typeface="Calibri" panose="020F0502020204030204" pitchFamily="34" charset="0"/>
                <a:cs typeface="Calibri" panose="020F0502020204030204" pitchFamily="34" charset="0"/>
              </a:rPr>
              <a:t>Corporate Governance Policy</a:t>
            </a:r>
            <a:r>
              <a:rPr lang="en-US" sz="1800" b="0" dirty="0">
                <a:latin typeface="Calibri" panose="020F0502020204030204" pitchFamily="34" charset="0"/>
                <a:cs typeface="Calibri" panose="020F0502020204030204" pitchFamily="34" charset="0"/>
              </a:rPr>
              <a:t>.</a:t>
            </a:r>
            <a:endParaRPr lang="en-IN" sz="1800" b="0" dirty="0">
              <a:latin typeface="Calibri" panose="020F0502020204030204" pitchFamily="34" charset="0"/>
              <a:cs typeface="Calibri" panose="020F0502020204030204" pitchFamily="34" charset="0"/>
            </a:endParaRPr>
          </a:p>
          <a:p>
            <a:pPr marL="0" indent="0" algn="just"/>
            <a:endParaRPr lang="en-IN" sz="1900" b="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4376454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457200" y="1447800"/>
            <a:ext cx="8153400" cy="3581400"/>
          </a:xfrm>
        </p:spPr>
        <p:txBody>
          <a:bodyPr>
            <a:noAutofit/>
          </a:bodyPr>
          <a:lstStyle/>
          <a:p>
            <a:pPr lvl="0" algn="just">
              <a:buFont typeface="Arial" panose="020B0604020202020204" pitchFamily="34" charset="0"/>
              <a:buChar char="•"/>
            </a:pPr>
            <a:r>
              <a:rPr lang="en-IN" sz="2200" b="0" dirty="0">
                <a:latin typeface="Calibri" panose="020F0502020204030204" pitchFamily="34" charset="0"/>
                <a:cs typeface="Calibri" panose="020F0502020204030204" pitchFamily="34" charset="0"/>
              </a:rPr>
              <a:t>Falsification of annual accounts of the companies to show inflated turnover as well as inflated profits and in this way declaring good working results to stakeholders as well as bank in order to mislead them for attracting more investment from public and credit facilities from banks;</a:t>
            </a:r>
          </a:p>
          <a:p>
            <a:pPr lvl="0" algn="just">
              <a:buFont typeface="Arial" panose="020B0604020202020204" pitchFamily="34" charset="0"/>
              <a:buChar char="•"/>
            </a:pPr>
            <a:r>
              <a:rPr lang="en-IN" sz="2200" b="0" dirty="0">
                <a:latin typeface="Calibri" panose="020F0502020204030204" pitchFamily="34" charset="0"/>
                <a:cs typeface="Calibri" panose="020F0502020204030204" pitchFamily="34" charset="0"/>
              </a:rPr>
              <a:t>Accounts are also falsified to conceal true results of operations, or financial position of the company with a view to prevent timely detection  of corporate frauds.</a:t>
            </a:r>
          </a:p>
          <a:p>
            <a:pPr algn="just">
              <a:buFont typeface="Arial" panose="020B0604020202020204" pitchFamily="34" charset="0"/>
              <a:buChar char="•"/>
            </a:pPr>
            <a:r>
              <a:rPr lang="en-IN" sz="2200" b="0" dirty="0">
                <a:latin typeface="Calibri" panose="020F0502020204030204" pitchFamily="34" charset="0"/>
                <a:cs typeface="Calibri" panose="020F0502020204030204" pitchFamily="34" charset="0"/>
              </a:rPr>
              <a:t>Cheating in foreign exchange transaction by showing as fictious exports;</a:t>
            </a:r>
            <a:endParaRPr lang="en-IN" sz="2200" b="0" dirty="0"/>
          </a:p>
          <a:p>
            <a:pPr algn="just"/>
            <a:endParaRPr lang="en-IN" sz="2200" b="0" dirty="0"/>
          </a:p>
        </p:txBody>
      </p:sp>
      <p:sp>
        <p:nvSpPr>
          <p:cNvPr id="5" name="Title 1"/>
          <p:cNvSpPr>
            <a:spLocks noGrp="1"/>
          </p:cNvSpPr>
          <p:nvPr>
            <p:ph type="title"/>
          </p:nvPr>
        </p:nvSpPr>
        <p:spPr>
          <a:xfrm>
            <a:off x="457200" y="365760"/>
            <a:ext cx="8153400" cy="548640"/>
          </a:xfrm>
        </p:spPr>
        <p:txBody>
          <a:bodyPr/>
          <a:lstStyle/>
          <a:p>
            <a:pPr algn="just"/>
            <a:r>
              <a:rPr lang="en-IN" b="1" dirty="0">
                <a:solidFill>
                  <a:srgbClr val="002060"/>
                </a:solidFill>
                <a:latin typeface="Calibri" panose="020F0502020204030204" pitchFamily="34" charset="0"/>
                <a:cs typeface="Calibri" panose="020F0502020204030204" pitchFamily="34" charset="0"/>
              </a:rPr>
              <a:t>POSSIBLE AREAS WHERE FROUD CAN BE COMMITTED IN CORPORATE SECTORS…(cont.)</a:t>
            </a:r>
            <a:endParaRPr lang="en-IN" dirty="0">
              <a:solidFill>
                <a:srgbClr val="002060"/>
              </a:solidFill>
              <a:latin typeface="Calibri" panose="020F0502020204030204" pitchFamily="34" charset="0"/>
              <a:cs typeface="Calibri" panose="020F0502020204030204" pitchFamily="34"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35189491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457200" y="1066800"/>
            <a:ext cx="8077200" cy="3886200"/>
          </a:xfrm>
        </p:spPr>
        <p:txBody>
          <a:bodyPr>
            <a:noAutofit/>
          </a:bodyPr>
          <a:lstStyle/>
          <a:p>
            <a:pPr lvl="0" algn="just">
              <a:buFont typeface="Arial" panose="020B0604020202020204" pitchFamily="34" charset="0"/>
              <a:buChar char="•"/>
            </a:pPr>
            <a:r>
              <a:rPr lang="en-IN" sz="2200" b="0" dirty="0">
                <a:latin typeface="Calibri" panose="020F0502020204030204" pitchFamily="34" charset="0"/>
                <a:cs typeface="Calibri" panose="020F0502020204030204" pitchFamily="34" charset="0"/>
              </a:rPr>
              <a:t>Floating of many companies/ firms on paper without any significant business and using various bank accounts opened in the names of these companies to misappropriate funds diverted to them from the credit facility availed from bank as well as investments received from public;</a:t>
            </a:r>
          </a:p>
          <a:p>
            <a:pPr lvl="0" algn="just">
              <a:buFont typeface="Arial" panose="020B0604020202020204" pitchFamily="34" charset="0"/>
              <a:buChar char="•"/>
            </a:pPr>
            <a:r>
              <a:rPr lang="en-IN" sz="2200" b="0" dirty="0">
                <a:latin typeface="Calibri" panose="020F0502020204030204" pitchFamily="34" charset="0"/>
                <a:cs typeface="Calibri" panose="020F0502020204030204" pitchFamily="34" charset="0"/>
              </a:rPr>
              <a:t>Generally employees of the main company (indulging into fraudulent activities) are shown as directors/partners of such companies/firms (used for diverting the fund received from public and banks) and they do not know any of the affairs of these companies/ firms except signing of the cheques issued by these companies/firms;</a:t>
            </a:r>
          </a:p>
          <a:p>
            <a:pPr algn="just"/>
            <a:endParaRPr lang="en-IN" sz="2200" b="0" dirty="0"/>
          </a:p>
        </p:txBody>
      </p:sp>
      <p:sp>
        <p:nvSpPr>
          <p:cNvPr id="5" name="Title 1"/>
          <p:cNvSpPr>
            <a:spLocks noGrp="1"/>
          </p:cNvSpPr>
          <p:nvPr>
            <p:ph type="title"/>
          </p:nvPr>
        </p:nvSpPr>
        <p:spPr>
          <a:xfrm>
            <a:off x="457200" y="365760"/>
            <a:ext cx="7886700" cy="548640"/>
          </a:xfrm>
        </p:spPr>
        <p:txBody>
          <a:bodyPr/>
          <a:lstStyle/>
          <a:p>
            <a:pPr algn="just"/>
            <a:r>
              <a:rPr lang="en-IN" b="1" dirty="0">
                <a:solidFill>
                  <a:srgbClr val="002060"/>
                </a:solidFill>
                <a:latin typeface="Calibri" panose="020F0502020204030204" pitchFamily="34" charset="0"/>
                <a:cs typeface="Calibri" panose="020F0502020204030204" pitchFamily="34" charset="0"/>
              </a:rPr>
              <a:t>POSSIBLE AREAS WHERE FROUD CAN BE COMMITTED IN CORPORATE SECTORS…(cont.)</a:t>
            </a:r>
            <a:endParaRPr lang="en-IN" dirty="0">
              <a:solidFill>
                <a:srgbClr val="002060"/>
              </a:solidFill>
              <a:latin typeface="Calibri" panose="020F0502020204030204" pitchFamily="34" charset="0"/>
              <a:cs typeface="Calibri" panose="020F0502020204030204" pitchFamily="34"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6418995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077200" cy="685800"/>
          </a:xfrm>
        </p:spPr>
        <p:txBody>
          <a:bodyPr/>
          <a:lstStyle/>
          <a:p>
            <a:r>
              <a:rPr lang="en-US" b="1" dirty="0">
                <a:solidFill>
                  <a:srgbClr val="002060"/>
                </a:solidFill>
                <a:latin typeface="Calibri" panose="020F0502020204030204" pitchFamily="34" charset="0"/>
                <a:cs typeface="Calibri" panose="020F0502020204030204" pitchFamily="34" charset="0"/>
              </a:rPr>
              <a:t>M</a:t>
            </a:r>
            <a:r>
              <a:rPr lang="en-IN" b="1" dirty="0">
                <a:solidFill>
                  <a:srgbClr val="002060"/>
                </a:solidFill>
                <a:latin typeface="Calibri" panose="020F0502020204030204" pitchFamily="34" charset="0"/>
                <a:cs typeface="Calibri" panose="020F0502020204030204" pitchFamily="34" charset="0"/>
              </a:rPr>
              <a:t>odus - operandi</a:t>
            </a:r>
            <a:endParaRPr lang="en-IN" dirty="0">
              <a:solidFill>
                <a:srgbClr val="002060"/>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381000" y="914400"/>
            <a:ext cx="8458200" cy="4114800"/>
          </a:xfrm>
        </p:spPr>
        <p:txBody>
          <a:bodyPr>
            <a:noAutofit/>
          </a:bodyPr>
          <a:lstStyle/>
          <a:p>
            <a:pPr lvl="0">
              <a:buFont typeface="Wingdings" panose="05000000000000000000" pitchFamily="2" charset="2"/>
              <a:buChar char="Ø"/>
            </a:pPr>
            <a:r>
              <a:rPr lang="en-IN" sz="1800" u="sng" dirty="0"/>
              <a:t>Loans &amp; Advances </a:t>
            </a:r>
            <a:endParaRPr lang="en-IN" sz="1800" dirty="0"/>
          </a:p>
          <a:p>
            <a:pPr marL="714375" lvl="0">
              <a:spcBef>
                <a:spcPts val="0"/>
              </a:spcBef>
              <a:buFont typeface="Arial" panose="020B0604020202020204" pitchFamily="34" charset="0"/>
              <a:buChar char="•"/>
            </a:pPr>
            <a:r>
              <a:rPr lang="en-IN" sz="1800" b="0" dirty="0"/>
              <a:t>Fake CA Certificates/ Financial Statements;</a:t>
            </a:r>
          </a:p>
          <a:p>
            <a:pPr marL="714375" lvl="0">
              <a:spcBef>
                <a:spcPts val="0"/>
              </a:spcBef>
              <a:buFont typeface="Arial" panose="020B0604020202020204" pitchFamily="34" charset="0"/>
              <a:buChar char="•"/>
            </a:pPr>
            <a:r>
              <a:rPr lang="en-IN" sz="1800" b="0" dirty="0"/>
              <a:t>Bogus Invoices/quotations/ bills;</a:t>
            </a:r>
          </a:p>
          <a:p>
            <a:pPr marL="714375" lvl="0">
              <a:spcBef>
                <a:spcPts val="0"/>
              </a:spcBef>
              <a:buFont typeface="Arial" panose="020B0604020202020204" pitchFamily="34" charset="0"/>
              <a:buChar char="•"/>
            </a:pPr>
            <a:r>
              <a:rPr lang="en-IN" sz="1800" b="0" dirty="0"/>
              <a:t>Fraudulent removal of stocks charged;</a:t>
            </a:r>
          </a:p>
          <a:p>
            <a:pPr marL="714375" lvl="0">
              <a:spcBef>
                <a:spcPts val="0"/>
              </a:spcBef>
              <a:buFont typeface="Arial" panose="020B0604020202020204" pitchFamily="34" charset="0"/>
              <a:buChar char="•"/>
            </a:pPr>
            <a:r>
              <a:rPr lang="en-IN" sz="1800" b="0" dirty="0"/>
              <a:t>Inflated valuations of securities;</a:t>
            </a:r>
          </a:p>
          <a:p>
            <a:pPr marL="714375" lvl="0">
              <a:spcBef>
                <a:spcPts val="0"/>
              </a:spcBef>
              <a:buFont typeface="Arial" panose="020B0604020202020204" pitchFamily="34" charset="0"/>
              <a:buChar char="•"/>
            </a:pPr>
            <a:r>
              <a:rPr lang="en-IN" sz="1800" b="0" dirty="0"/>
              <a:t>Fake forged property documents;</a:t>
            </a:r>
          </a:p>
          <a:p>
            <a:pPr marL="714375" lvl="0">
              <a:spcBef>
                <a:spcPts val="0"/>
              </a:spcBef>
              <a:buFont typeface="Arial" panose="020B0604020202020204" pitchFamily="34" charset="0"/>
              <a:buChar char="•"/>
            </a:pPr>
            <a:r>
              <a:rPr lang="en-IN" sz="1800" b="0" dirty="0"/>
              <a:t>Fake/Wrong search Reports;</a:t>
            </a:r>
          </a:p>
          <a:p>
            <a:pPr marL="714375" lvl="0">
              <a:spcBef>
                <a:spcPts val="0"/>
              </a:spcBef>
              <a:buFont typeface="Arial" panose="020B0604020202020204" pitchFamily="34" charset="0"/>
              <a:buChar char="•"/>
            </a:pPr>
            <a:r>
              <a:rPr lang="en-IN" sz="1800" b="0" dirty="0"/>
              <a:t>Diversion of funds through bogus sisters concerns;</a:t>
            </a:r>
          </a:p>
          <a:p>
            <a:pPr marL="714375" lvl="0">
              <a:spcBef>
                <a:spcPts val="0"/>
              </a:spcBef>
              <a:buFont typeface="Arial" panose="020B0604020202020204" pitchFamily="34" charset="0"/>
              <a:buChar char="•"/>
            </a:pPr>
            <a:r>
              <a:rPr lang="en-IN" sz="1800" b="0" dirty="0"/>
              <a:t>Deposits / miscellaneous areas;</a:t>
            </a:r>
          </a:p>
          <a:p>
            <a:pPr marL="714375" lvl="0">
              <a:spcBef>
                <a:spcPts val="0"/>
              </a:spcBef>
              <a:buFont typeface="Arial" panose="020B0604020202020204" pitchFamily="34" charset="0"/>
              <a:buChar char="•"/>
            </a:pPr>
            <a:r>
              <a:rPr lang="en-IN" sz="1800" b="0" dirty="0"/>
              <a:t>Un-authorised loans against deposits/ NRI deposits;</a:t>
            </a:r>
          </a:p>
          <a:p>
            <a:pPr marL="714375" lvl="0">
              <a:spcBef>
                <a:spcPts val="0"/>
              </a:spcBef>
              <a:buFont typeface="Arial" panose="020B0604020202020204" pitchFamily="34" charset="0"/>
              <a:buChar char="•"/>
            </a:pPr>
            <a:r>
              <a:rPr lang="en-IN" sz="1800" b="0" dirty="0"/>
              <a:t>ATM Frauds by stealing PINs/interception of cards;</a:t>
            </a:r>
          </a:p>
          <a:p>
            <a:pPr marL="714375" lvl="0">
              <a:spcBef>
                <a:spcPts val="0"/>
              </a:spcBef>
              <a:buFont typeface="Arial" panose="020B0604020202020204" pitchFamily="34" charset="0"/>
              <a:buChar char="•"/>
            </a:pPr>
            <a:r>
              <a:rPr lang="en-IN" sz="1800" b="0" dirty="0"/>
              <a:t>Encashment of stolen/forged financial instruments through fictious accounts;</a:t>
            </a:r>
          </a:p>
          <a:p>
            <a:pPr marL="714375" lvl="0">
              <a:spcBef>
                <a:spcPts val="0"/>
              </a:spcBef>
              <a:buFont typeface="Arial" panose="020B0604020202020204" pitchFamily="34" charset="0"/>
              <a:buChar char="•"/>
            </a:pPr>
            <a:r>
              <a:rPr lang="en-IN" sz="1800" b="0" dirty="0"/>
              <a:t>Misuse of other’s passwords for misappropriation of funds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8188525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763000" cy="1066800"/>
          </a:xfrm>
        </p:spPr>
        <p:txBody>
          <a:bodyPr/>
          <a:lstStyle/>
          <a:p>
            <a:r>
              <a:rPr lang="en-IN" sz="2600" b="1" dirty="0">
                <a:solidFill>
                  <a:srgbClr val="002060"/>
                </a:solidFill>
                <a:latin typeface="Calibri" panose="020F0502020204030204" pitchFamily="34" charset="0"/>
                <a:cs typeface="Calibri" panose="020F0502020204030204" pitchFamily="34" charset="0"/>
              </a:rPr>
              <a:t>How can you reduce liability and instances of fraud?</a:t>
            </a:r>
            <a:endParaRPr lang="en-IN" sz="2600" dirty="0">
              <a:solidFill>
                <a:srgbClr val="002060"/>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223836" y="1452562"/>
            <a:ext cx="8539163" cy="2209800"/>
          </a:xfrm>
        </p:spPr>
        <p:txBody>
          <a:bodyPr>
            <a:noAutofit/>
          </a:bodyPr>
          <a:lstStyle/>
          <a:p>
            <a:pPr marL="85725" indent="0" algn="just"/>
            <a:r>
              <a:rPr lang="en-IN" sz="2000" b="0" dirty="0">
                <a:latin typeface="Calibri" panose="020F0502020204030204" pitchFamily="34" charset="0"/>
                <a:cs typeface="Calibri" panose="020F0502020204030204" pitchFamily="34" charset="0"/>
              </a:rPr>
              <a:t>The increasing instances of white collar crimes in India stem out of two basic ideas of greed and an attitude of “not a crime”. Thus, the courts take a strict view of such instances to decide on such matters and eradicate the rising rates of such crimes, which are also a major hindrance to the growing state of the economy. In order to decrease the possibility of such crimes, and also eventually reduce liability, companies can keep the following points in mind for mitigating fraud risk.</a:t>
            </a:r>
          </a:p>
        </p:txBody>
      </p:sp>
      <p:pic>
        <p:nvPicPr>
          <p:cNvPr id="4" name="Picture 3" descr="What does a forensic audit achieve?">
            <a:extLst>
              <a:ext uri="{FF2B5EF4-FFF2-40B4-BE49-F238E27FC236}">
                <a16:creationId xmlns:a16="http://schemas.microsoft.com/office/drawing/2014/main" id="{69E7A991-40F2-4452-B4EC-C01FCEDBE2C1}"/>
              </a:ext>
            </a:extLst>
          </p:cNvPr>
          <p:cNvPicPr/>
          <p:nvPr/>
        </p:nvPicPr>
        <p:blipFill rotWithShape="1">
          <a:blip r:embed="rId2">
            <a:extLst>
              <a:ext uri="{28A0092B-C50C-407E-A947-70E740481C1C}">
                <a14:useLocalDpi xmlns:a14="http://schemas.microsoft.com/office/drawing/2010/main" val="0"/>
              </a:ext>
            </a:extLst>
          </a:blip>
          <a:srcRect l="2702" t="3448" r="8109"/>
          <a:stretch/>
        </p:blipFill>
        <p:spPr bwMode="auto">
          <a:xfrm>
            <a:off x="6705600" y="3429000"/>
            <a:ext cx="1912145" cy="1600200"/>
          </a:xfrm>
          <a:prstGeom prst="rect">
            <a:avLst/>
          </a:prstGeom>
          <a:noFill/>
          <a:ln>
            <a:noFill/>
          </a:ln>
        </p:spPr>
      </p:pic>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24081447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228600" y="1143000"/>
            <a:ext cx="8686800" cy="4343400"/>
          </a:xfrm>
        </p:spPr>
        <p:txBody>
          <a:bodyPr>
            <a:noAutofit/>
          </a:bodyPr>
          <a:lstStyle/>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It is highly recommended that companies harbour a “stop before it starts policy” by creating a transparent working environment.</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Employ teams to conduct a frequent analysis of the fraud triangle keeping in view the working atmosphere in the company.</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Come up with policies to work on the ‘rationalisation’ aspect of the fraud triangle to strike at the root of the problem.</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Follow a dynamic approach while defining fraud in the company transactions keeping in mind the ongoing scenario of white collar crimes.</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The institution of strong internal controls and anti-fraud technologies in the electronic platform.</a:t>
            </a:r>
          </a:p>
          <a:p>
            <a:pPr lvl="0" algn="just">
              <a:buFont typeface="Arial" panose="020B0604020202020204" pitchFamily="34" charset="0"/>
              <a:buChar char="•"/>
            </a:pPr>
            <a:r>
              <a:rPr lang="en-IN" sz="1800" b="0" dirty="0">
                <a:latin typeface="Calibri" panose="020F0502020204030204" pitchFamily="34" charset="0"/>
                <a:cs typeface="Calibri" panose="020F0502020204030204" pitchFamily="34" charset="0"/>
              </a:rPr>
              <a:t>Thorough and frequent evaluation of the company’s code of conduct.</a:t>
            </a:r>
          </a:p>
        </p:txBody>
      </p:sp>
      <p:sp>
        <p:nvSpPr>
          <p:cNvPr id="5" name="Title 1"/>
          <p:cNvSpPr>
            <a:spLocks noGrp="1"/>
          </p:cNvSpPr>
          <p:nvPr>
            <p:ph type="title"/>
          </p:nvPr>
        </p:nvSpPr>
        <p:spPr>
          <a:xfrm>
            <a:off x="228600" y="365760"/>
            <a:ext cx="8686800" cy="548640"/>
          </a:xfrm>
        </p:spPr>
        <p:txBody>
          <a:bodyPr/>
          <a:lstStyle/>
          <a:p>
            <a:r>
              <a:rPr lang="en-IN" sz="2600" b="1" dirty="0">
                <a:solidFill>
                  <a:srgbClr val="002060"/>
                </a:solidFill>
                <a:latin typeface="Calibri" panose="020F0502020204030204" pitchFamily="34" charset="0"/>
                <a:cs typeface="Calibri" panose="020F0502020204030204" pitchFamily="34" charset="0"/>
              </a:rPr>
              <a:t>How can you reduce liability and instances of fraud?</a:t>
            </a:r>
            <a:br>
              <a:rPr lang="en-IN" sz="2600" b="1" dirty="0">
                <a:solidFill>
                  <a:srgbClr val="002060"/>
                </a:solidFill>
                <a:latin typeface="Calibri" panose="020F0502020204030204" pitchFamily="34" charset="0"/>
                <a:cs typeface="Calibri" panose="020F0502020204030204" pitchFamily="34" charset="0"/>
              </a:rPr>
            </a:br>
            <a:r>
              <a:rPr lang="en-IN" sz="2600" b="1" dirty="0">
                <a:solidFill>
                  <a:srgbClr val="002060"/>
                </a:solidFill>
                <a:latin typeface="Calibri" panose="020F0502020204030204" pitchFamily="34" charset="0"/>
                <a:cs typeface="Calibri" panose="020F0502020204030204" pitchFamily="34" charset="0"/>
              </a:rPr>
              <a:t>…(Cont.)</a:t>
            </a:r>
            <a:endParaRPr lang="en-IN" sz="2600" dirty="0">
              <a:solidFill>
                <a:srgbClr val="002060"/>
              </a:solidFill>
              <a:latin typeface="Calibri" panose="020F0502020204030204" pitchFamily="34" charset="0"/>
              <a:cs typeface="Calibri" panose="020F0502020204030204" pitchFamily="34"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28796636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990600"/>
          </a:xfrm>
        </p:spPr>
        <p:txBody>
          <a:bodyPr/>
          <a:lstStyle/>
          <a:p>
            <a:r>
              <a:rPr lang="en-IN" sz="2400" b="1" dirty="0">
                <a:solidFill>
                  <a:srgbClr val="002060"/>
                </a:solidFill>
                <a:latin typeface="Calibri" panose="020F0502020204030204" pitchFamily="34" charset="0"/>
                <a:cs typeface="Calibri" panose="020F0502020204030204" pitchFamily="34" charset="0"/>
              </a:rPr>
              <a:t>Difference between forensic audit and statutory audit</a:t>
            </a:r>
            <a:endParaRPr lang="en-IN" sz="2400" dirty="0">
              <a:solidFill>
                <a:srgbClr val="002060"/>
              </a:solidFill>
              <a:latin typeface="Calibri" panose="020F0502020204030204" pitchFamily="34" charset="0"/>
              <a:cs typeface="Calibri" panose="020F0502020204030204" pitchFamily="34" charset="0"/>
            </a:endParaRPr>
          </a:p>
        </p:txBody>
      </p:sp>
      <p:graphicFrame>
        <p:nvGraphicFramePr>
          <p:cNvPr id="3" name="Table 2">
            <a:extLst>
              <a:ext uri="{FF2B5EF4-FFF2-40B4-BE49-F238E27FC236}">
                <a16:creationId xmlns:a16="http://schemas.microsoft.com/office/drawing/2014/main" id="{9574EB2C-EB67-439D-AF35-AFB405368B51}"/>
              </a:ext>
            </a:extLst>
          </p:cNvPr>
          <p:cNvGraphicFramePr>
            <a:graphicFrameLocks noGrp="1"/>
          </p:cNvGraphicFramePr>
          <p:nvPr>
            <p:extLst>
              <p:ext uri="{D42A27DB-BD31-4B8C-83A1-F6EECF244321}">
                <p14:modId xmlns:p14="http://schemas.microsoft.com/office/powerpoint/2010/main" val="3637653409"/>
              </p:ext>
            </p:extLst>
          </p:nvPr>
        </p:nvGraphicFramePr>
        <p:xfrm>
          <a:off x="304799" y="1143000"/>
          <a:ext cx="8458201" cy="3812318"/>
        </p:xfrm>
        <a:graphic>
          <a:graphicData uri="http://schemas.openxmlformats.org/drawingml/2006/table">
            <a:tbl>
              <a:tblPr firstRow="1" bandRow="1">
                <a:tableStyleId>{2A488322-F2BA-4B5B-9748-0D474271808F}</a:tableStyleId>
              </a:tblPr>
              <a:tblGrid>
                <a:gridCol w="631209">
                  <a:extLst>
                    <a:ext uri="{9D8B030D-6E8A-4147-A177-3AD203B41FA5}">
                      <a16:colId xmlns:a16="http://schemas.microsoft.com/office/drawing/2014/main" val="3605864610"/>
                    </a:ext>
                  </a:extLst>
                </a:gridCol>
                <a:gridCol w="1346580">
                  <a:extLst>
                    <a:ext uri="{9D8B030D-6E8A-4147-A177-3AD203B41FA5}">
                      <a16:colId xmlns:a16="http://schemas.microsoft.com/office/drawing/2014/main" val="3033735522"/>
                    </a:ext>
                  </a:extLst>
                </a:gridCol>
                <a:gridCol w="3029799">
                  <a:extLst>
                    <a:ext uri="{9D8B030D-6E8A-4147-A177-3AD203B41FA5}">
                      <a16:colId xmlns:a16="http://schemas.microsoft.com/office/drawing/2014/main" val="4287963414"/>
                    </a:ext>
                  </a:extLst>
                </a:gridCol>
                <a:gridCol w="3450613">
                  <a:extLst>
                    <a:ext uri="{9D8B030D-6E8A-4147-A177-3AD203B41FA5}">
                      <a16:colId xmlns:a16="http://schemas.microsoft.com/office/drawing/2014/main" val="559360172"/>
                    </a:ext>
                  </a:extLst>
                </a:gridCol>
              </a:tblGrid>
              <a:tr h="544996">
                <a:tc>
                  <a:txBody>
                    <a:bodyPr/>
                    <a:lstStyle/>
                    <a:p>
                      <a:pPr marL="0" indent="0"/>
                      <a:r>
                        <a:rPr lang="en-US" dirty="0">
                          <a:latin typeface="Calibri" panose="020F0502020204030204" pitchFamily="34" charset="0"/>
                          <a:cs typeface="Calibri" panose="020F0502020204030204" pitchFamily="34" charset="0"/>
                        </a:rPr>
                        <a:t>S. No</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Basis</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Statutory Audit</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Forensic Audit</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74782164"/>
                  </a:ext>
                </a:extLst>
              </a:tr>
              <a:tr h="778566">
                <a:tc>
                  <a:txBody>
                    <a:bodyPr/>
                    <a:lstStyle/>
                    <a:p>
                      <a:r>
                        <a:rPr lang="en-US" dirty="0">
                          <a:latin typeface="Calibri" panose="020F0502020204030204" pitchFamily="34" charset="0"/>
                          <a:cs typeface="Calibri" panose="020F0502020204030204" pitchFamily="34" charset="0"/>
                        </a:rPr>
                        <a:t>1.</a:t>
                      </a:r>
                      <a:endParaRPr lang="en-IN" b="1" dirty="0">
                        <a:latin typeface="Calibri" panose="020F0502020204030204" pitchFamily="34" charset="0"/>
                        <a:cs typeface="Calibri" panose="020F0502020204030204" pitchFamily="34" charset="0"/>
                      </a:endParaRPr>
                    </a:p>
                  </a:txBody>
                  <a:tcPr/>
                </a:tc>
                <a:tc>
                  <a:txBody>
                    <a:bodyPr/>
                    <a:lstStyle/>
                    <a:p>
                      <a:r>
                        <a:rPr lang="en-IN" sz="1800" kern="1200" dirty="0">
                          <a:effectLst/>
                          <a:latin typeface="Calibri" panose="020F0502020204030204" pitchFamily="34" charset="0"/>
                          <a:cs typeface="Calibri" panose="020F0502020204030204" pitchFamily="34" charset="0"/>
                        </a:rPr>
                        <a:t>Objective</a:t>
                      </a:r>
                      <a:endParaRPr lang="en-IN" dirty="0">
                        <a:latin typeface="Calibri" panose="020F0502020204030204" pitchFamily="34" charset="0"/>
                        <a:cs typeface="Calibri" panose="020F0502020204030204" pitchFamily="34" charset="0"/>
                      </a:endParaRPr>
                    </a:p>
                  </a:txBody>
                  <a:tcPr/>
                </a:tc>
                <a:tc>
                  <a:txBody>
                    <a:bodyPr/>
                    <a:lstStyle/>
                    <a:p>
                      <a:r>
                        <a:rPr lang="en-IN" sz="1800" kern="1200" dirty="0">
                          <a:effectLst/>
                          <a:latin typeface="Calibri" panose="020F0502020204030204" pitchFamily="34" charset="0"/>
                          <a:cs typeface="Calibri" panose="020F0502020204030204" pitchFamily="34" charset="0"/>
                        </a:rPr>
                        <a:t>To express opinion as to ‘true &amp; fair’ presentation.</a:t>
                      </a:r>
                      <a:endParaRPr lang="en-IN" dirty="0">
                        <a:latin typeface="Calibri" panose="020F0502020204030204" pitchFamily="34" charset="0"/>
                        <a:cs typeface="Calibri" panose="020F0502020204030204" pitchFamily="34" charset="0"/>
                      </a:endParaRPr>
                    </a:p>
                  </a:txBody>
                  <a:tcPr/>
                </a:tc>
                <a:tc>
                  <a:txBody>
                    <a:bodyPr/>
                    <a:lstStyle/>
                    <a:p>
                      <a:r>
                        <a:rPr lang="en-IN" sz="1800" kern="1200" dirty="0">
                          <a:effectLst/>
                          <a:latin typeface="Calibri" panose="020F0502020204030204" pitchFamily="34" charset="0"/>
                          <a:cs typeface="Calibri" panose="020F0502020204030204" pitchFamily="34" charset="0"/>
                        </a:rPr>
                        <a:t>To determine correctness of the accounts or whether any fraud has actually taken place.</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3938645"/>
                  </a:ext>
                </a:extLst>
              </a:tr>
              <a:tr h="1012134">
                <a:tc>
                  <a:txBody>
                    <a:bodyPr/>
                    <a:lstStyle/>
                    <a:p>
                      <a:r>
                        <a:rPr lang="en-US" dirty="0">
                          <a:latin typeface="Calibri" panose="020F0502020204030204" pitchFamily="34" charset="0"/>
                          <a:cs typeface="Calibri" panose="020F0502020204030204" pitchFamily="34" charset="0"/>
                        </a:rPr>
                        <a:t>2.</a:t>
                      </a:r>
                      <a:endParaRPr lang="en-IN" b="1" dirty="0">
                        <a:latin typeface="Calibri" panose="020F0502020204030204" pitchFamily="34" charset="0"/>
                        <a:cs typeface="Calibri" panose="020F0502020204030204" pitchFamily="34" charset="0"/>
                      </a:endParaRPr>
                    </a:p>
                  </a:txBody>
                  <a:tcPr/>
                </a:tc>
                <a:tc>
                  <a:txBody>
                    <a:bodyPr/>
                    <a:lstStyle/>
                    <a:p>
                      <a:r>
                        <a:rPr lang="en-IN" sz="1800" kern="1200" dirty="0">
                          <a:effectLst/>
                          <a:latin typeface="Calibri" panose="020F0502020204030204" pitchFamily="34" charset="0"/>
                          <a:cs typeface="Calibri" panose="020F0502020204030204" pitchFamily="34" charset="0"/>
                        </a:rPr>
                        <a:t>Techniques</a:t>
                      </a:r>
                      <a:endParaRPr lang="en-IN"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kern="1200" dirty="0">
                          <a:effectLst/>
                          <a:latin typeface="Calibri" panose="020F0502020204030204" pitchFamily="34" charset="0"/>
                          <a:cs typeface="Calibri" panose="020F0502020204030204" pitchFamily="34" charset="0"/>
                        </a:rPr>
                        <a:t>‘Substantive’ and ‘compliance’ procedures.</a:t>
                      </a:r>
                    </a:p>
                    <a:p>
                      <a:endParaRPr lang="en-IN" dirty="0">
                        <a:latin typeface="Calibri" panose="020F0502020204030204" pitchFamily="34" charset="0"/>
                        <a:cs typeface="Calibri" panose="020F0502020204030204" pitchFamily="34" charset="0"/>
                      </a:endParaRPr>
                    </a:p>
                  </a:txBody>
                  <a:tcPr/>
                </a:tc>
                <a:tc>
                  <a:txBody>
                    <a:bodyPr/>
                    <a:lstStyle/>
                    <a:p>
                      <a:r>
                        <a:rPr lang="en-IN" sz="1800" kern="1200" dirty="0">
                          <a:effectLst/>
                          <a:latin typeface="Calibri" panose="020F0502020204030204" pitchFamily="34" charset="0"/>
                          <a:cs typeface="Calibri" panose="020F0502020204030204" pitchFamily="34" charset="0"/>
                        </a:rPr>
                        <a:t>Analysis of past trend and substantive or ‘in depth’ checking of selected transactions are done.</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95911917"/>
                  </a:ext>
                </a:extLst>
              </a:tr>
              <a:tr h="1245704">
                <a:tc>
                  <a:txBody>
                    <a:bodyPr/>
                    <a:lstStyle/>
                    <a:p>
                      <a:r>
                        <a:rPr lang="en-US" dirty="0">
                          <a:latin typeface="Calibri" panose="020F0502020204030204" pitchFamily="34" charset="0"/>
                          <a:cs typeface="Calibri" panose="020F0502020204030204" pitchFamily="34" charset="0"/>
                        </a:rPr>
                        <a:t>3.</a:t>
                      </a:r>
                      <a:endParaRPr lang="en-IN" b="1" dirty="0">
                        <a:latin typeface="Calibri" panose="020F0502020204030204" pitchFamily="34" charset="0"/>
                        <a:cs typeface="Calibri" panose="020F0502020204030204" pitchFamily="34" charset="0"/>
                      </a:endParaRPr>
                    </a:p>
                  </a:txBody>
                  <a:tcPr/>
                </a:tc>
                <a:tc>
                  <a:txBody>
                    <a:bodyPr/>
                    <a:lstStyle/>
                    <a:p>
                      <a:r>
                        <a:rPr lang="en-IN" sz="1800" kern="1200" dirty="0">
                          <a:effectLst/>
                          <a:latin typeface="Calibri" panose="020F0502020204030204" pitchFamily="34" charset="0"/>
                          <a:cs typeface="Calibri" panose="020F0502020204030204" pitchFamily="34" charset="0"/>
                        </a:rPr>
                        <a:t>Period</a:t>
                      </a:r>
                      <a:endParaRPr lang="en-IN" dirty="0">
                        <a:latin typeface="Calibri" panose="020F0502020204030204" pitchFamily="34" charset="0"/>
                        <a:cs typeface="Calibri" panose="020F0502020204030204" pitchFamily="34" charset="0"/>
                      </a:endParaRPr>
                    </a:p>
                  </a:txBody>
                  <a:tcPr/>
                </a:tc>
                <a:tc>
                  <a:txBody>
                    <a:bodyPr/>
                    <a:lstStyle/>
                    <a:p>
                      <a:r>
                        <a:rPr lang="en-IN" sz="1800" kern="1200" dirty="0">
                          <a:effectLst/>
                          <a:latin typeface="Calibri" panose="020F0502020204030204" pitchFamily="34" charset="0"/>
                          <a:cs typeface="Calibri" panose="020F0502020204030204" pitchFamily="34" charset="0"/>
                        </a:rPr>
                        <a:t>Normally all transactions for the particular accounting period are considered.</a:t>
                      </a:r>
                      <a:endParaRPr lang="en-IN" dirty="0">
                        <a:latin typeface="Calibri" panose="020F0502020204030204" pitchFamily="34" charset="0"/>
                        <a:cs typeface="Calibri" panose="020F0502020204030204" pitchFamily="34" charset="0"/>
                      </a:endParaRPr>
                    </a:p>
                  </a:txBody>
                  <a:tcPr/>
                </a:tc>
                <a:tc>
                  <a:txBody>
                    <a:bodyPr/>
                    <a:lstStyle/>
                    <a:p>
                      <a:r>
                        <a:rPr lang="en-IN" sz="1800" kern="1200" dirty="0">
                          <a:effectLst/>
                          <a:latin typeface="Calibri" panose="020F0502020204030204" pitchFamily="34" charset="0"/>
                          <a:cs typeface="Calibri" panose="020F0502020204030204" pitchFamily="34" charset="0"/>
                        </a:rPr>
                        <a:t>There is no such limitations while conducting forensic audit and accounts may be examined in detail from the beginning.</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00740428"/>
                  </a:ext>
                </a:extLst>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a:p>
        </p:txBody>
      </p:sp>
    </p:spTree>
    <p:extLst>
      <p:ext uri="{BB962C8B-B14F-4D97-AF65-F5344CB8AC3E}">
        <p14:creationId xmlns:p14="http://schemas.microsoft.com/office/powerpoint/2010/main" val="30022364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9574EB2C-EB67-439D-AF35-AFB405368B51}"/>
              </a:ext>
            </a:extLst>
          </p:cNvPr>
          <p:cNvGraphicFramePr>
            <a:graphicFrameLocks noGrp="1"/>
          </p:cNvGraphicFramePr>
          <p:nvPr>
            <p:extLst>
              <p:ext uri="{D42A27DB-BD31-4B8C-83A1-F6EECF244321}">
                <p14:modId xmlns:p14="http://schemas.microsoft.com/office/powerpoint/2010/main" val="3721597528"/>
              </p:ext>
            </p:extLst>
          </p:nvPr>
        </p:nvGraphicFramePr>
        <p:xfrm>
          <a:off x="304799" y="990600"/>
          <a:ext cx="8458202" cy="4099560"/>
        </p:xfrm>
        <a:graphic>
          <a:graphicData uri="http://schemas.openxmlformats.org/drawingml/2006/table">
            <a:tbl>
              <a:tblPr firstRow="1" bandRow="1">
                <a:tableStyleId>{2A488322-F2BA-4B5B-9748-0D474271808F}</a:tableStyleId>
              </a:tblPr>
              <a:tblGrid>
                <a:gridCol w="740093">
                  <a:extLst>
                    <a:ext uri="{9D8B030D-6E8A-4147-A177-3AD203B41FA5}">
                      <a16:colId xmlns:a16="http://schemas.microsoft.com/office/drawing/2014/main" val="3605864610"/>
                    </a:ext>
                  </a:extLst>
                </a:gridCol>
                <a:gridCol w="1871999">
                  <a:extLst>
                    <a:ext uri="{9D8B030D-6E8A-4147-A177-3AD203B41FA5}">
                      <a16:colId xmlns:a16="http://schemas.microsoft.com/office/drawing/2014/main" val="3033735522"/>
                    </a:ext>
                  </a:extLst>
                </a:gridCol>
                <a:gridCol w="2902324">
                  <a:extLst>
                    <a:ext uri="{9D8B030D-6E8A-4147-A177-3AD203B41FA5}">
                      <a16:colId xmlns:a16="http://schemas.microsoft.com/office/drawing/2014/main" val="4287963414"/>
                    </a:ext>
                  </a:extLst>
                </a:gridCol>
                <a:gridCol w="2943786">
                  <a:extLst>
                    <a:ext uri="{9D8B030D-6E8A-4147-A177-3AD203B41FA5}">
                      <a16:colId xmlns:a16="http://schemas.microsoft.com/office/drawing/2014/main" val="559360172"/>
                    </a:ext>
                  </a:extLst>
                </a:gridCol>
              </a:tblGrid>
              <a:tr h="591710">
                <a:tc>
                  <a:txBody>
                    <a:bodyPr/>
                    <a:lstStyle/>
                    <a:p>
                      <a:r>
                        <a:rPr lang="en-US" sz="1700" dirty="0">
                          <a:latin typeface="Calibri" panose="020F0502020204030204" pitchFamily="34" charset="0"/>
                          <a:cs typeface="Calibri" panose="020F0502020204030204" pitchFamily="34" charset="0"/>
                        </a:rPr>
                        <a:t>SI. No.</a:t>
                      </a:r>
                      <a:endParaRPr lang="en-IN" sz="1700" dirty="0">
                        <a:latin typeface="Calibri" panose="020F0502020204030204" pitchFamily="34" charset="0"/>
                        <a:cs typeface="Calibri" panose="020F0502020204030204" pitchFamily="34" charset="0"/>
                      </a:endParaRPr>
                    </a:p>
                  </a:txBody>
                  <a:tcPr/>
                </a:tc>
                <a:tc>
                  <a:txBody>
                    <a:bodyPr/>
                    <a:lstStyle/>
                    <a:p>
                      <a:r>
                        <a:rPr lang="en-US" sz="1700" dirty="0">
                          <a:latin typeface="Calibri" panose="020F0502020204030204" pitchFamily="34" charset="0"/>
                          <a:cs typeface="Calibri" panose="020F0502020204030204" pitchFamily="34" charset="0"/>
                        </a:rPr>
                        <a:t>Basis</a:t>
                      </a:r>
                      <a:endParaRPr lang="en-IN" sz="1700" dirty="0">
                        <a:latin typeface="Calibri" panose="020F0502020204030204" pitchFamily="34" charset="0"/>
                        <a:cs typeface="Calibri" panose="020F0502020204030204" pitchFamily="34" charset="0"/>
                      </a:endParaRPr>
                    </a:p>
                  </a:txBody>
                  <a:tcPr/>
                </a:tc>
                <a:tc>
                  <a:txBody>
                    <a:bodyPr/>
                    <a:lstStyle/>
                    <a:p>
                      <a:r>
                        <a:rPr lang="en-US" sz="1700" dirty="0">
                          <a:latin typeface="Calibri" panose="020F0502020204030204" pitchFamily="34" charset="0"/>
                          <a:cs typeface="Calibri" panose="020F0502020204030204" pitchFamily="34" charset="0"/>
                        </a:rPr>
                        <a:t>Statutory Audit</a:t>
                      </a:r>
                      <a:endParaRPr lang="en-IN" sz="1700" dirty="0">
                        <a:latin typeface="Calibri" panose="020F0502020204030204" pitchFamily="34" charset="0"/>
                        <a:cs typeface="Calibri" panose="020F0502020204030204" pitchFamily="34" charset="0"/>
                      </a:endParaRPr>
                    </a:p>
                  </a:txBody>
                  <a:tcPr/>
                </a:tc>
                <a:tc>
                  <a:txBody>
                    <a:bodyPr/>
                    <a:lstStyle/>
                    <a:p>
                      <a:r>
                        <a:rPr lang="en-US" sz="1700" dirty="0">
                          <a:latin typeface="Calibri" panose="020F0502020204030204" pitchFamily="34" charset="0"/>
                          <a:cs typeface="Calibri" panose="020F0502020204030204" pitchFamily="34" charset="0"/>
                        </a:rPr>
                        <a:t>Forensic Audit</a:t>
                      </a:r>
                      <a:endParaRPr lang="en-IN" sz="17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74782164"/>
                  </a:ext>
                </a:extLst>
              </a:tr>
              <a:tr h="1160890">
                <a:tc>
                  <a:txBody>
                    <a:bodyPr/>
                    <a:lstStyle/>
                    <a:p>
                      <a:r>
                        <a:rPr lang="en-US" sz="1700" dirty="0">
                          <a:latin typeface="Calibri" panose="020F0502020204030204" pitchFamily="34" charset="0"/>
                          <a:cs typeface="Calibri" panose="020F0502020204030204" pitchFamily="34" charset="0"/>
                        </a:rPr>
                        <a:t>4.</a:t>
                      </a:r>
                      <a:endParaRPr lang="en-IN" sz="1700" b="1" dirty="0">
                        <a:latin typeface="Calibri" panose="020F0502020204030204" pitchFamily="34" charset="0"/>
                        <a:cs typeface="Calibri" panose="020F0502020204030204" pitchFamily="34" charset="0"/>
                      </a:endParaRPr>
                    </a:p>
                  </a:txBody>
                  <a:tcPr/>
                </a:tc>
                <a:tc>
                  <a:txBody>
                    <a:bodyPr/>
                    <a:lstStyle/>
                    <a:p>
                      <a:r>
                        <a:rPr lang="en-IN" sz="1700" kern="1200" dirty="0">
                          <a:effectLst/>
                          <a:latin typeface="Calibri" panose="020F0502020204030204" pitchFamily="34" charset="0"/>
                          <a:cs typeface="Calibri" panose="020F0502020204030204" pitchFamily="34" charset="0"/>
                        </a:rPr>
                        <a:t>Management Representation</a:t>
                      </a:r>
                      <a:endParaRPr lang="en-IN" sz="1700" dirty="0">
                        <a:latin typeface="Calibri" panose="020F0502020204030204" pitchFamily="34" charset="0"/>
                        <a:cs typeface="Calibri" panose="020F0502020204030204" pitchFamily="34" charset="0"/>
                      </a:endParaRPr>
                    </a:p>
                  </a:txBody>
                  <a:tcPr/>
                </a:tc>
                <a:tc>
                  <a:txBody>
                    <a:bodyPr/>
                    <a:lstStyle/>
                    <a:p>
                      <a:r>
                        <a:rPr lang="en-IN" sz="1700" kern="1200" dirty="0">
                          <a:effectLst/>
                          <a:latin typeface="Calibri" panose="020F0502020204030204" pitchFamily="34" charset="0"/>
                          <a:cs typeface="Calibri" panose="020F0502020204030204" pitchFamily="34" charset="0"/>
                        </a:rPr>
                        <a:t>Auditor relies on the management certificate/representation of management.</a:t>
                      </a:r>
                      <a:endParaRPr lang="en-IN" sz="1700" dirty="0">
                        <a:latin typeface="Calibri" panose="020F0502020204030204" pitchFamily="34" charset="0"/>
                        <a:cs typeface="Calibri" panose="020F0502020204030204" pitchFamily="34" charset="0"/>
                      </a:endParaRPr>
                    </a:p>
                  </a:txBody>
                  <a:tcPr/>
                </a:tc>
                <a:tc>
                  <a:txBody>
                    <a:bodyPr/>
                    <a:lstStyle/>
                    <a:p>
                      <a:r>
                        <a:rPr lang="en-IN" sz="1700" kern="1200" dirty="0">
                          <a:effectLst/>
                          <a:latin typeface="Calibri" panose="020F0502020204030204" pitchFamily="34" charset="0"/>
                          <a:cs typeface="Calibri" panose="020F0502020204030204" pitchFamily="34" charset="0"/>
                        </a:rPr>
                        <a:t>Independent verification of suspected/selected items carried out</a:t>
                      </a:r>
                      <a:endParaRPr lang="en-IN" sz="17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3938645"/>
                  </a:ext>
                </a:extLst>
              </a:tr>
              <a:tr h="1008490">
                <a:tc>
                  <a:txBody>
                    <a:bodyPr/>
                    <a:lstStyle/>
                    <a:p>
                      <a:r>
                        <a:rPr lang="en-US" sz="1700" dirty="0">
                          <a:latin typeface="Calibri" panose="020F0502020204030204" pitchFamily="34" charset="0"/>
                          <a:cs typeface="Calibri" panose="020F0502020204030204" pitchFamily="34" charset="0"/>
                        </a:rPr>
                        <a:t>5.</a:t>
                      </a:r>
                      <a:endParaRPr lang="en-IN" sz="1700" b="1" dirty="0">
                        <a:latin typeface="Calibri" panose="020F0502020204030204" pitchFamily="34" charset="0"/>
                        <a:cs typeface="Calibri" panose="020F0502020204030204" pitchFamily="34" charset="0"/>
                      </a:endParaRPr>
                    </a:p>
                  </a:txBody>
                  <a:tcPr/>
                </a:tc>
                <a:tc>
                  <a:txBody>
                    <a:bodyPr/>
                    <a:lstStyle/>
                    <a:p>
                      <a:r>
                        <a:rPr lang="en-IN" sz="1700" kern="1200" dirty="0">
                          <a:effectLst/>
                          <a:latin typeface="Calibri" panose="020F0502020204030204" pitchFamily="34" charset="0"/>
                          <a:cs typeface="Calibri" panose="020F0502020204030204" pitchFamily="34" charset="0"/>
                        </a:rPr>
                        <a:t>Off balance-sheet items (like contracts etc.):</a:t>
                      </a:r>
                      <a:endParaRPr lang="en-IN" sz="1700" kern="1200" dirty="0">
                        <a:solidFill>
                          <a:schemeClr val="dk1"/>
                        </a:solidFill>
                        <a:effectLst/>
                        <a:latin typeface="Calibri" panose="020F0502020204030204" pitchFamily="34" charset="0"/>
                        <a:ea typeface="+mn-ea"/>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kern="1200" dirty="0">
                          <a:effectLst/>
                          <a:latin typeface="Calibri" panose="020F0502020204030204" pitchFamily="34" charset="0"/>
                          <a:cs typeface="Calibri" panose="020F0502020204030204" pitchFamily="34" charset="0"/>
                        </a:rPr>
                        <a:t>Off balance-sheet items are used to vouch the arithmetic accuracy &amp; compliance with procedures.</a:t>
                      </a:r>
                      <a:endParaRPr lang="en-IN" sz="1700" kern="1200" dirty="0">
                        <a:solidFill>
                          <a:schemeClr val="dk1"/>
                        </a:solidFill>
                        <a:effectLst/>
                        <a:latin typeface="Calibri" panose="020F0502020204030204" pitchFamily="34" charset="0"/>
                        <a:ea typeface="+mn-ea"/>
                        <a:cs typeface="Calibri" panose="020F0502020204030204" pitchFamily="34" charset="0"/>
                      </a:endParaRPr>
                    </a:p>
                  </a:txBody>
                  <a:tcPr/>
                </a:tc>
                <a:tc>
                  <a:txBody>
                    <a:bodyPr/>
                    <a:lstStyle/>
                    <a:p>
                      <a:r>
                        <a:rPr lang="en-IN" sz="1700" kern="1200" dirty="0">
                          <a:effectLst/>
                          <a:latin typeface="Calibri" panose="020F0502020204030204" pitchFamily="34" charset="0"/>
                          <a:cs typeface="Calibri" panose="020F0502020204030204" pitchFamily="34" charset="0"/>
                        </a:rPr>
                        <a:t>Regularity and propriety of these transactions/contracts are examined.</a:t>
                      </a:r>
                      <a:endParaRPr lang="en-IN" sz="17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95911917"/>
                  </a:ext>
                </a:extLst>
              </a:tr>
              <a:tr h="1201310">
                <a:tc>
                  <a:txBody>
                    <a:bodyPr/>
                    <a:lstStyle/>
                    <a:p>
                      <a:r>
                        <a:rPr lang="en-US" sz="1700" dirty="0">
                          <a:latin typeface="Calibri" panose="020F0502020204030204" pitchFamily="34" charset="0"/>
                          <a:cs typeface="Calibri" panose="020F0502020204030204" pitchFamily="34" charset="0"/>
                        </a:rPr>
                        <a:t>6.</a:t>
                      </a:r>
                      <a:endParaRPr lang="en-IN" sz="1700" b="1" dirty="0">
                        <a:latin typeface="Calibri" panose="020F0502020204030204" pitchFamily="34" charset="0"/>
                        <a:cs typeface="Calibri" panose="020F0502020204030204" pitchFamily="34" charset="0"/>
                      </a:endParaRPr>
                    </a:p>
                  </a:txBody>
                  <a:tcPr/>
                </a:tc>
                <a:tc>
                  <a:txBody>
                    <a:bodyPr/>
                    <a:lstStyle/>
                    <a:p>
                      <a:r>
                        <a:rPr lang="en-IN" sz="1700" kern="1200" dirty="0">
                          <a:effectLst/>
                          <a:latin typeface="Calibri" panose="020F0502020204030204" pitchFamily="34" charset="0"/>
                          <a:cs typeface="Calibri" panose="020F0502020204030204" pitchFamily="34" charset="0"/>
                        </a:rPr>
                        <a:t>Adverse findings, if any</a:t>
                      </a:r>
                      <a:endParaRPr lang="en-IN" sz="1700" dirty="0">
                        <a:latin typeface="Calibri" panose="020F0502020204030204" pitchFamily="34" charset="0"/>
                        <a:cs typeface="Calibri" panose="020F0502020204030204" pitchFamily="34" charset="0"/>
                      </a:endParaRPr>
                    </a:p>
                  </a:txBody>
                  <a:tcPr/>
                </a:tc>
                <a:tc>
                  <a:txBody>
                    <a:bodyPr/>
                    <a:lstStyle/>
                    <a:p>
                      <a:r>
                        <a:rPr lang="en-IN" sz="1700" kern="1200" dirty="0">
                          <a:effectLst/>
                          <a:latin typeface="Calibri" panose="020F0502020204030204" pitchFamily="34" charset="0"/>
                          <a:cs typeface="Calibri" panose="020F0502020204030204" pitchFamily="34" charset="0"/>
                        </a:rPr>
                        <a:t>If there are any adverse findings, negative opinion or qualified opinion is expressed, with/without quantification.</a:t>
                      </a:r>
                      <a:endParaRPr lang="en-IN" sz="1700" dirty="0">
                        <a:latin typeface="Calibri" panose="020F0502020204030204" pitchFamily="34" charset="0"/>
                        <a:cs typeface="Calibri" panose="020F0502020204030204" pitchFamily="34" charset="0"/>
                      </a:endParaRPr>
                    </a:p>
                  </a:txBody>
                  <a:tcPr/>
                </a:tc>
                <a:tc>
                  <a:txBody>
                    <a:bodyPr/>
                    <a:lstStyle/>
                    <a:p>
                      <a:r>
                        <a:rPr lang="en-IN" sz="1700" kern="1200" dirty="0">
                          <a:effectLst/>
                          <a:latin typeface="Calibri" panose="020F0502020204030204" pitchFamily="34" charset="0"/>
                          <a:cs typeface="Calibri" panose="020F0502020204030204" pitchFamily="34" charset="0"/>
                        </a:rPr>
                        <a:t>The auditor aims at legal determination of fraud and also naming persons behind such fraud.</a:t>
                      </a:r>
                      <a:endParaRPr lang="en-IN" sz="17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00740428"/>
                  </a:ext>
                </a:extLst>
              </a:tr>
            </a:tbl>
          </a:graphicData>
        </a:graphic>
      </p:graphicFrame>
      <p:sp>
        <p:nvSpPr>
          <p:cNvPr id="4" name="Title 1"/>
          <p:cNvSpPr>
            <a:spLocks noGrp="1"/>
          </p:cNvSpPr>
          <p:nvPr>
            <p:ph type="title"/>
          </p:nvPr>
        </p:nvSpPr>
        <p:spPr>
          <a:xfrm>
            <a:off x="304800" y="152400"/>
            <a:ext cx="8458200" cy="990600"/>
          </a:xfrm>
        </p:spPr>
        <p:txBody>
          <a:bodyPr/>
          <a:lstStyle/>
          <a:p>
            <a:r>
              <a:rPr lang="en-IN" sz="2400" b="1" dirty="0">
                <a:solidFill>
                  <a:srgbClr val="002060"/>
                </a:solidFill>
                <a:latin typeface="Calibri" panose="020F0502020204030204" pitchFamily="34" charset="0"/>
                <a:cs typeface="Calibri" panose="020F0502020204030204" pitchFamily="34" charset="0"/>
              </a:rPr>
              <a:t>Difference between forensic audit and statutory audit</a:t>
            </a:r>
            <a:endParaRPr lang="en-IN" sz="2400" dirty="0">
              <a:solidFill>
                <a:srgbClr val="002060"/>
              </a:solidFill>
              <a:latin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36</a:t>
            </a:fld>
            <a:endParaRPr lang="en-US"/>
          </a:p>
        </p:txBody>
      </p:sp>
    </p:spTree>
    <p:extLst>
      <p:ext uri="{BB962C8B-B14F-4D97-AF65-F5344CB8AC3E}">
        <p14:creationId xmlns:p14="http://schemas.microsoft.com/office/powerpoint/2010/main" val="30578000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65760"/>
            <a:ext cx="7886700" cy="548640"/>
          </a:xfrm>
        </p:spPr>
        <p:txBody>
          <a:bodyPr/>
          <a:lstStyle/>
          <a:p>
            <a:r>
              <a:rPr lang="en-IN" sz="3200" b="1" dirty="0">
                <a:solidFill>
                  <a:srgbClr val="002060"/>
                </a:solidFill>
                <a:latin typeface="Calibri" panose="020F0502020204030204" pitchFamily="34" charset="0"/>
                <a:cs typeface="Calibri" panose="020F0502020204030204" pitchFamily="34" charset="0"/>
              </a:rPr>
              <a:t>Preparation of Report</a:t>
            </a:r>
          </a:p>
        </p:txBody>
      </p:sp>
      <p:sp>
        <p:nvSpPr>
          <p:cNvPr id="5" name="Content Placeholder 4"/>
          <p:cNvSpPr>
            <a:spLocks noGrp="1"/>
          </p:cNvSpPr>
          <p:nvPr>
            <p:ph idx="1"/>
          </p:nvPr>
        </p:nvSpPr>
        <p:spPr>
          <a:xfrm>
            <a:off x="457200" y="1100630"/>
            <a:ext cx="7886700" cy="3547570"/>
          </a:xfrm>
        </p:spPr>
        <p:txBody>
          <a:bodyPr>
            <a:normAutofit/>
          </a:bodyPr>
          <a:lstStyle/>
          <a:p>
            <a:pPr marL="0" indent="0"/>
            <a:r>
              <a:rPr lang="en-IN" sz="1800" b="0" dirty="0">
                <a:latin typeface="Calibri" panose="020F0502020204030204" pitchFamily="34" charset="0"/>
                <a:cs typeface="Calibri" panose="020F0502020204030204" pitchFamily="34" charset="0"/>
              </a:rPr>
              <a:t>The report generally includes various sections describing the nature of assignment, scope, approaches utilized, findings, opinion and limitations. Report is generally submitted to the Appointing Authority.</a:t>
            </a:r>
          </a:p>
          <a:p>
            <a:pPr marL="0" indent="0"/>
            <a:r>
              <a:rPr lang="en-IN" sz="1800" b="0" dirty="0">
                <a:latin typeface="Calibri" panose="020F0502020204030204" pitchFamily="34" charset="0"/>
                <a:cs typeface="Calibri" panose="020F0502020204030204" pitchFamily="34" charset="0"/>
              </a:rPr>
              <a:t>The contents of the report may vary depending upon the situation, the nature and the extent of the frauds and irregularities involved. The generalized form of such forensic accounting investigation report is as follows: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37</a:t>
            </a:fld>
            <a:endParaRPr lang="en-US"/>
          </a:p>
        </p:txBody>
      </p:sp>
    </p:spTree>
    <p:extLst>
      <p:ext uri="{BB962C8B-B14F-4D97-AF65-F5344CB8AC3E}">
        <p14:creationId xmlns:p14="http://schemas.microsoft.com/office/powerpoint/2010/main" val="29301494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71474" y="701040"/>
            <a:ext cx="8315325" cy="4785360"/>
          </a:xfrm>
        </p:spPr>
        <p:txBody>
          <a:bodyPr>
            <a:normAutofit/>
          </a:bodyPr>
          <a:lstStyle/>
          <a:p>
            <a:pPr>
              <a:spcBef>
                <a:spcPts val="0"/>
              </a:spcBef>
              <a:buAutoNum type="arabicPeriod"/>
            </a:pPr>
            <a:r>
              <a:rPr lang="en-IN" sz="2000" dirty="0">
                <a:latin typeface="Calibri" panose="020F0502020204030204" pitchFamily="34" charset="0"/>
                <a:cs typeface="Calibri" panose="020F0502020204030204" pitchFamily="34" charset="0"/>
              </a:rPr>
              <a:t>TITLE OF THE REPORT</a:t>
            </a:r>
          </a:p>
          <a:p>
            <a:pPr>
              <a:spcBef>
                <a:spcPts val="0"/>
              </a:spcBef>
              <a:buAutoNum type="arabicPeriod"/>
            </a:pPr>
            <a:r>
              <a:rPr lang="en-IN" sz="2000" dirty="0">
                <a:latin typeface="Calibri" panose="020F0502020204030204" pitchFamily="34" charset="0"/>
                <a:cs typeface="Calibri" panose="020F0502020204030204" pitchFamily="34" charset="0"/>
              </a:rPr>
              <a:t>EXECUTIVE SUMMARY</a:t>
            </a:r>
          </a:p>
          <a:p>
            <a:pPr>
              <a:spcBef>
                <a:spcPts val="0"/>
              </a:spcBef>
              <a:buAutoNum type="arabicPeriod"/>
            </a:pPr>
            <a:r>
              <a:rPr lang="en-IN" sz="2000" dirty="0">
                <a:latin typeface="Calibri" panose="020F0502020204030204" pitchFamily="34" charset="0"/>
                <a:cs typeface="Calibri" panose="020F0502020204030204" pitchFamily="34" charset="0"/>
              </a:rPr>
              <a:t>BACKGROUND OF ENGAGEMENT</a:t>
            </a:r>
          </a:p>
          <a:p>
            <a:pPr marL="357188" indent="0">
              <a:spcBef>
                <a:spcPts val="0"/>
              </a:spcBef>
            </a:pPr>
            <a:r>
              <a:rPr lang="en-IN" sz="2000" b="0" dirty="0">
                <a:latin typeface="Calibri" panose="020F0502020204030204" pitchFamily="34" charset="0"/>
                <a:cs typeface="Calibri" panose="020F0502020204030204" pitchFamily="34" charset="0"/>
              </a:rPr>
              <a:t>3.1. Origin</a:t>
            </a:r>
          </a:p>
          <a:p>
            <a:pPr marL="357188" indent="0">
              <a:spcBef>
                <a:spcPts val="0"/>
              </a:spcBef>
            </a:pPr>
            <a:r>
              <a:rPr lang="en-IN" sz="2000" b="0" dirty="0">
                <a:latin typeface="Calibri" panose="020F0502020204030204" pitchFamily="34" charset="0"/>
                <a:cs typeface="Calibri" panose="020F0502020204030204" pitchFamily="34" charset="0"/>
              </a:rPr>
              <a:t>3.2. Objectives of Engagement</a:t>
            </a:r>
          </a:p>
          <a:p>
            <a:pPr marL="357188" indent="0">
              <a:spcBef>
                <a:spcPts val="0"/>
              </a:spcBef>
            </a:pPr>
            <a:r>
              <a:rPr lang="en-IN" sz="2000" b="0" dirty="0">
                <a:latin typeface="Calibri" panose="020F0502020204030204" pitchFamily="34" charset="0"/>
                <a:cs typeface="Calibri" panose="020F0502020204030204" pitchFamily="34" charset="0"/>
              </a:rPr>
              <a:t>3.3. Proposed outputs of the Assignments</a:t>
            </a:r>
          </a:p>
          <a:p>
            <a:pPr marL="357188" indent="0">
              <a:spcBef>
                <a:spcPts val="0"/>
              </a:spcBef>
            </a:pPr>
            <a:r>
              <a:rPr lang="en-IN" sz="2000" b="0" dirty="0">
                <a:latin typeface="Calibri" panose="020F0502020204030204" pitchFamily="34" charset="0"/>
                <a:cs typeface="Calibri" panose="020F0502020204030204" pitchFamily="34" charset="0"/>
              </a:rPr>
              <a:t>3.4. Implementation Approaches</a:t>
            </a:r>
          </a:p>
          <a:p>
            <a:pPr marL="0" indent="0">
              <a:spcBef>
                <a:spcPts val="0"/>
              </a:spcBef>
            </a:pPr>
            <a:r>
              <a:rPr lang="en-IN" sz="2000" dirty="0">
                <a:latin typeface="Calibri" panose="020F0502020204030204" pitchFamily="34" charset="0"/>
                <a:cs typeface="Calibri" panose="020F0502020204030204" pitchFamily="34" charset="0"/>
              </a:rPr>
              <a:t>4. ANALYSIS OF THE RISKS INVOLVED</a:t>
            </a:r>
          </a:p>
          <a:p>
            <a:pPr marL="357188" indent="0">
              <a:spcBef>
                <a:spcPts val="0"/>
              </a:spcBef>
            </a:pPr>
            <a:r>
              <a:rPr lang="en-IN" sz="2000" b="0" dirty="0">
                <a:latin typeface="Calibri" panose="020F0502020204030204" pitchFamily="34" charset="0"/>
                <a:cs typeface="Calibri" panose="020F0502020204030204" pitchFamily="34" charset="0"/>
              </a:rPr>
              <a:t>4.1. Internal Environment Risks</a:t>
            </a:r>
          </a:p>
          <a:p>
            <a:pPr marL="357188" indent="0">
              <a:spcBef>
                <a:spcPts val="0"/>
              </a:spcBef>
            </a:pPr>
            <a:r>
              <a:rPr lang="en-IN" sz="2000" b="0" dirty="0">
                <a:latin typeface="Calibri" panose="020F0502020204030204" pitchFamily="34" charset="0"/>
                <a:cs typeface="Calibri" panose="020F0502020204030204" pitchFamily="34" charset="0"/>
              </a:rPr>
              <a:t>4.2. External Environment Risks</a:t>
            </a:r>
          </a:p>
          <a:p>
            <a:pPr marL="357188" indent="0">
              <a:spcBef>
                <a:spcPts val="0"/>
              </a:spcBef>
            </a:pPr>
            <a:r>
              <a:rPr lang="en-IN" sz="2000" b="0" dirty="0">
                <a:latin typeface="Calibri" panose="020F0502020204030204" pitchFamily="34" charset="0"/>
                <a:cs typeface="Calibri" panose="020F0502020204030204" pitchFamily="34" charset="0"/>
              </a:rPr>
              <a:t>4.3. Political and Legal Scenario</a:t>
            </a:r>
          </a:p>
          <a:p>
            <a:pPr marL="357188" indent="0">
              <a:spcBef>
                <a:spcPts val="0"/>
              </a:spcBef>
            </a:pPr>
            <a:r>
              <a:rPr lang="en-IN" sz="2000" b="0" dirty="0">
                <a:latin typeface="Calibri" panose="020F0502020204030204" pitchFamily="34" charset="0"/>
                <a:cs typeface="Calibri" panose="020F0502020204030204" pitchFamily="34" charset="0"/>
              </a:rPr>
              <a:t>4.4. Risks from Customers, Suppliers and Competitors etc.</a:t>
            </a:r>
          </a:p>
          <a:p>
            <a:pPr marL="357188" indent="0">
              <a:spcBef>
                <a:spcPts val="0"/>
              </a:spcBef>
            </a:pPr>
            <a:r>
              <a:rPr lang="en-IN" sz="2000" b="0" dirty="0">
                <a:latin typeface="Calibri" panose="020F0502020204030204" pitchFamily="34" charset="0"/>
                <a:cs typeface="Calibri" panose="020F0502020204030204" pitchFamily="34" charset="0"/>
              </a:rPr>
              <a:t>4.5 Business Process and Human Resources Management</a:t>
            </a:r>
          </a:p>
          <a:p>
            <a:pPr marL="357188" indent="0">
              <a:spcBef>
                <a:spcPts val="0"/>
              </a:spcBef>
            </a:pPr>
            <a:r>
              <a:rPr lang="en-IN" sz="2000" b="0" dirty="0">
                <a:latin typeface="Calibri" panose="020F0502020204030204" pitchFamily="34" charset="0"/>
                <a:cs typeface="Calibri" panose="020F0502020204030204" pitchFamily="34" charset="0"/>
              </a:rPr>
              <a:t>4.6. Market, Operational and Technological Risks</a:t>
            </a:r>
          </a:p>
          <a:p>
            <a:pPr marL="357188" indent="0">
              <a:spcBef>
                <a:spcPts val="0"/>
              </a:spcBef>
            </a:pPr>
            <a:r>
              <a:rPr lang="en-IN" sz="2000" b="0" dirty="0">
                <a:latin typeface="Calibri" panose="020F0502020204030204" pitchFamily="34" charset="0"/>
                <a:cs typeface="Calibri" panose="020F0502020204030204" pitchFamily="34" charset="0"/>
              </a:rPr>
              <a:t>4.7. Others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38</a:t>
            </a:fld>
            <a:endParaRPr lang="en-US"/>
          </a:p>
        </p:txBody>
      </p:sp>
      <p:sp>
        <p:nvSpPr>
          <p:cNvPr id="6" name="Title 3"/>
          <p:cNvSpPr>
            <a:spLocks noGrp="1"/>
          </p:cNvSpPr>
          <p:nvPr>
            <p:ph type="title"/>
          </p:nvPr>
        </p:nvSpPr>
        <p:spPr>
          <a:xfrm>
            <a:off x="371475" y="152400"/>
            <a:ext cx="7962900" cy="548640"/>
          </a:xfrm>
        </p:spPr>
        <p:txBody>
          <a:bodyPr/>
          <a:lstStyle/>
          <a:p>
            <a:r>
              <a:rPr lang="en-IN" sz="3200" b="1" dirty="0">
                <a:solidFill>
                  <a:srgbClr val="002060"/>
                </a:solidFill>
                <a:latin typeface="Calibri" panose="020F0502020204030204" pitchFamily="34" charset="0"/>
                <a:cs typeface="Calibri" panose="020F0502020204030204" pitchFamily="34" charset="0"/>
              </a:rPr>
              <a:t>Preparation of Report…(cont.)</a:t>
            </a:r>
          </a:p>
        </p:txBody>
      </p:sp>
    </p:spTree>
    <p:extLst>
      <p:ext uri="{BB962C8B-B14F-4D97-AF65-F5344CB8AC3E}">
        <p14:creationId xmlns:p14="http://schemas.microsoft.com/office/powerpoint/2010/main" val="9679427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520940" cy="3579849"/>
          </a:xfrm>
        </p:spPr>
        <p:txBody>
          <a:bodyPr>
            <a:normAutofit/>
          </a:bodyPr>
          <a:lstStyle/>
          <a:p>
            <a:r>
              <a:rPr lang="en-IN" sz="2000" dirty="0">
                <a:latin typeface="Calibri" panose="020F0502020204030204" pitchFamily="34" charset="0"/>
                <a:cs typeface="Calibri" panose="020F0502020204030204" pitchFamily="34" charset="0"/>
              </a:rPr>
              <a:t>5. EVIDENCE OF RISK EVENTS</a:t>
            </a:r>
          </a:p>
          <a:p>
            <a:r>
              <a:rPr lang="en-IN" sz="2000" dirty="0">
                <a:latin typeface="Calibri" panose="020F0502020204030204" pitchFamily="34" charset="0"/>
                <a:cs typeface="Calibri" panose="020F0502020204030204" pitchFamily="34" charset="0"/>
              </a:rPr>
              <a:t>6. ANALYSIS and FINDINGS</a:t>
            </a:r>
          </a:p>
          <a:p>
            <a:r>
              <a:rPr lang="en-IN" sz="2000" dirty="0">
                <a:latin typeface="Calibri" panose="020F0502020204030204" pitchFamily="34" charset="0"/>
                <a:cs typeface="Calibri" panose="020F0502020204030204" pitchFamily="34" charset="0"/>
              </a:rPr>
              <a:t>7. AUDIT RECOMMENDATIONS</a:t>
            </a:r>
          </a:p>
          <a:p>
            <a:pPr marL="357188" indent="0">
              <a:spcBef>
                <a:spcPts val="0"/>
              </a:spcBef>
            </a:pPr>
            <a:r>
              <a:rPr lang="en-IN" sz="1800" b="0" dirty="0">
                <a:latin typeface="Calibri" panose="020F0502020204030204" pitchFamily="34" charset="0"/>
                <a:cs typeface="Calibri" panose="020F0502020204030204" pitchFamily="34" charset="0"/>
              </a:rPr>
              <a:t>7.1. Logical Framework Approach</a:t>
            </a:r>
          </a:p>
          <a:p>
            <a:pPr marL="357188" indent="0">
              <a:spcBef>
                <a:spcPts val="0"/>
              </a:spcBef>
            </a:pPr>
            <a:r>
              <a:rPr lang="en-IN" sz="1800" b="0" dirty="0">
                <a:latin typeface="Calibri" panose="020F0502020204030204" pitchFamily="34" charset="0"/>
                <a:cs typeface="Calibri" panose="020F0502020204030204" pitchFamily="34" charset="0"/>
              </a:rPr>
              <a:t>7.2. Preconditions and Risks</a:t>
            </a:r>
          </a:p>
          <a:p>
            <a:r>
              <a:rPr lang="en-IN" sz="2000" dirty="0">
                <a:latin typeface="Calibri" panose="020F0502020204030204" pitchFamily="34" charset="0"/>
                <a:cs typeface="Calibri" panose="020F0502020204030204" pitchFamily="34" charset="0"/>
              </a:rPr>
              <a:t>8. IMPLEMENTATION OF RECOMMENDATIONS</a:t>
            </a:r>
          </a:p>
          <a:p>
            <a:pPr marL="357188" indent="0">
              <a:spcBef>
                <a:spcPts val="0"/>
              </a:spcBef>
            </a:pPr>
            <a:r>
              <a:rPr lang="en-IN" sz="1800" b="0" dirty="0">
                <a:latin typeface="Calibri" panose="020F0502020204030204" pitchFamily="34" charset="0"/>
                <a:cs typeface="Calibri" panose="020F0502020204030204" pitchFamily="34" charset="0"/>
              </a:rPr>
              <a:t>8.1. Budget Considerations</a:t>
            </a:r>
          </a:p>
          <a:p>
            <a:pPr marL="357188" indent="0">
              <a:spcBef>
                <a:spcPts val="0"/>
              </a:spcBef>
            </a:pPr>
            <a:r>
              <a:rPr lang="en-IN" sz="1800" b="0" dirty="0">
                <a:latin typeface="Calibri" panose="020F0502020204030204" pitchFamily="34" charset="0"/>
                <a:cs typeface="Calibri" panose="020F0502020204030204" pitchFamily="34" charset="0"/>
              </a:rPr>
              <a:t>8.2. Stakeholders to be Engaged</a:t>
            </a:r>
          </a:p>
          <a:p>
            <a:r>
              <a:rPr lang="en-IN" sz="2000" dirty="0">
                <a:latin typeface="Calibri" panose="020F0502020204030204" pitchFamily="34" charset="0"/>
                <a:cs typeface="Calibri" panose="020F0502020204030204" pitchFamily="34" charset="0"/>
              </a:rPr>
              <a:t>9. LIST OF ANNEXURES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
        <p:nvSpPr>
          <p:cNvPr id="5" name="Title 3"/>
          <p:cNvSpPr>
            <a:spLocks noGrp="1"/>
          </p:cNvSpPr>
          <p:nvPr>
            <p:ph type="title"/>
          </p:nvPr>
        </p:nvSpPr>
        <p:spPr>
          <a:xfrm>
            <a:off x="457200" y="381000"/>
            <a:ext cx="7520940" cy="548640"/>
          </a:xfrm>
        </p:spPr>
        <p:txBody>
          <a:bodyPr/>
          <a:lstStyle/>
          <a:p>
            <a:r>
              <a:rPr lang="en-IN" sz="3200" b="1" dirty="0">
                <a:solidFill>
                  <a:srgbClr val="002060"/>
                </a:solidFill>
                <a:latin typeface="Calibri" panose="020F0502020204030204" pitchFamily="34" charset="0"/>
                <a:cs typeface="Calibri" panose="020F0502020204030204" pitchFamily="34" charset="0"/>
              </a:rPr>
              <a:t>Preparation of Report…(cont.)</a:t>
            </a:r>
          </a:p>
        </p:txBody>
      </p:sp>
    </p:spTree>
    <p:extLst>
      <p:ext uri="{BB962C8B-B14F-4D97-AF65-F5344CB8AC3E}">
        <p14:creationId xmlns:p14="http://schemas.microsoft.com/office/powerpoint/2010/main" val="4247305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3400" cy="609600"/>
          </a:xfrm>
        </p:spPr>
        <p:txBody>
          <a:bodyPr/>
          <a:lstStyle/>
          <a:p>
            <a:r>
              <a:rPr lang="en-IN" sz="3200" b="1" dirty="0">
                <a:solidFill>
                  <a:srgbClr val="002060"/>
                </a:solidFill>
                <a:latin typeface="Calibri" panose="020F0502020204030204" pitchFamily="34" charset="0"/>
                <a:cs typeface="Calibri" panose="020F0502020204030204" pitchFamily="34" charset="0"/>
              </a:rPr>
              <a:t>Forensic Audit services typically include</a:t>
            </a:r>
            <a:endParaRPr lang="en-IN" sz="2400" dirty="0">
              <a:solidFill>
                <a:srgbClr val="00206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09600" y="914400"/>
            <a:ext cx="7924800" cy="3886200"/>
          </a:xfrm>
        </p:spPr>
        <p:txBody>
          <a:bodyPr>
            <a:noAutofit/>
          </a:bodyPr>
          <a:lstStyle/>
          <a:p>
            <a:pPr lvl="0" fontAlgn="base">
              <a:buFont typeface="Arial" panose="020B0604020202020204" pitchFamily="34" charset="0"/>
              <a:buChar char="•"/>
            </a:pPr>
            <a:r>
              <a:rPr lang="en-IN" sz="2800" b="0" dirty="0">
                <a:latin typeface="Calibri" panose="020F0502020204030204" pitchFamily="34" charset="0"/>
                <a:cs typeface="Calibri" panose="020F0502020204030204" pitchFamily="34" charset="0"/>
              </a:rPr>
              <a:t>Financial Statement</a:t>
            </a:r>
          </a:p>
          <a:p>
            <a:pPr lvl="0" fontAlgn="base">
              <a:buFont typeface="Arial" panose="020B0604020202020204" pitchFamily="34" charset="0"/>
              <a:buChar char="•"/>
            </a:pPr>
            <a:r>
              <a:rPr lang="en-IN" sz="2800" b="0" dirty="0">
                <a:latin typeface="Calibri" panose="020F0502020204030204" pitchFamily="34" charset="0"/>
                <a:cs typeface="Calibri" panose="020F0502020204030204" pitchFamily="34" charset="0"/>
              </a:rPr>
              <a:t>Computer Forensic</a:t>
            </a:r>
          </a:p>
          <a:p>
            <a:pPr lvl="0" fontAlgn="base">
              <a:buFont typeface="Arial" panose="020B0604020202020204" pitchFamily="34" charset="0"/>
              <a:buChar char="•"/>
            </a:pPr>
            <a:r>
              <a:rPr lang="en-IN" sz="2800" b="0" dirty="0">
                <a:latin typeface="Calibri" panose="020F0502020204030204" pitchFamily="34" charset="0"/>
                <a:cs typeface="Calibri" panose="020F0502020204030204" pitchFamily="34" charset="0"/>
              </a:rPr>
              <a:t>Electronic Discovery</a:t>
            </a:r>
          </a:p>
          <a:p>
            <a:pPr lvl="0" fontAlgn="base">
              <a:buFont typeface="Arial" panose="020B0604020202020204" pitchFamily="34" charset="0"/>
              <a:buChar char="•"/>
            </a:pPr>
            <a:r>
              <a:rPr lang="en-IN" sz="2800" b="0" dirty="0">
                <a:latin typeface="Calibri" panose="020F0502020204030204" pitchFamily="34" charset="0"/>
                <a:cs typeface="Calibri" panose="020F0502020204030204" pitchFamily="34" charset="0"/>
              </a:rPr>
              <a:t>Bankruptcies, Insolvencies, and reorganizations</a:t>
            </a:r>
          </a:p>
          <a:p>
            <a:pPr lvl="0" fontAlgn="base">
              <a:buFont typeface="Arial" panose="020B0604020202020204" pitchFamily="34" charset="0"/>
              <a:buChar char="•"/>
            </a:pPr>
            <a:r>
              <a:rPr lang="en-IN" sz="2800" b="0" dirty="0">
                <a:latin typeface="Calibri" panose="020F0502020204030204" pitchFamily="34" charset="0"/>
                <a:cs typeface="Calibri" panose="020F0502020204030204" pitchFamily="34" charset="0"/>
              </a:rPr>
              <a:t>Workplace fraud investigations</a:t>
            </a:r>
          </a:p>
          <a:p>
            <a:pPr lvl="0" fontAlgn="base">
              <a:buFont typeface="Arial" panose="020B0604020202020204" pitchFamily="34" charset="0"/>
              <a:buChar char="•"/>
            </a:pPr>
            <a:r>
              <a:rPr lang="en-IN" sz="2800" b="0" dirty="0">
                <a:latin typeface="Calibri" panose="020F0502020204030204" pitchFamily="34" charset="0"/>
                <a:cs typeface="Calibri" panose="020F0502020204030204" pitchFamily="34" charset="0"/>
              </a:rPr>
              <a:t>Calculation of economic losses</a:t>
            </a:r>
          </a:p>
          <a:p>
            <a:pPr lvl="0" fontAlgn="base">
              <a:buFont typeface="Arial" panose="020B0604020202020204" pitchFamily="34" charset="0"/>
              <a:buChar char="•"/>
            </a:pPr>
            <a:r>
              <a:rPr lang="en-IN" sz="2800" b="0" dirty="0">
                <a:latin typeface="Calibri" panose="020F0502020204030204" pitchFamily="34" charset="0"/>
                <a:cs typeface="Calibri" panose="020F0502020204030204" pitchFamily="34" charset="0"/>
              </a:rPr>
              <a:t>Business valuations</a:t>
            </a:r>
          </a:p>
          <a:p>
            <a:pPr>
              <a:buFont typeface="Arial" panose="020B0604020202020204" pitchFamily="34" charset="0"/>
              <a:buChar char="•"/>
            </a:pPr>
            <a:r>
              <a:rPr lang="en-IN" sz="2800" b="0" dirty="0">
                <a:latin typeface="Calibri" panose="020F0502020204030204" pitchFamily="34" charset="0"/>
                <a:cs typeface="Calibri" panose="020F0502020204030204" pitchFamily="34" charset="0"/>
              </a:rPr>
              <a:t>Professional negligence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79337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924800" cy="1066800"/>
          </a:xfrm>
        </p:spPr>
        <p:txBody>
          <a:bodyPr/>
          <a:lstStyle/>
          <a:p>
            <a:r>
              <a:rPr lang="en-US" b="1" dirty="0">
                <a:solidFill>
                  <a:srgbClr val="002060"/>
                </a:solidFill>
                <a:latin typeface="Calibri" panose="020F0502020204030204" pitchFamily="34" charset="0"/>
                <a:cs typeface="Calibri" panose="020F0502020204030204" pitchFamily="34" charset="0"/>
              </a:rPr>
              <a:t>Conclusion</a:t>
            </a:r>
            <a:endParaRPr lang="en-IN" b="1" dirty="0">
              <a:solidFill>
                <a:srgbClr val="002060"/>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304800" y="1300162"/>
            <a:ext cx="7924800" cy="3581400"/>
          </a:xfrm>
        </p:spPr>
        <p:txBody>
          <a:bodyPr>
            <a:noAutofit/>
          </a:bodyPr>
          <a:lstStyle/>
          <a:p>
            <a:pPr marL="0" indent="0" algn="just"/>
            <a:r>
              <a:rPr lang="en-IN" sz="2000" b="0" dirty="0">
                <a:latin typeface="Calibri" panose="020F0502020204030204" pitchFamily="34" charset="0"/>
                <a:cs typeface="Calibri" panose="020F0502020204030204" pitchFamily="34" charset="0"/>
              </a:rPr>
              <a:t>In summary, a forensic investigation is a very specialised and detailed type of engagement, which requires highly skilled team members who have experience not only of accounting and auditing techniques, but also of the relevant legal framework. There are numerous different types of fraud that a forensic accountant could be asked to investigate. The investigation is likely to ultimately lead to legal proceedings against one or several suspects, and members of the investigative team must be comfortable with appearing in court to explain how the investigation was conducted, and how the evidence has been gathered. Forensic accountants must therefore receive specialist training in such matters to ensure that their credibility and professionalism cannot be undermined during the legal process.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extLst>
      <p:ext uri="{BB962C8B-B14F-4D97-AF65-F5344CB8AC3E}">
        <p14:creationId xmlns:p14="http://schemas.microsoft.com/office/powerpoint/2010/main" val="9675603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D51AC60-0051-45CA-A448-8001CD8E235D}"/>
              </a:ext>
            </a:extLst>
          </p:cNvPr>
          <p:cNvSpPr/>
          <p:nvPr/>
        </p:nvSpPr>
        <p:spPr>
          <a:xfrm>
            <a:off x="1570459" y="838200"/>
            <a:ext cx="6003082" cy="1446550"/>
          </a:xfrm>
          <a:prstGeom prst="rect">
            <a:avLst/>
          </a:prstGeom>
          <a:noFill/>
        </p:spPr>
        <p:txBody>
          <a:bodyPr wrap="square" lIns="91440" tIns="45720" rIns="91440" bIns="45720">
            <a:spAutoFit/>
          </a:bodyPr>
          <a:lstStyle/>
          <a:p>
            <a:pPr algn="ctr"/>
            <a:r>
              <a:rPr lang="en-US" sz="8800" b="1" dirty="0">
                <a:ln w="22225">
                  <a:solidFill>
                    <a:srgbClr val="002060"/>
                  </a:solidFill>
                  <a:prstDash val="solid"/>
                </a:ln>
                <a:solidFill>
                  <a:schemeClr val="bg2">
                    <a:lumMod val="90000"/>
                  </a:schemeClr>
                </a:solidFill>
                <a:effectLst>
                  <a:reflection blurRad="6350" stA="55000" endA="300" endPos="45500" dir="5400000" sy="-100000" algn="bl" rotWithShape="0"/>
                </a:effectLst>
              </a:rPr>
              <a:t>THANK YOU</a:t>
            </a:r>
          </a:p>
        </p:txBody>
      </p:sp>
      <p:sp>
        <p:nvSpPr>
          <p:cNvPr id="5" name="Rectangle 4">
            <a:extLst>
              <a:ext uri="{FF2B5EF4-FFF2-40B4-BE49-F238E27FC236}">
                <a16:creationId xmlns:a16="http://schemas.microsoft.com/office/drawing/2014/main" id="{DF339108-C8CA-4071-B5BC-DBB38EF3D5B5}"/>
              </a:ext>
            </a:extLst>
          </p:cNvPr>
          <p:cNvSpPr/>
          <p:nvPr/>
        </p:nvSpPr>
        <p:spPr>
          <a:xfrm>
            <a:off x="444278" y="3780746"/>
            <a:ext cx="8255447" cy="1077218"/>
          </a:xfrm>
          <a:prstGeom prst="rect">
            <a:avLst/>
          </a:prstGeom>
          <a:noFill/>
        </p:spPr>
        <p:txBody>
          <a:bodyPr wrap="square" lIns="91440" tIns="45720" rIns="91440" bIns="45720">
            <a:spAutoFit/>
          </a:bodyPr>
          <a:lstStyle/>
          <a:p>
            <a:pPr algn="ctr"/>
            <a:r>
              <a:rPr lang="en-US" sz="3200" dirty="0">
                <a:ln w="0">
                  <a:solidFill>
                    <a:srgbClr val="002060"/>
                  </a:solidFill>
                </a:ln>
                <a:solidFill>
                  <a:srgbClr val="002060"/>
                </a:solidFill>
                <a:effectLst>
                  <a:outerShdw blurRad="38100" dist="25400" dir="5400000" algn="ctr" rotWithShape="0">
                    <a:srgbClr val="6E747A">
                      <a:alpha val="43000"/>
                    </a:srgbClr>
                  </a:outerShdw>
                </a:effectLst>
              </a:rPr>
              <a:t>BHATIA &amp; BHATIA</a:t>
            </a:r>
          </a:p>
          <a:p>
            <a:pPr algn="ctr"/>
            <a:r>
              <a:rPr lang="en-US" sz="3200" dirty="0">
                <a:ln w="0">
                  <a:solidFill>
                    <a:srgbClr val="002060"/>
                  </a:solidFill>
                </a:ln>
                <a:solidFill>
                  <a:srgbClr val="002060"/>
                </a:solidFill>
                <a:effectLst>
                  <a:outerShdw blurRad="38100" dist="25400" dir="5400000" algn="ctr" rotWithShape="0">
                    <a:srgbClr val="6E747A">
                      <a:alpha val="43000"/>
                    </a:srgbClr>
                  </a:outerShdw>
                </a:effectLst>
              </a:rPr>
              <a:t>CHARTERED ACCOUNTANTS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41</a:t>
            </a:fld>
            <a:endParaRPr lang="en-US"/>
          </a:p>
        </p:txBody>
      </p:sp>
    </p:spTree>
    <p:extLst>
      <p:ext uri="{BB962C8B-B14F-4D97-AF65-F5344CB8AC3E}">
        <p14:creationId xmlns:p14="http://schemas.microsoft.com/office/powerpoint/2010/main" val="2928872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152400"/>
            <a:ext cx="7905750" cy="762000"/>
          </a:xfrm>
        </p:spPr>
        <p:txBody>
          <a:bodyPr/>
          <a:lstStyle/>
          <a:p>
            <a:r>
              <a:rPr lang="en-IN" sz="3600" b="1" dirty="0">
                <a:solidFill>
                  <a:srgbClr val="002060"/>
                </a:solidFill>
                <a:latin typeface="Calibri" panose="020F0502020204030204" pitchFamily="34" charset="0"/>
                <a:cs typeface="Calibri" panose="020F0502020204030204" pitchFamily="34" charset="0"/>
              </a:rPr>
              <a:t>Forensic Audit Methodology</a:t>
            </a:r>
            <a:endParaRPr lang="en-IN" dirty="0">
              <a:solidFill>
                <a:srgbClr val="00206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38150" y="914400"/>
            <a:ext cx="8153400" cy="4191000"/>
          </a:xfrm>
        </p:spPr>
        <p:txBody>
          <a:bodyPr>
            <a:normAutofit lnSpcReduction="10000"/>
          </a:bodyPr>
          <a:lstStyle/>
          <a:p>
            <a:pPr marL="0" indent="0" algn="just" fontAlgn="base"/>
            <a:r>
              <a:rPr lang="en-IN" sz="1800" b="0" dirty="0">
                <a:latin typeface="Calibri" panose="020F0502020204030204" pitchFamily="34" charset="0"/>
                <a:ea typeface="Arial Unicode MS" pitchFamily="34" charset="-128"/>
                <a:cs typeface="Calibri" panose="020F0502020204030204" pitchFamily="34" charset="0"/>
              </a:rPr>
              <a:t>Forensic audit is a process of resolving signs or allegations of fraud/misrepresentation from inception to disposition.</a:t>
            </a:r>
          </a:p>
          <a:p>
            <a:pPr marL="0" indent="0" algn="just" fontAlgn="base"/>
            <a:r>
              <a:rPr lang="en-IN" sz="1800" b="0" dirty="0">
                <a:latin typeface="Calibri" panose="020F0502020204030204" pitchFamily="34" charset="0"/>
                <a:ea typeface="Arial Unicode MS" pitchFamily="34" charset="-128"/>
                <a:cs typeface="Calibri" panose="020F0502020204030204" pitchFamily="34" charset="0"/>
              </a:rPr>
              <a:t>Forensic audit involves efforts to resolve allegations or signs of fraud when the full facts are unknown or unclear; therefore, it seek to obtain facts and evidence to help establish what happened, identify the responsible party, and provide recommendations where applicable.</a:t>
            </a:r>
          </a:p>
          <a:p>
            <a:pPr marL="0" indent="0" algn="just" fontAlgn="base"/>
            <a:r>
              <a:rPr lang="en-IN" sz="1800" b="0" dirty="0">
                <a:latin typeface="Calibri" panose="020F0502020204030204" pitchFamily="34" charset="0"/>
                <a:cs typeface="Calibri" panose="020F0502020204030204" pitchFamily="34" charset="0"/>
              </a:rPr>
              <a:t>When conducting the forensic audit to resolve signs or allegations of fraud, the forensic auditor should:</a:t>
            </a:r>
          </a:p>
          <a:p>
            <a:pPr marL="457200" indent="-457200" algn="just" fontAlgn="base">
              <a:buFont typeface="Arial" panose="020B0604020202020204" pitchFamily="34" charset="0"/>
              <a:buChar char="•"/>
            </a:pPr>
            <a:r>
              <a:rPr lang="en-IN" sz="1800" b="0" dirty="0">
                <a:latin typeface="Calibri" panose="020F0502020204030204" pitchFamily="34" charset="0"/>
                <a:cs typeface="Calibri" panose="020F0502020204030204" pitchFamily="34" charset="0"/>
              </a:rPr>
              <a:t>Assume litigation will follow.</a:t>
            </a:r>
          </a:p>
          <a:p>
            <a:pPr marL="457200" indent="-457200" algn="just" fontAlgn="base">
              <a:buFont typeface="Arial" panose="020B0604020202020204" pitchFamily="34" charset="0"/>
              <a:buChar char="•"/>
            </a:pPr>
            <a:r>
              <a:rPr lang="en-IN" sz="1800" b="0" dirty="0">
                <a:latin typeface="Calibri" panose="020F0502020204030204" pitchFamily="34" charset="0"/>
                <a:cs typeface="Calibri" panose="020F0502020204030204" pitchFamily="34" charset="0"/>
              </a:rPr>
              <a:t>Act on prediction.</a:t>
            </a:r>
          </a:p>
          <a:p>
            <a:pPr marL="457200" indent="-457200" algn="just" fontAlgn="base">
              <a:buFont typeface="Arial" panose="020B0604020202020204" pitchFamily="34" charset="0"/>
              <a:buChar char="•"/>
            </a:pPr>
            <a:r>
              <a:rPr lang="en-IN" sz="1800" b="0" dirty="0">
                <a:latin typeface="Calibri" panose="020F0502020204030204" pitchFamily="34" charset="0"/>
                <a:cs typeface="Calibri" panose="020F0502020204030204" pitchFamily="34" charset="0"/>
              </a:rPr>
              <a:t>Approach cases form two perspectives.</a:t>
            </a:r>
          </a:p>
          <a:p>
            <a:pPr marL="457200" indent="-457200" algn="just" fontAlgn="base">
              <a:buFont typeface="Arial" panose="020B0604020202020204" pitchFamily="34" charset="0"/>
              <a:buChar char="•"/>
            </a:pPr>
            <a:r>
              <a:rPr lang="en-IN" sz="1800" b="0" dirty="0">
                <a:latin typeface="Calibri" panose="020F0502020204030204" pitchFamily="34" charset="0"/>
                <a:cs typeface="Calibri" panose="020F0502020204030204" pitchFamily="34" charset="0"/>
              </a:rPr>
              <a:t>Move from the general to the specific.</a:t>
            </a:r>
          </a:p>
          <a:p>
            <a:pPr marL="457200" indent="-457200" algn="just" fontAlgn="base">
              <a:buFont typeface="Arial" panose="020B0604020202020204" pitchFamily="34" charset="0"/>
              <a:buChar char="•"/>
            </a:pPr>
            <a:r>
              <a:rPr lang="en-IN" sz="1800" b="0" dirty="0">
                <a:latin typeface="Calibri" panose="020F0502020204030204" pitchFamily="34" charset="0"/>
                <a:cs typeface="Calibri" panose="020F0502020204030204" pitchFamily="34" charset="0"/>
              </a:rPr>
              <a:t>Use the fraud theory approach.</a:t>
            </a:r>
            <a:r>
              <a:rPr lang="en-IN" sz="1800" b="0" dirty="0">
                <a:latin typeface="Calibri" panose="020F0502020204030204" pitchFamily="34" charset="0"/>
                <a:ea typeface="Arial Unicode MS" pitchFamily="34" charset="-128"/>
                <a:cs typeface="Calibri" panose="020F0502020204030204" pitchFamily="34" charset="0"/>
              </a:rPr>
              <a:t>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515511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609600"/>
          </a:xfrm>
        </p:spPr>
        <p:txBody>
          <a:bodyPr/>
          <a:lstStyle/>
          <a:p>
            <a:r>
              <a:rPr lang="en-IN" sz="3200" b="1" dirty="0">
                <a:solidFill>
                  <a:srgbClr val="002060"/>
                </a:solidFill>
                <a:latin typeface="Calibri" panose="020F0502020204030204" pitchFamily="34" charset="0"/>
                <a:cs typeface="Calibri" panose="020F0502020204030204" pitchFamily="34" charset="0"/>
              </a:rPr>
              <a:t>Forensic Audit Procedures</a:t>
            </a:r>
            <a:endParaRPr lang="en-IN" dirty="0">
              <a:solidFill>
                <a:srgbClr val="00206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822960" y="914400"/>
            <a:ext cx="7520940" cy="3886200"/>
          </a:xfrm>
        </p:spPr>
        <p:txBody>
          <a:bodyPr>
            <a:normAutofit/>
          </a:bodyPr>
          <a:lstStyle/>
          <a:p>
            <a:pPr lvl="0" fontAlgn="base">
              <a:buFont typeface="Arial" panose="020B0604020202020204" pitchFamily="34" charset="0"/>
              <a:buChar char="•"/>
            </a:pPr>
            <a:r>
              <a:rPr lang="en-IN" sz="2000" dirty="0">
                <a:latin typeface="Calibri" panose="020F0502020204030204" pitchFamily="34" charset="0"/>
                <a:cs typeface="Calibri" panose="020F0502020204030204" pitchFamily="34" charset="0"/>
              </a:rPr>
              <a:t>Data Analysis</a:t>
            </a:r>
          </a:p>
          <a:p>
            <a:pPr lvl="0" fontAlgn="base">
              <a:buFont typeface="Arial" panose="020B0604020202020204" pitchFamily="34" charset="0"/>
              <a:buChar char="•"/>
            </a:pPr>
            <a:r>
              <a:rPr lang="en-IN" sz="2000" dirty="0">
                <a:latin typeface="Calibri" panose="020F0502020204030204" pitchFamily="34" charset="0"/>
                <a:cs typeface="Calibri" panose="020F0502020204030204" pitchFamily="34" charset="0"/>
              </a:rPr>
              <a:t>Analytical Procedures</a:t>
            </a:r>
          </a:p>
          <a:p>
            <a:pPr lvl="0" fontAlgn="base">
              <a:buFont typeface="Arial" panose="020B0604020202020204" pitchFamily="34" charset="0"/>
              <a:buChar char="•"/>
            </a:pPr>
            <a:r>
              <a:rPr lang="en-IN" sz="2000" dirty="0">
                <a:latin typeface="Calibri" panose="020F0502020204030204" pitchFamily="34" charset="0"/>
                <a:cs typeface="Calibri" panose="020F0502020204030204" pitchFamily="34" charset="0"/>
              </a:rPr>
              <a:t>Inspection</a:t>
            </a:r>
          </a:p>
          <a:p>
            <a:pPr lvl="0" fontAlgn="base">
              <a:buFont typeface="Arial" panose="020B0604020202020204" pitchFamily="34" charset="0"/>
              <a:buChar char="•"/>
            </a:pPr>
            <a:r>
              <a:rPr lang="en-IN" sz="2000" dirty="0">
                <a:latin typeface="Calibri" panose="020F0502020204030204" pitchFamily="34" charset="0"/>
                <a:cs typeface="Calibri" panose="020F0502020204030204" pitchFamily="34" charset="0"/>
              </a:rPr>
              <a:t>Observation</a:t>
            </a:r>
          </a:p>
          <a:p>
            <a:pPr lvl="0" fontAlgn="base">
              <a:buFont typeface="Arial" panose="020B0604020202020204" pitchFamily="34" charset="0"/>
              <a:buChar char="•"/>
            </a:pPr>
            <a:r>
              <a:rPr lang="en-IN" sz="2000" dirty="0">
                <a:latin typeface="Calibri" panose="020F0502020204030204" pitchFamily="34" charset="0"/>
                <a:cs typeface="Calibri" panose="020F0502020204030204" pitchFamily="34" charset="0"/>
              </a:rPr>
              <a:t>External Confirmation</a:t>
            </a:r>
          </a:p>
          <a:p>
            <a:pPr lvl="0" fontAlgn="base">
              <a:buFont typeface="Arial" panose="020B0604020202020204" pitchFamily="34" charset="0"/>
              <a:buChar char="•"/>
            </a:pPr>
            <a:r>
              <a:rPr lang="en-IN" sz="2000" dirty="0">
                <a:latin typeface="Calibri" panose="020F0502020204030204" pitchFamily="34" charset="0"/>
                <a:cs typeface="Calibri" panose="020F0502020204030204" pitchFamily="34" charset="0"/>
              </a:rPr>
              <a:t>Recalculation</a:t>
            </a:r>
          </a:p>
          <a:p>
            <a:pPr lvl="0" fontAlgn="base">
              <a:buFont typeface="Arial" panose="020B0604020202020204" pitchFamily="34" charset="0"/>
              <a:buChar char="•"/>
            </a:pPr>
            <a:r>
              <a:rPr lang="en-IN" sz="2000" dirty="0">
                <a:latin typeface="Calibri" panose="020F0502020204030204" pitchFamily="34" charset="0"/>
                <a:cs typeface="Calibri" panose="020F0502020204030204" pitchFamily="34" charset="0"/>
              </a:rPr>
              <a:t>Re-Performance</a:t>
            </a:r>
          </a:p>
          <a:p>
            <a:pPr lvl="0" fontAlgn="base">
              <a:buFont typeface="Arial" panose="020B0604020202020204" pitchFamily="34" charset="0"/>
              <a:buChar char="•"/>
            </a:pPr>
            <a:r>
              <a:rPr lang="en-IN" sz="2000" dirty="0">
                <a:latin typeface="Calibri" panose="020F0502020204030204" pitchFamily="34" charset="0"/>
                <a:cs typeface="Calibri" panose="020F0502020204030204" pitchFamily="34" charset="0"/>
              </a:rPr>
              <a:t>Inquiry</a:t>
            </a:r>
          </a:p>
          <a:p>
            <a:pPr lvl="0" fontAlgn="base">
              <a:buFont typeface="Arial" panose="020B0604020202020204" pitchFamily="34" charset="0"/>
              <a:buChar char="•"/>
            </a:pPr>
            <a:r>
              <a:rPr lang="en-IN" sz="2000" dirty="0">
                <a:latin typeface="Calibri" panose="020F0502020204030204" pitchFamily="34" charset="0"/>
                <a:cs typeface="Calibri" panose="020F0502020204030204" pitchFamily="34" charset="0"/>
              </a:rPr>
              <a:t>Interviews</a:t>
            </a:r>
          </a:p>
          <a:p>
            <a:endParaRPr lang="en-IN" dirty="0"/>
          </a:p>
        </p:txBody>
      </p:sp>
      <p:pic>
        <p:nvPicPr>
          <p:cNvPr id="3074" name="Picture 2">
            <a:extLst>
              <a:ext uri="{FF2B5EF4-FFF2-40B4-BE49-F238E27FC236}">
                <a16:creationId xmlns:a16="http://schemas.microsoft.com/office/drawing/2014/main" id="{8087A880-7AF5-4220-95D1-0864B747B721}"/>
              </a:ext>
            </a:extLst>
          </p:cNvPr>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00" t="27913" r="13959" b="2275"/>
          <a:stretch>
            <a:fillRect/>
          </a:stretch>
        </p:blipFill>
        <p:spPr bwMode="auto">
          <a:xfrm>
            <a:off x="4038600" y="883920"/>
            <a:ext cx="4595812" cy="388620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743843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810500" cy="457200"/>
          </a:xfrm>
        </p:spPr>
        <p:txBody>
          <a:bodyPr/>
          <a:lstStyle/>
          <a:p>
            <a:r>
              <a:rPr lang="en-IN" sz="3200" b="1" dirty="0">
                <a:solidFill>
                  <a:srgbClr val="002060"/>
                </a:solidFill>
                <a:latin typeface="Calibri" panose="020F0502020204030204" pitchFamily="34" charset="0"/>
                <a:cs typeface="Calibri" panose="020F0502020204030204" pitchFamily="34" charset="0"/>
              </a:rPr>
              <a:t>Fraudster's Generic Profile</a:t>
            </a:r>
            <a:endParaRPr lang="en-IN" b="1" dirty="0">
              <a:solidFill>
                <a:srgbClr val="00206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09600" y="685800"/>
            <a:ext cx="7772400" cy="4499548"/>
          </a:xfrm>
        </p:spPr>
        <p:txBody>
          <a:bodyPr>
            <a:normAutofit fontScale="85000" lnSpcReduction="20000"/>
          </a:bodyPr>
          <a:lstStyle/>
          <a:p>
            <a:pPr fontAlgn="base"/>
            <a:r>
              <a:rPr lang="en-IN" sz="2400" b="0" dirty="0">
                <a:latin typeface="Calibri" panose="020F0502020204030204" pitchFamily="34" charset="0"/>
                <a:cs typeface="Calibri" panose="020F0502020204030204" pitchFamily="34" charset="0"/>
              </a:rPr>
              <a:t>Scan your team members for following conditions:</a:t>
            </a:r>
          </a:p>
          <a:p>
            <a:pPr lvl="0" fontAlgn="base">
              <a:buFont typeface="Arial" pitchFamily="34" charset="0"/>
              <a:buChar char="•"/>
            </a:pPr>
            <a:r>
              <a:rPr lang="en-IN" sz="1900" b="0" dirty="0">
                <a:latin typeface="Calibri" panose="020F0502020204030204" pitchFamily="34" charset="0"/>
                <a:cs typeface="Calibri" panose="020F0502020204030204" pitchFamily="34" charset="0"/>
              </a:rPr>
              <a:t>Living beyond one's means.</a:t>
            </a:r>
          </a:p>
          <a:p>
            <a:pPr lvl="0" fontAlgn="base">
              <a:buFont typeface="Arial" pitchFamily="34" charset="0"/>
              <a:buChar char="•"/>
            </a:pPr>
            <a:r>
              <a:rPr lang="en-IN" sz="1900" b="0" dirty="0">
                <a:latin typeface="Calibri" panose="020F0502020204030204" pitchFamily="34" charset="0"/>
                <a:cs typeface="Calibri" panose="020F0502020204030204" pitchFamily="34" charset="0"/>
              </a:rPr>
              <a:t>Experiencing financial difficulties.</a:t>
            </a:r>
          </a:p>
          <a:p>
            <a:pPr lvl="0" fontAlgn="base">
              <a:buFont typeface="Arial" pitchFamily="34" charset="0"/>
              <a:buChar char="•"/>
            </a:pPr>
            <a:r>
              <a:rPr lang="en-IN" sz="1900" b="0" dirty="0">
                <a:latin typeface="Calibri" panose="020F0502020204030204" pitchFamily="34" charset="0"/>
                <a:cs typeface="Calibri" panose="020F0502020204030204" pitchFamily="34" charset="0"/>
              </a:rPr>
              <a:t>Unusually close association with vendors/customers.</a:t>
            </a:r>
          </a:p>
          <a:p>
            <a:pPr lvl="0" fontAlgn="base">
              <a:buFont typeface="Arial" pitchFamily="34" charset="0"/>
              <a:buChar char="•"/>
            </a:pPr>
            <a:r>
              <a:rPr lang="en-IN" sz="1900" b="0" dirty="0">
                <a:latin typeface="Calibri" panose="020F0502020204030204" pitchFamily="34" charset="0"/>
                <a:cs typeface="Calibri" panose="020F0502020204030204" pitchFamily="34" charset="0"/>
              </a:rPr>
              <a:t>Excessive work pressure.</a:t>
            </a:r>
          </a:p>
          <a:p>
            <a:pPr lvl="0" fontAlgn="base">
              <a:buFont typeface="Arial" pitchFamily="34" charset="0"/>
              <a:buChar char="•"/>
            </a:pPr>
            <a:r>
              <a:rPr lang="en-IN" sz="1900" b="0" dirty="0">
                <a:latin typeface="Calibri" panose="020F0502020204030204" pitchFamily="34" charset="0"/>
                <a:cs typeface="Calibri" panose="020F0502020204030204" pitchFamily="34" charset="0"/>
              </a:rPr>
              <a:t>Control issues; unwillingness to share duties.</a:t>
            </a:r>
          </a:p>
          <a:p>
            <a:pPr lvl="0" fontAlgn="base">
              <a:buFont typeface="Arial" pitchFamily="34" charset="0"/>
              <a:buChar char="•"/>
            </a:pPr>
            <a:r>
              <a:rPr lang="en-IN" sz="1900" b="0" dirty="0">
                <a:latin typeface="Calibri" panose="020F0502020204030204" pitchFamily="34" charset="0"/>
                <a:cs typeface="Calibri" panose="020F0502020204030204" pitchFamily="34" charset="0"/>
              </a:rPr>
              <a:t>Complaints about pay.</a:t>
            </a:r>
          </a:p>
          <a:p>
            <a:pPr lvl="0" fontAlgn="base">
              <a:buFont typeface="Arial" pitchFamily="34" charset="0"/>
              <a:buChar char="•"/>
            </a:pPr>
            <a:r>
              <a:rPr lang="en-IN" sz="1900" b="0" dirty="0">
                <a:latin typeface="Calibri" panose="020F0502020204030204" pitchFamily="34" charset="0"/>
                <a:cs typeface="Calibri" panose="020F0502020204030204" pitchFamily="34" charset="0"/>
              </a:rPr>
              <a:t>Divorce/family problems.</a:t>
            </a:r>
          </a:p>
          <a:p>
            <a:pPr lvl="0" fontAlgn="base">
              <a:buFont typeface="Arial" pitchFamily="34" charset="0"/>
              <a:buChar char="•"/>
            </a:pPr>
            <a:r>
              <a:rPr lang="en-IN" sz="1900" b="0" dirty="0">
                <a:latin typeface="Calibri" panose="020F0502020204030204" pitchFamily="34" charset="0"/>
                <a:cs typeface="Calibri" panose="020F0502020204030204" pitchFamily="34" charset="0"/>
              </a:rPr>
              <a:t>Irritability, suspiciousness or defensive.</a:t>
            </a:r>
          </a:p>
          <a:p>
            <a:pPr lvl="0" fontAlgn="base">
              <a:buFont typeface="Arial" pitchFamily="34" charset="0"/>
              <a:buChar char="•"/>
            </a:pPr>
            <a:r>
              <a:rPr lang="en-IN" sz="1900" b="0" dirty="0">
                <a:latin typeface="Calibri" panose="020F0502020204030204" pitchFamily="34" charset="0"/>
                <a:cs typeface="Calibri" panose="020F0502020204030204" pitchFamily="34" charset="0"/>
              </a:rPr>
              <a:t>Addiction problems.</a:t>
            </a:r>
          </a:p>
          <a:p>
            <a:pPr lvl="0" fontAlgn="base">
              <a:buFont typeface="Arial" pitchFamily="34" charset="0"/>
              <a:buChar char="•"/>
            </a:pPr>
            <a:r>
              <a:rPr lang="en-IN" sz="1900" b="0" dirty="0">
                <a:latin typeface="Calibri" panose="020F0502020204030204" pitchFamily="34" charset="0"/>
                <a:cs typeface="Calibri" panose="020F0502020204030204" pitchFamily="34" charset="0"/>
              </a:rPr>
              <a:t>Refusal to take vacations.</a:t>
            </a:r>
          </a:p>
          <a:p>
            <a:pPr lvl="0" fontAlgn="base">
              <a:buFont typeface="Arial" pitchFamily="34" charset="0"/>
              <a:buChar char="•"/>
            </a:pPr>
            <a:r>
              <a:rPr lang="en-IN" sz="1900" b="0" dirty="0">
                <a:latin typeface="Calibri" panose="020F0502020204030204" pitchFamily="34" charset="0"/>
                <a:cs typeface="Calibri" panose="020F0502020204030204" pitchFamily="34" charset="0"/>
              </a:rPr>
              <a:t>Enjoy superior's trust.</a:t>
            </a:r>
          </a:p>
          <a:p>
            <a:pPr lvl="0" fontAlgn="base">
              <a:buFont typeface="Arial" pitchFamily="34" charset="0"/>
              <a:buChar char="•"/>
            </a:pPr>
            <a:r>
              <a:rPr lang="en-IN" sz="1900" b="0" dirty="0">
                <a:latin typeface="Calibri" panose="020F0502020204030204" pitchFamily="34" charset="0"/>
                <a:cs typeface="Calibri" panose="020F0502020204030204" pitchFamily="34" charset="0"/>
              </a:rPr>
              <a:t>Prefer to work alone.</a:t>
            </a:r>
          </a:p>
          <a:p>
            <a:pPr lvl="0" fontAlgn="base">
              <a:buFont typeface="Arial" pitchFamily="34" charset="0"/>
              <a:buChar char="•"/>
            </a:pPr>
            <a:r>
              <a:rPr lang="en-IN" sz="1900" b="0" dirty="0">
                <a:latin typeface="Calibri" panose="020F0502020204030204" pitchFamily="34" charset="0"/>
                <a:cs typeface="Calibri" panose="020F0502020204030204" pitchFamily="34" charset="0"/>
              </a:rPr>
              <a:t>Unusually normal person.</a:t>
            </a:r>
          </a:p>
          <a:p>
            <a:endParaRPr lang="en-IN" dirty="0"/>
          </a:p>
        </p:txBody>
      </p:sp>
      <p:pic>
        <p:nvPicPr>
          <p:cNvPr id="4098" name="Picture 2">
            <a:extLst>
              <a:ext uri="{FF2B5EF4-FFF2-40B4-BE49-F238E27FC236}">
                <a16:creationId xmlns:a16="http://schemas.microsoft.com/office/drawing/2014/main" id="{74784E96-D833-41AE-B2CB-6C4B718B44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1125" y="3048000"/>
            <a:ext cx="3124200" cy="1532626"/>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480885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solidFill>
                  <a:srgbClr val="002060"/>
                </a:solidFill>
                <a:latin typeface="Calibri" panose="020F0502020204030204" pitchFamily="34" charset="0"/>
                <a:cs typeface="Calibri" panose="020F0502020204030204" pitchFamily="34" charset="0"/>
              </a:rPr>
              <a:t>Fraud triangle</a:t>
            </a:r>
            <a:endParaRPr lang="en-IN" dirty="0">
              <a:solidFill>
                <a:srgbClr val="002060"/>
              </a:solidFill>
              <a:latin typeface="Calibri" panose="020F0502020204030204" pitchFamily="34" charset="0"/>
              <a:cs typeface="Calibri" panose="020F0502020204030204" pitchFamily="34" charset="0"/>
            </a:endParaRPr>
          </a:p>
        </p:txBody>
      </p:sp>
      <p:pic>
        <p:nvPicPr>
          <p:cNvPr id="1027" name="Picture 3">
            <a:extLst>
              <a:ext uri="{FF2B5EF4-FFF2-40B4-BE49-F238E27FC236}">
                <a16:creationId xmlns:a16="http://schemas.microsoft.com/office/drawing/2014/main" id="{AAA3302A-53BE-49FA-B303-78BC615D1E09}"/>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22501" t="30756" r="22292" b="1152"/>
          <a:stretch>
            <a:fillRect/>
          </a:stretch>
        </p:blipFill>
        <p:spPr bwMode="auto">
          <a:xfrm>
            <a:off x="1375410" y="914400"/>
            <a:ext cx="6416040" cy="3837921"/>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953507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5747"/>
            <a:ext cx="7620000" cy="1082040"/>
          </a:xfrm>
        </p:spPr>
        <p:txBody>
          <a:bodyPr/>
          <a:lstStyle/>
          <a:p>
            <a:r>
              <a:rPr lang="en-IN" b="1" dirty="0">
                <a:solidFill>
                  <a:srgbClr val="002060"/>
                </a:solidFill>
              </a:rPr>
              <a:t>Fraud triangle and fraud risk</a:t>
            </a:r>
            <a:r>
              <a:rPr lang="en-IN" b="1" u="sng" dirty="0"/>
              <a:t> </a:t>
            </a:r>
            <a:endParaRPr lang="en-IN" u="sng" dirty="0"/>
          </a:p>
        </p:txBody>
      </p:sp>
      <p:sp>
        <p:nvSpPr>
          <p:cNvPr id="6" name="Content Placeholder 5">
            <a:extLst>
              <a:ext uri="{FF2B5EF4-FFF2-40B4-BE49-F238E27FC236}">
                <a16:creationId xmlns:a16="http://schemas.microsoft.com/office/drawing/2014/main" id="{BFCBAE23-572E-4230-BA01-75BF7F35BB57}"/>
              </a:ext>
            </a:extLst>
          </p:cNvPr>
          <p:cNvSpPr>
            <a:spLocks noGrp="1"/>
          </p:cNvSpPr>
          <p:nvPr>
            <p:ph idx="1"/>
          </p:nvPr>
        </p:nvSpPr>
        <p:spPr>
          <a:xfrm>
            <a:off x="381000" y="1323974"/>
            <a:ext cx="8382000" cy="4038600"/>
          </a:xfrm>
        </p:spPr>
        <p:txBody>
          <a:bodyPr>
            <a:noAutofit/>
          </a:bodyPr>
          <a:lstStyle/>
          <a:p>
            <a:pPr marL="0" indent="0" algn="just"/>
            <a:r>
              <a:rPr lang="en-IN" sz="1800" b="0" dirty="0">
                <a:latin typeface="Calibri" panose="020F0502020204030204" pitchFamily="34" charset="0"/>
                <a:cs typeface="Calibri" panose="020F0502020204030204" pitchFamily="34" charset="0"/>
              </a:rPr>
              <a:t>A fraud triangle is a tool used in forensic auditing that explains three interrelated elements that assist the commission of fraud- Pressure (motive), opportunity (ability to carry out the fraud) and rationalization (justification of dishonest intentions). Fraud risk is the vulnerability a company/organisation has to those who are capable of overcoming the three elements in the fraud triangle. Fraud risk assessment is the identification of fraud risks that exist in the company/organisation. The planning involves the formulation of techniques and procedures that align with the fraud risk and fraud risk management.</a:t>
            </a:r>
          </a:p>
          <a:p>
            <a:pPr marL="0" indent="0" algn="just"/>
            <a:r>
              <a:rPr lang="en-IN" sz="1800" b="0" dirty="0">
                <a:latin typeface="Calibri" panose="020F0502020204030204" pitchFamily="34" charset="0"/>
                <a:cs typeface="Calibri" panose="020F0502020204030204" pitchFamily="34" charset="0"/>
              </a:rPr>
              <a:t>Planning also includes the identification of the best way/mode to gather evidence. Thus, it is necessary that ample research is done regarding certain investigative, analytical, and technology-based techniques, and also related legal process, with regard to the outcome of such investigation.</a:t>
            </a:r>
          </a:p>
          <a:p>
            <a:pPr algn="just"/>
            <a:endParaRPr lang="en-IN" sz="1800" b="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488570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341</TotalTime>
  <Words>4140</Words>
  <Application>Microsoft Office PowerPoint</Application>
  <PresentationFormat>On-screen Show (4:3)</PresentationFormat>
  <Paragraphs>325</Paragraphs>
  <Slides>41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Franklin Gothic Book</vt:lpstr>
      <vt:lpstr>Franklin Gothic Medium</vt:lpstr>
      <vt:lpstr>Wingdings</vt:lpstr>
      <vt:lpstr>Angles</vt:lpstr>
      <vt:lpstr>FORENSIC  AUDIT</vt:lpstr>
      <vt:lpstr>MEANINg</vt:lpstr>
      <vt:lpstr>Objectives of Forensic Auditing</vt:lpstr>
      <vt:lpstr>Forensic Audit services typically include</vt:lpstr>
      <vt:lpstr>Forensic Audit Methodology</vt:lpstr>
      <vt:lpstr>Forensic Audit Procedures</vt:lpstr>
      <vt:lpstr>Fraudster's Generic Profile</vt:lpstr>
      <vt:lpstr>Fraud triangle</vt:lpstr>
      <vt:lpstr>Fraud triangle and fraud risk </vt:lpstr>
      <vt:lpstr>Pressure Factors</vt:lpstr>
      <vt:lpstr>Pressure Factors</vt:lpstr>
      <vt:lpstr>opportunity Factors</vt:lpstr>
      <vt:lpstr>Efforts to justify fraud Factors</vt:lpstr>
      <vt:lpstr>Types of fraud </vt:lpstr>
      <vt:lpstr>a. corruption</vt:lpstr>
      <vt:lpstr>b. Assets misappropriation</vt:lpstr>
      <vt:lpstr>c. Financial statements fraud</vt:lpstr>
      <vt:lpstr>Procedure for forensic audit investigation</vt:lpstr>
      <vt:lpstr>Situation oriented procedures</vt:lpstr>
      <vt:lpstr>1. Accepting the investigation</vt:lpstr>
      <vt:lpstr>2. planning the investigation </vt:lpstr>
      <vt:lpstr>3. Gathering evidence </vt:lpstr>
      <vt:lpstr>3. Gathering evidence…. (Cont.) </vt:lpstr>
      <vt:lpstr>4. Forensic data analysis (fda) </vt:lpstr>
      <vt:lpstr>5. reporting</vt:lpstr>
      <vt:lpstr>6. Court proceedings</vt:lpstr>
      <vt:lpstr>Systems of fraud</vt:lpstr>
      <vt:lpstr>POSSIBLE AREAS WHERE FROUD CAN BE COMMITTED IN CORPORATE SECTORS</vt:lpstr>
      <vt:lpstr>POSSIBLE AREAS WHERE FROUD CAN BE COMMITTED IN CORPORATE SECTORS…(cont.)</vt:lpstr>
      <vt:lpstr>POSSIBLE AREAS WHERE FROUD CAN BE COMMITTED IN CORPORATE SECTORS…(cont.)</vt:lpstr>
      <vt:lpstr>POSSIBLE AREAS WHERE FROUD CAN BE COMMITTED IN CORPORATE SECTORS…(cont.)</vt:lpstr>
      <vt:lpstr>Modus - operandi</vt:lpstr>
      <vt:lpstr>How can you reduce liability and instances of fraud?</vt:lpstr>
      <vt:lpstr>How can you reduce liability and instances of fraud? …(Cont.)</vt:lpstr>
      <vt:lpstr>Difference between forensic audit and statutory audit</vt:lpstr>
      <vt:lpstr>Difference between forensic audit and statutory audit</vt:lpstr>
      <vt:lpstr>Preparation of Report</vt:lpstr>
      <vt:lpstr>Preparation of Report…(cont.)</vt:lpstr>
      <vt:lpstr>Preparation of Report…(cont.)</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FORENSIC  AUDIT</dc:title>
  <dc:creator>Rohit Singh</dc:creator>
  <cp:lastModifiedBy>Aprajita Jha</cp:lastModifiedBy>
  <cp:revision>40</cp:revision>
  <dcterms:created xsi:type="dcterms:W3CDTF">2006-08-16T00:00:00Z</dcterms:created>
  <dcterms:modified xsi:type="dcterms:W3CDTF">2019-01-28T10:15:06Z</dcterms:modified>
</cp:coreProperties>
</file>